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75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A8C2182F-70AA-4EAA-9980-463D6951A1CF}">
  <a:tblStyle styleId="{A8C2182F-70AA-4EAA-9980-463D6951A1CF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-213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5717232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5" name="Shape 3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41" name="Shape 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48" name="Shape 4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4" name="Shape 5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449D725-AF79-4FB6-8D02-83EAC61E3211}" type="datetimeFigureOut">
              <a:rPr lang="en-US" smtClean="0"/>
              <a:t>5/1/13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ctrTitle"/>
          </p:nvPr>
        </p:nvSpPr>
        <p:spPr>
          <a:xfrm>
            <a:off x="685800" y="24384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1460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Font typeface="Arial"/>
              <a:buChar char="•"/>
              <a:defRPr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title" idx="2"/>
          </p:nvPr>
        </p:nvSpPr>
        <p:spPr>
          <a:xfrm>
            <a:off x="685800" y="3683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3"/>
          </p:nvPr>
        </p:nvSpPr>
        <p:spPr>
          <a:xfrm>
            <a:off x="457200" y="1828800"/>
            <a:ext cx="8305799" cy="4267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107950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Font typeface="Wingdings"/>
              <a:buChar char="§"/>
              <a:defRPr sz="2800"/>
            </a:lvl2pPr>
            <a:lvl3pPr marL="1143000" indent="-117475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Arial"/>
              <a:buChar char="•"/>
              <a:defRPr sz="2400"/>
            </a:lvl3pPr>
            <a:lvl4pPr marL="1600200" indent="-76200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Font typeface="Wingdings"/>
              <a:buChar char="§"/>
              <a:defRPr sz="2000"/>
            </a:lvl4pPr>
            <a:lvl5pPr marL="2057400" indent="-136525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Arial"/>
              <a:buChar char="•"/>
              <a:defRPr sz="2000"/>
            </a:lvl5pPr>
            <a:lvl6pPr marL="2514600" indent="-82550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82550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82550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82550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dt" idx="10"/>
          </p:nvPr>
        </p:nvSpPr>
        <p:spPr>
          <a:xfrm>
            <a:off x="533400" y="63246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ftr" idx="11"/>
          </p:nvPr>
        </p:nvSpPr>
        <p:spPr>
          <a:xfrm>
            <a:off x="2590800" y="6324600"/>
            <a:ext cx="3809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6477000" y="6324600"/>
            <a:ext cx="22860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accent1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685800" y="3683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457200" y="1828800"/>
            <a:ext cx="8305799" cy="4267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107950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Font typeface="Wingdings"/>
              <a:buChar char="§"/>
              <a:defRPr sz="2800"/>
            </a:lvl2pPr>
            <a:lvl3pPr marL="1143000" indent="-117475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Arial"/>
              <a:buChar char="•"/>
              <a:defRPr sz="2400"/>
            </a:lvl3pPr>
            <a:lvl4pPr marL="1600200" indent="-76200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Font typeface="Wingdings"/>
              <a:buChar char="§"/>
              <a:defRPr sz="2000"/>
            </a:lvl4pPr>
            <a:lvl5pPr marL="2057400" indent="-136525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Arial"/>
              <a:buChar char="•"/>
              <a:defRPr sz="2000"/>
            </a:lvl5pPr>
            <a:lvl6pPr marL="2514600" indent="-82550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82550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82550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82550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dt" idx="10"/>
          </p:nvPr>
        </p:nvSpPr>
        <p:spPr>
          <a:xfrm>
            <a:off x="533400" y="63246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ftr" idx="11"/>
          </p:nvPr>
        </p:nvSpPr>
        <p:spPr>
          <a:xfrm>
            <a:off x="2590800" y="6324600"/>
            <a:ext cx="3809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6477000" y="6324600"/>
            <a:ext cx="22860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accent1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5/1/13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3.jpeg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5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6" r:id="rId1"/>
    <p:sldLayoutId id="2147484077" r:id="rId2"/>
    <p:sldLayoutId id="2147484078" r:id="rId3"/>
    <p:sldLayoutId id="2147484079" r:id="rId4"/>
    <p:sldLayoutId id="2147484080" r:id="rId5"/>
    <p:sldLayoutId id="2147484081" r:id="rId6"/>
    <p:sldLayoutId id="2147484082" r:id="rId7"/>
    <p:sldLayoutId id="2147484083" r:id="rId8"/>
    <p:sldLayoutId id="2147484084" r:id="rId9"/>
    <p:sldLayoutId id="2147484085" r:id="rId10"/>
    <p:sldLayoutId id="2147484086" r:id="rId11"/>
    <p:sldLayoutId id="2147484087" r:id="rId12"/>
    <p:sldLayoutId id="2147484088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400" b="0" i="0" u="none" strike="noStrike" cap="none" baseline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Inquiry: Levels of Questioning</a:t>
            </a:r>
          </a:p>
        </p:txBody>
      </p:sp>
      <p:sp>
        <p:nvSpPr>
          <p:cNvPr id="32" name="Shape 32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ct val="25000"/>
              <a:buFont typeface="Arial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Presented By: Violeta Ruiz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ct val="25000"/>
              <a:buFont typeface="Arial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November 26, 2012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Back to the KWL Chart</a:t>
            </a:r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ct val="119791"/>
              <a:buFont typeface="Arial"/>
              <a:buChar char="•"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Fill in the last section of your KWL chart. 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Sit in your Pathways Groups!</a:t>
            </a:r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644553" y="1828800"/>
            <a:ext cx="8305799" cy="4267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ct val="119791"/>
              <a:buFont typeface="Arial"/>
              <a:buChar char="•"/>
            </a:pPr>
            <a:r>
              <a:rPr lang="en-US" sz="3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Find the Table with your Pathways grade level.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KWL</a:t>
            </a:r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685800" y="1905000"/>
            <a:ext cx="7772400" cy="144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145833"/>
              <a:buFont typeface="Arial"/>
              <a:buChar char="•"/>
            </a:pPr>
            <a:r>
              <a:rPr lang="en-US"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Directions: Fill in the first two columns. Write at least three things that you know and five things that you want to know. Leave the last column blank until further instruction.</a:t>
            </a:r>
            <a:r>
              <a:rPr lang="en-US" sz="24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endParaRPr lang="en-US" sz="2400" b="0" i="0" u="none" strike="noStrike" cap="none" baseline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45" name="Shape 45"/>
          <p:cNvGraphicFramePr/>
          <p:nvPr>
            <p:extLst>
              <p:ext uri="{D42A27DB-BD31-4B8C-83A1-F6EECF244321}">
                <p14:modId xmlns:p14="http://schemas.microsoft.com/office/powerpoint/2010/main" val="3032430325"/>
              </p:ext>
            </p:extLst>
          </p:nvPr>
        </p:nvGraphicFramePr>
        <p:xfrm>
          <a:off x="1143001" y="2971800"/>
          <a:ext cx="6788392" cy="3048423"/>
        </p:xfrm>
        <a:graphic>
          <a:graphicData uri="http://schemas.openxmlformats.org/drawingml/2006/table">
            <a:tbl>
              <a:tblPr>
                <a:noFill/>
                <a:tableStyleId>{A8C2182F-70AA-4EAA-9980-463D6951A1CF}</a:tableStyleId>
              </a:tblPr>
              <a:tblGrid>
                <a:gridCol w="2532246"/>
                <a:gridCol w="2255350"/>
                <a:gridCol w="2000796"/>
              </a:tblGrid>
              <a:tr h="1195498">
                <a:tc>
                  <a:txBody>
                    <a:bodyPr/>
                    <a:lstStyle/>
                    <a:p>
                      <a:pPr marL="0" lvl="0" indent="0" algn="ctr" rtl="0">
                        <a:buSzPct val="25000"/>
                        <a:buFont typeface="Times New Roman"/>
                        <a:buNone/>
                      </a:pPr>
                      <a:r>
                        <a:rPr lang="en-US" sz="20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What do you </a:t>
                      </a:r>
                      <a:r>
                        <a:rPr lang="en-US" sz="2000" b="1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KNOW</a:t>
                      </a:r>
                      <a:r>
                        <a:rPr lang="en-US" sz="20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about the levels of questioning</a:t>
                      </a:r>
                    </a:p>
                  </a:txBody>
                  <a:tcPr marL="0" marR="0" marT="0" marB="0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buSzPct val="25000"/>
                        <a:buFont typeface="Times New Roman"/>
                        <a:buNone/>
                      </a:pPr>
                      <a:r>
                        <a:rPr lang="en-US" sz="20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What do you </a:t>
                      </a:r>
                      <a:r>
                        <a:rPr lang="en-US" sz="2000" b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WANT</a:t>
                      </a:r>
                      <a:r>
                        <a:rPr lang="en-US" sz="20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to know about the levels of questioning</a:t>
                      </a:r>
                    </a:p>
                  </a:txBody>
                  <a:tcPr marL="0" marR="0" marT="0" marB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buSzPct val="25000"/>
                        <a:buFont typeface="Times New Roman"/>
                        <a:buNone/>
                      </a:pPr>
                      <a:r>
                        <a:rPr lang="en-US" sz="20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What have you </a:t>
                      </a:r>
                      <a:r>
                        <a:rPr lang="en-US" sz="2000" b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LEARNED</a:t>
                      </a:r>
                      <a:r>
                        <a:rPr lang="en-US" sz="20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about the levels of questioning</a:t>
                      </a:r>
                    </a:p>
                  </a:txBody>
                  <a:tcPr marL="0" marR="0" marT="0" marB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9223">
                <a:tc>
                  <a:txBody>
                    <a:bodyPr/>
                    <a:lstStyle/>
                    <a:p>
                      <a:endParaRPr/>
                    </a:p>
                  </a:txBody>
                  <a:tcPr marL="91425" marR="91425" marT="91425" marB="91425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91425" marR="91425" marT="91425" marB="914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dirty="0"/>
                    </a:p>
                  </a:txBody>
                  <a:tcPr marL="91425" marR="91425" marT="91425" marB="914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685800" y="53486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400" b="0" i="0" u="none" strike="noStrike" cap="none" baseline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Costa’s Levels of Questioning</a:t>
            </a:r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686187" y="1828800"/>
            <a:ext cx="8305799" cy="4267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ct val="119791"/>
              <a:buFont typeface="Arial"/>
              <a:buChar char="•"/>
            </a:pPr>
            <a:r>
              <a:rPr lang="en-US" sz="3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One-Two-Three Story Intellect Poem</a:t>
            </a: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ct val="119791"/>
              <a:buFont typeface="Arial"/>
              <a:buChar char="•"/>
            </a:pPr>
            <a:r>
              <a:rPr lang="en-US" sz="3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Three Story House</a:t>
            </a:r>
          </a:p>
          <a:p>
            <a:endParaRPr lang="en-US" sz="32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Name That Tune: I Believe I Can Fly</a:t>
            </a:r>
          </a:p>
        </p:txBody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65370" y="2209800"/>
            <a:ext cx="8305799" cy="4267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ct val="119047"/>
              <a:buFont typeface="Arial"/>
              <a:buChar char="•"/>
            </a:pPr>
            <a:r>
              <a:rPr lang="en-US" sz="2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Infer: Based on the title, what do you think the song is about?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ct val="119047"/>
              <a:buFont typeface="Arial"/>
              <a:buChar char="•"/>
            </a:pPr>
            <a:r>
              <a:rPr lang="en-US" sz="2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Individually write two questions for each category. Refer to Costa’s Levels of Questioning.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ct val="119047"/>
              <a:buFont typeface="Arial"/>
              <a:buChar char="•"/>
            </a:pPr>
            <a:r>
              <a:rPr lang="en-US" sz="2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Share your questions with your Pathways group.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ct val="119047"/>
              <a:buFont typeface="Arial"/>
              <a:buChar char="•"/>
            </a:pPr>
            <a:r>
              <a:rPr lang="en-US" sz="2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song could you use with your Pathways Class?</a:t>
            </a:r>
          </a:p>
        </p:txBody>
      </p:sp>
      <p:sp>
        <p:nvSpPr>
          <p:cNvPr id="58" name="Shape 58"/>
          <p:cNvSpPr txBox="1"/>
          <p:nvPr/>
        </p:nvSpPr>
        <p:spPr>
          <a:xfrm>
            <a:off x="6575425" y="787400"/>
            <a:ext cx="18414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Pathways Time! </a:t>
            </a:r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ct val="119791"/>
              <a:buFont typeface="Arial"/>
              <a:buChar char="•"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Chart at least 5 activities that your team has done with its Pathways Class to teach Costa’s Levels of Questioning. </a:t>
            </a: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ct val="119791"/>
              <a:buFont typeface="Arial"/>
              <a:buChar char="•"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Make sure you are able to explain the activities to the staff. </a:t>
            </a: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ct val="119791"/>
              <a:buFont typeface="Arial"/>
              <a:buChar char="•"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Team Presentations</a:t>
            </a:r>
          </a:p>
          <a:p>
            <a:endParaRPr lang="en-US" sz="32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sz="32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706617" y="3683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Packet</a:t>
            </a:r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44553" y="1828800"/>
            <a:ext cx="8305799" cy="4267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ct val="119791"/>
              <a:buFont typeface="Arial"/>
              <a:buChar char="•"/>
            </a:pPr>
            <a:r>
              <a:rPr lang="en-US" sz="3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Where can I find this information?</a:t>
            </a: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ct val="119791"/>
              <a:buFont typeface="Arial"/>
              <a:buChar char="•"/>
            </a:pPr>
            <a:r>
              <a:rPr lang="en-US" sz="3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sorts of activities and tools are included?</a:t>
            </a:r>
          </a:p>
          <a:p>
            <a:endParaRPr lang="en-US" sz="32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Pathways Planning Time</a:t>
            </a:r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707004" y="1828800"/>
            <a:ext cx="8305799" cy="4267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ct val="119791"/>
              <a:buFont typeface="Arial"/>
              <a:buChar char="•"/>
            </a:pPr>
            <a:r>
              <a:rPr lang="en-US" sz="3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 a Pathways Team, plan an inquiry activity that you will do at the beginning of the Spring Semester. 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685800" y="555689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400" b="0" i="0" u="none" strike="noStrike" cap="none" baseline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Questions?</a:t>
            </a:r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Pushpin.thmx</Template>
  <TotalTime>3</TotalTime>
  <Words>265</Words>
  <Application>Microsoft Macintosh PowerPoint</Application>
  <PresentationFormat>On-screen Show (4:3)</PresentationFormat>
  <Paragraphs>30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Pushpin</vt:lpstr>
      <vt:lpstr>Inquiry: Levels of Questioning</vt:lpstr>
      <vt:lpstr>Sit in your Pathways Groups!</vt:lpstr>
      <vt:lpstr>KWL</vt:lpstr>
      <vt:lpstr>Costa’s Levels of Questioning</vt:lpstr>
      <vt:lpstr>Name That Tune: I Believe I Can Fly</vt:lpstr>
      <vt:lpstr>Pathways Time! </vt:lpstr>
      <vt:lpstr>Packet</vt:lpstr>
      <vt:lpstr>Pathways Planning Time</vt:lpstr>
      <vt:lpstr>Questions?</vt:lpstr>
      <vt:lpstr>Back to the KWL Chart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Inquiry: Levels of Questioning</dc:title>
  <cp:lastModifiedBy>Violeta Ruiz</cp:lastModifiedBy>
  <cp:revision>2</cp:revision>
  <cp:lastPrinted>2013-05-01T21:28:01Z</cp:lastPrinted>
  <dcterms:modified xsi:type="dcterms:W3CDTF">2013-05-01T21:28:05Z</dcterms:modified>
</cp:coreProperties>
</file>