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62" r:id="rId4"/>
    <p:sldId id="263" r:id="rId5"/>
    <p:sldId id="259" r:id="rId6"/>
    <p:sldId id="258" r:id="rId7"/>
    <p:sldId id="267" r:id="rId8"/>
    <p:sldId id="269" r:id="rId9"/>
    <p:sldId id="271" r:id="rId10"/>
    <p:sldId id="274" r:id="rId11"/>
    <p:sldId id="260" r:id="rId12"/>
    <p:sldId id="272" r:id="rId13"/>
    <p:sldId id="264" r:id="rId14"/>
    <p:sldId id="275" r:id="rId15"/>
    <p:sldId id="273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47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mmortalsomeday:Documents:PLI%20Cohort%20#14:School Data Summary and 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2009-2010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LAUSD Target Score</c:v>
                </c:pt>
                <c:pt idx="2">
                  <c:v>LAUSD all students</c:v>
                </c:pt>
                <c:pt idx="3">
                  <c:v>LAUSD Asian students</c:v>
                </c:pt>
                <c:pt idx="4">
                  <c:v>LAUSD White students</c:v>
                </c:pt>
                <c:pt idx="5">
                  <c:v>LAUSD English Learners</c:v>
                </c:pt>
                <c:pt idx="6">
                  <c:v>Hillside ES English Learners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0.00%">
                  <c:v>0.564</c:v>
                </c:pt>
                <c:pt idx="2" formatCode="0%">
                  <c:v>0.48</c:v>
                </c:pt>
                <c:pt idx="3" formatCode="0.00%">
                  <c:v>0.828</c:v>
                </c:pt>
                <c:pt idx="4" formatCode="0%">
                  <c:v>0.74</c:v>
                </c:pt>
                <c:pt idx="5" formatCode="0.00%">
                  <c:v>0.383</c:v>
                </c:pt>
                <c:pt idx="6" formatCode="0.00%">
                  <c:v>0.483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2010-2011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LAUSD Target Score</c:v>
                </c:pt>
                <c:pt idx="2">
                  <c:v>LAUSD all students</c:v>
                </c:pt>
                <c:pt idx="3">
                  <c:v>LAUSD Asian students</c:v>
                </c:pt>
                <c:pt idx="4">
                  <c:v>LAUSD White students</c:v>
                </c:pt>
                <c:pt idx="5">
                  <c:v>LAUSD English Learners</c:v>
                </c:pt>
                <c:pt idx="6">
                  <c:v>Hillside ES English Learners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 formatCode="0.00%">
                  <c:v>0.673</c:v>
                </c:pt>
                <c:pt idx="2" formatCode="0%">
                  <c:v>0.52</c:v>
                </c:pt>
                <c:pt idx="3" formatCode="0.00%">
                  <c:v>0.848</c:v>
                </c:pt>
                <c:pt idx="4" formatCode="0%">
                  <c:v>0.77</c:v>
                </c:pt>
                <c:pt idx="5" formatCode="0%">
                  <c:v>0.43</c:v>
                </c:pt>
                <c:pt idx="6" formatCode="0.00%">
                  <c:v>0.538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2011-2012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LAUSD Target Score</c:v>
                </c:pt>
                <c:pt idx="2">
                  <c:v>LAUSD all students</c:v>
                </c:pt>
                <c:pt idx="3">
                  <c:v>LAUSD Asian students</c:v>
                </c:pt>
                <c:pt idx="4">
                  <c:v>LAUSD White students</c:v>
                </c:pt>
                <c:pt idx="5">
                  <c:v>LAUSD English Learners</c:v>
                </c:pt>
                <c:pt idx="6">
                  <c:v>Hillside ES English Learners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 formatCode="0.00%">
                  <c:v>0.782</c:v>
                </c:pt>
                <c:pt idx="2" formatCode="0.00%">
                  <c:v>0.535</c:v>
                </c:pt>
                <c:pt idx="3" formatCode="0.00%">
                  <c:v>0.868</c:v>
                </c:pt>
                <c:pt idx="4" formatCode="0%">
                  <c:v>0.77</c:v>
                </c:pt>
                <c:pt idx="5" formatCode="0.00%">
                  <c:v>0.438</c:v>
                </c:pt>
                <c:pt idx="6" formatCode="0.00%">
                  <c:v>0.541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2012-2013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LAUSD Target Score</c:v>
                </c:pt>
                <c:pt idx="2">
                  <c:v>LAUSD all students</c:v>
                </c:pt>
                <c:pt idx="3">
                  <c:v>LAUSD Asian students</c:v>
                </c:pt>
                <c:pt idx="4">
                  <c:v>LAUSD White students</c:v>
                </c:pt>
                <c:pt idx="5">
                  <c:v>LAUSD English Learners</c:v>
                </c:pt>
                <c:pt idx="6">
                  <c:v>Hillside ES English Learners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 formatCode="0.00%">
                  <c:v>0.891</c:v>
                </c:pt>
                <c:pt idx="2" formatCode="0.00%">
                  <c:v>0.542</c:v>
                </c:pt>
                <c:pt idx="3" formatCode="0.00%">
                  <c:v>0.864</c:v>
                </c:pt>
                <c:pt idx="4" formatCode="0.00%">
                  <c:v>0.778</c:v>
                </c:pt>
                <c:pt idx="5" formatCode="0.00%">
                  <c:v>0.493</c:v>
                </c:pt>
                <c:pt idx="6" formatCode="0.00%">
                  <c:v>0.372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597016"/>
        <c:axId val="-2142794552"/>
      </c:barChart>
      <c:catAx>
        <c:axId val="20995970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2794552"/>
        <c:crosses val="autoZero"/>
        <c:auto val="1"/>
        <c:lblAlgn val="ctr"/>
        <c:lblOffset val="100"/>
        <c:noMultiLvlLbl val="0"/>
      </c:catAx>
      <c:valAx>
        <c:axId val="-214279455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99597016"/>
        <c:crosses val="autoZero"/>
        <c:crossBetween val="between"/>
        <c:majorUnit val="0.1"/>
        <c:minorUnit val="0.02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105E0-6C46-DC41-9B10-6DEC8F40D02A}" type="datetimeFigureOut">
              <a:rPr lang="en-US" smtClean="0"/>
              <a:t>2/4/14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55669-E5DC-334B-9B84-5069DB3F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36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AF08-8500-A841-9D6C-48914267DF4C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A98B-ABA4-884E-8FC9-29C1221C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8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AF08-8500-A841-9D6C-48914267DF4C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A98B-ABA4-884E-8FC9-29C1221C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8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AF08-8500-A841-9D6C-48914267DF4C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A98B-ABA4-884E-8FC9-29C1221C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4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AF08-8500-A841-9D6C-48914267DF4C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A98B-ABA4-884E-8FC9-29C1221C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3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AF08-8500-A841-9D6C-48914267DF4C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A98B-ABA4-884E-8FC9-29C1221C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AF08-8500-A841-9D6C-48914267DF4C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A98B-ABA4-884E-8FC9-29C1221C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AF08-8500-A841-9D6C-48914267DF4C}" type="datetimeFigureOut">
              <a:rPr lang="en-US" smtClean="0"/>
              <a:t>2/4/14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A98B-ABA4-884E-8FC9-29C1221C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2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AF08-8500-A841-9D6C-48914267DF4C}" type="datetimeFigureOut">
              <a:rPr lang="en-US" smtClean="0"/>
              <a:t>2/4/14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A98B-ABA4-884E-8FC9-29C1221C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6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AF08-8500-A841-9D6C-48914267DF4C}" type="datetimeFigureOut">
              <a:rPr lang="en-US" smtClean="0"/>
              <a:t>2/4/14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A98B-ABA4-884E-8FC9-29C1221C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8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AF08-8500-A841-9D6C-48914267DF4C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A98B-ABA4-884E-8FC9-29C1221C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4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AF08-8500-A841-9D6C-48914267DF4C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A98B-ABA4-884E-8FC9-29C1221C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0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6AF08-8500-A841-9D6C-48914267DF4C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6A98B-ABA4-884E-8FC9-29C1221C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Phase Structure with </a:t>
            </a:r>
            <a:r>
              <a:rPr lang="en-US" dirty="0" smtClean="0"/>
              <a:t>an </a:t>
            </a:r>
            <a:br>
              <a:rPr lang="en-US" dirty="0" smtClean="0"/>
            </a:br>
            <a:r>
              <a:rPr lang="en-US" dirty="0" smtClean="0"/>
              <a:t>EL Intervention Strategy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Presenters: Ms. Rubio and </a:t>
            </a:r>
          </a:p>
          <a:p>
            <a:r>
              <a:rPr lang="en-US" dirty="0" smtClean="0"/>
              <a:t>Mr. Jimenez</a:t>
            </a:r>
          </a:p>
        </p:txBody>
      </p:sp>
    </p:spTree>
    <p:extLst>
      <p:ext uri="{BB962C8B-B14F-4D97-AF65-F5344CB8AC3E}">
        <p14:creationId xmlns:p14="http://schemas.microsoft.com/office/powerpoint/2010/main" val="259224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</a:t>
            </a:r>
            <a:endParaRPr lang="en-US" dirty="0"/>
          </a:p>
        </p:txBody>
      </p:sp>
      <p:pic>
        <p:nvPicPr>
          <p:cNvPr id="5" name="Picture Placeholder 4" descr="StudentRubric.pd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3" b="2102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Actionable feedback can be provided </a:t>
            </a:r>
            <a:r>
              <a:rPr lang="en-US" dirty="0" smtClean="0"/>
              <a:t>here or on the template students fill 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9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120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Learning Cycles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232"/>
            <a:ext cx="8229600" cy="5364406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PDSA Cycle – 5</a:t>
            </a:r>
            <a:r>
              <a:rPr lang="en-US" baseline="30000" dirty="0" smtClean="0"/>
              <a:t>th</a:t>
            </a:r>
            <a:r>
              <a:rPr lang="en-US" dirty="0" smtClean="0"/>
              <a:t> grade students in after school intervention class </a:t>
            </a:r>
          </a:p>
          <a:p>
            <a:pPr lvl="1"/>
            <a:r>
              <a:rPr lang="en-US" dirty="0" smtClean="0"/>
              <a:t>Assessed 5</a:t>
            </a:r>
            <a:r>
              <a:rPr lang="en-US" baseline="30000" dirty="0" smtClean="0"/>
              <a:t>th</a:t>
            </a:r>
            <a:r>
              <a:rPr lang="en-US" dirty="0" smtClean="0"/>
              <a:t> grade intervention class for baseline data</a:t>
            </a:r>
          </a:p>
          <a:p>
            <a:pPr lvl="1"/>
            <a:r>
              <a:rPr lang="en-US" dirty="0" smtClean="0"/>
              <a:t>Conducted intervention for 3 sessions and assessed students to monitor progress and effectiveness of intervention</a:t>
            </a:r>
          </a:p>
          <a:p>
            <a:pPr lvl="1"/>
            <a:r>
              <a:rPr lang="en-US" dirty="0" smtClean="0"/>
              <a:t>There were two major goals: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o improve lesson delivery, template, and rubric</a:t>
            </a:r>
          </a:p>
          <a:p>
            <a:pPr lvl="2"/>
            <a:r>
              <a:rPr lang="en-US" dirty="0" smtClean="0"/>
              <a:t>To increase student proficiency at solving math word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5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from Afterschool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 out of 21 students received a Satisfactory score on their report cards (which means they showed some improvement)</a:t>
            </a:r>
          </a:p>
          <a:p>
            <a:r>
              <a:rPr lang="en-US" dirty="0" smtClean="0"/>
              <a:t>On the pre-assessment 1 student scored 50% or better</a:t>
            </a:r>
          </a:p>
          <a:p>
            <a:r>
              <a:rPr lang="en-US" dirty="0" smtClean="0"/>
              <a:t>On the post-assessment 6 students scored 50% or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81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8055"/>
          </a:xfrm>
        </p:spPr>
        <p:txBody>
          <a:bodyPr>
            <a:normAutofit/>
          </a:bodyPr>
          <a:lstStyle/>
          <a:p>
            <a:r>
              <a:rPr lang="en-US" sz="3800" dirty="0" smtClean="0"/>
              <a:t>Learning Cycles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232"/>
            <a:ext cx="8229600" cy="4946616"/>
          </a:xfrm>
        </p:spPr>
        <p:txBody>
          <a:bodyPr>
            <a:noAutofit/>
          </a:bodyPr>
          <a:lstStyle/>
          <a:p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PDSA Cycle – All 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grade students</a:t>
            </a:r>
          </a:p>
          <a:p>
            <a:pPr lvl="1"/>
            <a:r>
              <a:rPr lang="en-US" sz="3600" dirty="0" smtClean="0"/>
              <a:t>Assessed students using the District’s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PA to establish baseline data (01/14/14)</a:t>
            </a:r>
          </a:p>
          <a:p>
            <a:pPr lvl="1"/>
            <a:r>
              <a:rPr lang="en-US" sz="3600" dirty="0" smtClean="0"/>
              <a:t>Implemented intervention (4 sessions)</a:t>
            </a:r>
          </a:p>
          <a:p>
            <a:pPr lvl="1"/>
            <a:r>
              <a:rPr lang="en-US" sz="3600" dirty="0" smtClean="0"/>
              <a:t>Assessed to measure student progress and implement changes if necessary </a:t>
            </a:r>
          </a:p>
        </p:txBody>
      </p:sp>
    </p:spTree>
    <p:extLst>
      <p:ext uri="{BB962C8B-B14F-4D97-AF65-F5344CB8AC3E}">
        <p14:creationId xmlns:p14="http://schemas.microsoft.com/office/powerpoint/2010/main" val="287570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 2</a:t>
            </a:r>
            <a:r>
              <a:rPr lang="en-US" baseline="30000" dirty="0" smtClean="0"/>
              <a:t>nd</a:t>
            </a:r>
            <a:r>
              <a:rPr lang="en-US" dirty="0" smtClean="0"/>
              <a:t> PDSA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Rubios</a:t>
            </a:r>
            <a:r>
              <a:rPr lang="en-US" sz="3600" dirty="0"/>
              <a:t>’ Class</a:t>
            </a:r>
          </a:p>
          <a:p>
            <a:pPr lvl="1"/>
            <a:r>
              <a:rPr lang="en-US" sz="3600" dirty="0"/>
              <a:t>On the pre-assessment </a:t>
            </a:r>
            <a:r>
              <a:rPr lang="en-US" sz="3600" dirty="0" smtClean="0"/>
              <a:t>1 </a:t>
            </a:r>
            <a:r>
              <a:rPr lang="en-US" sz="3600" dirty="0"/>
              <a:t>out of </a:t>
            </a:r>
            <a:r>
              <a:rPr lang="en-US" sz="3600" dirty="0" smtClean="0"/>
              <a:t>28 </a:t>
            </a:r>
            <a:r>
              <a:rPr lang="en-US" sz="3600" dirty="0"/>
              <a:t>students scored 50% or better </a:t>
            </a:r>
            <a:endParaRPr lang="en-US" sz="3600" dirty="0" smtClean="0"/>
          </a:p>
          <a:p>
            <a:pPr lvl="1"/>
            <a:r>
              <a:rPr lang="en-US" sz="3600" dirty="0" smtClean="0"/>
              <a:t>On the post-assessment 16 out of 28 students showed some improvement</a:t>
            </a:r>
          </a:p>
          <a:p>
            <a:pPr lvl="1"/>
            <a:r>
              <a:rPr lang="en-US" sz="3600" dirty="0" smtClean="0"/>
              <a:t>10 out of 28 students scored 50% or better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5339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901"/>
          </a:xfrm>
        </p:spPr>
        <p:txBody>
          <a:bodyPr/>
          <a:lstStyle/>
          <a:p>
            <a:r>
              <a:rPr lang="en-US" dirty="0" smtClean="0"/>
              <a:t>Data for 2</a:t>
            </a:r>
            <a:r>
              <a:rPr lang="en-US" baseline="30000" dirty="0" smtClean="0"/>
              <a:t>nd</a:t>
            </a:r>
            <a:r>
              <a:rPr lang="en-US" dirty="0" smtClean="0"/>
              <a:t> PDSA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231"/>
            <a:ext cx="8229600" cy="5381117"/>
          </a:xfrm>
        </p:spPr>
        <p:txBody>
          <a:bodyPr>
            <a:normAutofit/>
          </a:bodyPr>
          <a:lstStyle/>
          <a:p>
            <a:r>
              <a:rPr lang="en-US" sz="3300" dirty="0" smtClean="0"/>
              <a:t>Jimenez’s Class</a:t>
            </a:r>
          </a:p>
          <a:p>
            <a:pPr lvl="1"/>
            <a:r>
              <a:rPr lang="en-US" sz="3300" dirty="0" smtClean="0"/>
              <a:t>On the pre-assessment 4 out of 30 students scored 50% or better </a:t>
            </a:r>
          </a:p>
          <a:p>
            <a:pPr lvl="2"/>
            <a:r>
              <a:rPr lang="en-US" sz="3300" dirty="0" smtClean="0"/>
              <a:t>1 EL learner (out of 16)</a:t>
            </a:r>
          </a:p>
          <a:p>
            <a:pPr lvl="1"/>
            <a:r>
              <a:rPr lang="en-US" sz="3300" dirty="0" smtClean="0"/>
              <a:t>On the post-assessment 24 out of 30 students showed some improvement </a:t>
            </a:r>
          </a:p>
          <a:p>
            <a:pPr lvl="1"/>
            <a:r>
              <a:rPr lang="en-US" sz="3300" dirty="0" smtClean="0"/>
              <a:t>18 </a:t>
            </a:r>
            <a:r>
              <a:rPr lang="en-US" sz="3300" dirty="0"/>
              <a:t>out of 30 students scored 50% or better </a:t>
            </a:r>
          </a:p>
          <a:p>
            <a:pPr lvl="2"/>
            <a:r>
              <a:rPr lang="en-US" sz="3300" dirty="0"/>
              <a:t>6</a:t>
            </a:r>
            <a:r>
              <a:rPr lang="en-US" sz="3300" dirty="0" smtClean="0"/>
              <a:t> </a:t>
            </a:r>
            <a:r>
              <a:rPr lang="en-US" sz="3300" dirty="0"/>
              <a:t>EL </a:t>
            </a:r>
            <a:r>
              <a:rPr lang="en-US" sz="3300" dirty="0" smtClean="0"/>
              <a:t>learners (out of 16)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93773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8055"/>
          </a:xfrm>
        </p:spPr>
        <p:txBody>
          <a:bodyPr>
            <a:normAutofit/>
          </a:bodyPr>
          <a:lstStyle/>
          <a:p>
            <a:r>
              <a:rPr lang="en-US" sz="3800" dirty="0" smtClean="0"/>
              <a:t>Learning Cycles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520"/>
            <a:ext cx="8229600" cy="52641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PDSA Cycle –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and SDC classrooms</a:t>
            </a:r>
          </a:p>
          <a:p>
            <a:pPr lvl="1"/>
            <a:r>
              <a:rPr lang="en-US" sz="3600" dirty="0" smtClean="0"/>
              <a:t>Present intervention along with data and findings (Feb.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, 2014)</a:t>
            </a:r>
          </a:p>
          <a:p>
            <a:pPr lvl="1"/>
            <a:r>
              <a:rPr lang="en-US" sz="3600" dirty="0" smtClean="0"/>
              <a:t>Model lessons in classrooms (Week of Feb. 10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)</a:t>
            </a:r>
          </a:p>
          <a:p>
            <a:pPr lvl="1"/>
            <a:r>
              <a:rPr lang="en-US" sz="3600" dirty="0" smtClean="0"/>
              <a:t>Begin intervention across multiple grade levels in multiple classrooms (Week of Feb. 17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7772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 with my team to discuss data, results of PA I and PA II, and compare EL progress to that of EOs and RFEPs  </a:t>
            </a:r>
          </a:p>
          <a:p>
            <a:r>
              <a:rPr lang="en-US" dirty="0" smtClean="0"/>
              <a:t>Implement three phase, 6-step math word problem solving strategy school wide in 2013-2014 school year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2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03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Problem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924"/>
            <a:ext cx="8229600" cy="47892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“It’s fascinating to me that some of the pushback is coming from, sort of, white suburban moms who - all of a sudden - their child isn’t as brilliant as they thought they were and their school isn’t as good as they thought they were, and that’s pretty scary.” – Arne Duncan, Secretary of Ed.</a:t>
            </a:r>
          </a:p>
          <a:p>
            <a:r>
              <a:rPr lang="en-US" dirty="0" smtClean="0"/>
              <a:t>Will EL learners be able to access the CCSS if they are already underperforming compared to all other groups in the LAUSD?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0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053751"/>
              </p:ext>
            </p:extLst>
          </p:nvPr>
        </p:nvGraphicFramePr>
        <p:xfrm>
          <a:off x="188802" y="1185333"/>
          <a:ext cx="8787851" cy="5401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79797" y="307853"/>
            <a:ext cx="526927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CST Math Results Percent of Students Who are At or Above Proficient 2009 - 2013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4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945809"/>
              </p:ext>
            </p:extLst>
          </p:nvPr>
        </p:nvGraphicFramePr>
        <p:xfrm>
          <a:off x="1139685" y="401077"/>
          <a:ext cx="7036637" cy="6071188"/>
        </p:xfrm>
        <a:graphic>
          <a:graphicData uri="http://schemas.openxmlformats.org/drawingml/2006/table">
            <a:tbl>
              <a:tblPr/>
              <a:tblGrid>
                <a:gridCol w="2113478"/>
                <a:gridCol w="1641053"/>
                <a:gridCol w="1641053"/>
                <a:gridCol w="1641053"/>
              </a:tblGrid>
              <a:tr h="46683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Hillside ES CELDT Annual Assessment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206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Results for 4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th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and 5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th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Grade 2012-2013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Performance Level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4th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Grade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en-US" sz="20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Grade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12700" marR="127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6611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Advanced</a:t>
                      </a:r>
                    </a:p>
                  </a:txBody>
                  <a:tcPr marL="12700" marR="127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No</a:t>
                      </a:r>
                      <a:r>
                        <a:rPr lang="en-US" sz="2000" b="0" i="0" u="none" strike="noStrike" baseline="0" dirty="0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 students at this level</a:t>
                      </a:r>
                      <a:endParaRPr lang="en-US" sz="2000" b="0" i="0" u="none" strike="noStrike" dirty="0" smtClean="0">
                        <a:solidFill>
                          <a:srgbClr val="E26B0A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700" marR="127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12700" marR="127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76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4047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Early Advanced</a:t>
                      </a:r>
                    </a:p>
                  </a:txBody>
                  <a:tcPr marL="12700" marR="127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700" marR="127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12700" marR="127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12700" marR="127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30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4047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Intermediate</a:t>
                      </a:r>
                    </a:p>
                  </a:txBody>
                  <a:tcPr marL="12700" marR="127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12700" marR="127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12700" marR="127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12700" marR="127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30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6695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Early Intermediate</a:t>
                      </a:r>
                    </a:p>
                  </a:txBody>
                  <a:tcPr marL="12700" marR="127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2700" marR="127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12700" marR="127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30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6611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Beginning</a:t>
                      </a:r>
                    </a:p>
                  </a:txBody>
                  <a:tcPr marL="12700" marR="127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No students at this level</a:t>
                      </a:r>
                      <a:endParaRPr lang="en-US" sz="2000" b="0" i="0" u="none" strike="noStrike" dirty="0">
                        <a:solidFill>
                          <a:srgbClr val="E26B0A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12700" marR="127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76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8%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98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174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Known From the Research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385"/>
            <a:ext cx="8229600" cy="54980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“ELs not only face the common obstacles all students experience in attempting to gather, manage, and organize the flow of information; they also must analyze and evaluate what they read while negotiating a second language” (Bunch, G. C., </a:t>
            </a:r>
            <a:r>
              <a:rPr lang="en-US" dirty="0" err="1"/>
              <a:t>Kibler</a:t>
            </a:r>
            <a:r>
              <a:rPr lang="en-US" dirty="0"/>
              <a:t>, A., &amp; Pimentel, S. (2012, p.18) </a:t>
            </a:r>
            <a:endParaRPr lang="en-US" dirty="0" smtClean="0"/>
          </a:p>
          <a:p>
            <a:r>
              <a:rPr lang="en-US" dirty="0"/>
              <a:t>Math Practices the Los Angeles Unified School District is asking our school to focus </a:t>
            </a:r>
            <a:r>
              <a:rPr lang="en-US" dirty="0" smtClean="0"/>
              <a:t>on require </a:t>
            </a:r>
            <a:r>
              <a:rPr lang="en-US" dirty="0"/>
              <a:t>students to be able to listen, speak, read, and write effectively using standard English. </a:t>
            </a:r>
            <a:r>
              <a:rPr lang="en-US" dirty="0" err="1" smtClean="0"/>
              <a:t>Moschkovich</a:t>
            </a:r>
            <a:r>
              <a:rPr lang="en-US" dirty="0" smtClean="0"/>
              <a:t> (2012) </a:t>
            </a:r>
            <a:r>
              <a:rPr lang="en-US" dirty="0"/>
              <a:t>points out that for EL students developing these skills, the CCSS will be especially </a:t>
            </a:r>
            <a:r>
              <a:rPr lang="en-US" dirty="0" smtClean="0"/>
              <a:t>challenging. </a:t>
            </a:r>
          </a:p>
        </p:txBody>
      </p:sp>
    </p:spTree>
    <p:extLst>
      <p:ext uri="{BB962C8B-B14F-4D97-AF65-F5344CB8AC3E}">
        <p14:creationId xmlns:p14="http://schemas.microsoft.com/office/powerpoint/2010/main" val="23778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147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Rationale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808"/>
            <a:ext cx="8229600" cy="53142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LAUSD’s focus for all schools in the area of Math and the CCSS: M.P.1, M.P.3, and M.P.4</a:t>
            </a:r>
          </a:p>
          <a:p>
            <a:pPr lvl="1"/>
            <a:r>
              <a:rPr lang="en-US" dirty="0" smtClean="0"/>
              <a:t>M.P.3: </a:t>
            </a:r>
            <a:r>
              <a:rPr lang="en-US" dirty="0"/>
              <a:t>asks them to construct viable arguments and critique the reasoning of </a:t>
            </a:r>
            <a:r>
              <a:rPr lang="en-US" dirty="0" smtClean="0"/>
              <a:t>others by asking questions to help their classmates clarify their argument</a:t>
            </a:r>
          </a:p>
          <a:p>
            <a:r>
              <a:rPr lang="en-US" dirty="0" smtClean="0"/>
              <a:t>Hillsides’ Focus:</a:t>
            </a:r>
          </a:p>
          <a:p>
            <a:pPr lvl="1"/>
            <a:r>
              <a:rPr lang="en-US" dirty="0" smtClean="0"/>
              <a:t>English Language Learners</a:t>
            </a:r>
          </a:p>
          <a:p>
            <a:pPr lvl="1"/>
            <a:r>
              <a:rPr lang="en-US" dirty="0" smtClean="0"/>
              <a:t>Math</a:t>
            </a:r>
          </a:p>
          <a:p>
            <a:pPr lvl="1"/>
            <a:r>
              <a:rPr lang="en-US" dirty="0" smtClean="0"/>
              <a:t>Three-Phase Structure Model at least once per week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4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7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Three – Phase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520"/>
            <a:ext cx="8229600" cy="54312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Phase I: 5 – 10 minutes</a:t>
            </a:r>
          </a:p>
          <a:p>
            <a:pPr lvl="1"/>
            <a:r>
              <a:rPr lang="en-US" dirty="0" smtClean="0"/>
              <a:t>Make sure students understand the problem</a:t>
            </a:r>
          </a:p>
          <a:p>
            <a:r>
              <a:rPr lang="en-US" dirty="0" smtClean="0"/>
              <a:t>Phase II: 20 – 25 minutes</a:t>
            </a:r>
          </a:p>
          <a:p>
            <a:pPr lvl="1"/>
            <a:r>
              <a:rPr lang="en-US" dirty="0" smtClean="0"/>
              <a:t>Students work independently to solve the problem (about 5 – 10 min.)</a:t>
            </a:r>
          </a:p>
          <a:p>
            <a:pPr lvl="1"/>
            <a:r>
              <a:rPr lang="en-US" dirty="0" smtClean="0"/>
              <a:t>Students work collaboratively (15 – 20 min.)</a:t>
            </a:r>
          </a:p>
          <a:p>
            <a:r>
              <a:rPr lang="en-US" dirty="0" smtClean="0"/>
              <a:t>Phase III: 10 – 15 minutes </a:t>
            </a:r>
          </a:p>
          <a:p>
            <a:pPr lvl="1"/>
            <a:r>
              <a:rPr lang="en-US" dirty="0" smtClean="0"/>
              <a:t>Groups present to the learning community so we can all critique and learn from their examples</a:t>
            </a:r>
          </a:p>
          <a:p>
            <a:r>
              <a:rPr lang="en-US" dirty="0" smtClean="0"/>
              <a:t>Phase IV (optional): 5 minutes</a:t>
            </a:r>
          </a:p>
          <a:p>
            <a:pPr lvl="1"/>
            <a:r>
              <a:rPr lang="en-US" dirty="0" smtClean="0"/>
              <a:t>Students get an opportunity to revise and add to their templates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5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906065"/>
            <a:ext cx="5486400" cy="404009"/>
          </a:xfrm>
        </p:spPr>
        <p:txBody>
          <a:bodyPr/>
          <a:lstStyle/>
          <a:p>
            <a:r>
              <a:rPr lang="en-US" dirty="0" smtClean="0"/>
              <a:t>El Intervention Strategy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310074"/>
            <a:ext cx="5486400" cy="448279"/>
          </a:xfrm>
        </p:spPr>
        <p:txBody>
          <a:bodyPr/>
          <a:lstStyle/>
          <a:p>
            <a:r>
              <a:rPr lang="en-US" dirty="0" smtClean="0"/>
              <a:t>Six Step Math Word Problem Solving Strategy </a:t>
            </a:r>
            <a:endParaRPr lang="en-US" dirty="0"/>
          </a:p>
        </p:txBody>
      </p:sp>
      <p:pic>
        <p:nvPicPr>
          <p:cNvPr id="6" name="Picture Placeholder 5" descr="6 Step Math Word Problem Solving Strategy.pdf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55" r="-12855"/>
          <a:stretch/>
        </p:blipFill>
        <p:spPr>
          <a:xfrm>
            <a:off x="1792288" y="217488"/>
            <a:ext cx="5486400" cy="5648325"/>
          </a:xfrm>
        </p:spPr>
      </p:pic>
    </p:spTree>
    <p:extLst>
      <p:ext uri="{BB962C8B-B14F-4D97-AF65-F5344CB8AC3E}">
        <p14:creationId xmlns:p14="http://schemas.microsoft.com/office/powerpoint/2010/main" val="55706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6032867"/>
            <a:ext cx="5486400" cy="422702"/>
          </a:xfrm>
        </p:spPr>
        <p:txBody>
          <a:bodyPr/>
          <a:lstStyle/>
          <a:p>
            <a:r>
              <a:rPr lang="en-US" dirty="0" smtClean="0"/>
              <a:t>Template  </a:t>
            </a:r>
            <a:endParaRPr lang="en-US" dirty="0"/>
          </a:p>
        </p:txBody>
      </p:sp>
      <p:pic>
        <p:nvPicPr>
          <p:cNvPr id="5" name="Picture Placeholder 4" descr="StudentTemplate.pd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05" r="-40405"/>
          <a:stretch>
            <a:fillRect/>
          </a:stretch>
        </p:blipFill>
        <p:spPr>
          <a:xfrm>
            <a:off x="601663" y="266700"/>
            <a:ext cx="7853362" cy="562133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399171"/>
            <a:ext cx="5486400" cy="390006"/>
          </a:xfrm>
        </p:spPr>
        <p:txBody>
          <a:bodyPr/>
          <a:lstStyle/>
          <a:p>
            <a:r>
              <a:rPr lang="en-US" dirty="0" smtClean="0"/>
              <a:t>Actionable feedback can be provided </a:t>
            </a:r>
            <a:r>
              <a:rPr lang="en-US" dirty="0" smtClean="0"/>
              <a:t>on the template itself.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99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881</Words>
  <Application>Microsoft Macintosh PowerPoint</Application>
  <PresentationFormat>On-screen Show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Three Phase Structure with an  EL Intervention Strategy </vt:lpstr>
      <vt:lpstr>Problem</vt:lpstr>
      <vt:lpstr>PowerPoint Presentation</vt:lpstr>
      <vt:lpstr>PowerPoint Presentation</vt:lpstr>
      <vt:lpstr>What is Known From the Research</vt:lpstr>
      <vt:lpstr>Rationale</vt:lpstr>
      <vt:lpstr>Three – Phase Structure</vt:lpstr>
      <vt:lpstr>El Intervention Strategy</vt:lpstr>
      <vt:lpstr>Template  </vt:lpstr>
      <vt:lpstr>Rubric</vt:lpstr>
      <vt:lpstr>Learning Cycles</vt:lpstr>
      <vt:lpstr>Data from Afterschool Intervention</vt:lpstr>
      <vt:lpstr>Learning Cycles</vt:lpstr>
      <vt:lpstr>Data for 2nd PDSA Cycle</vt:lpstr>
      <vt:lpstr>Data for 2nd PDSA Cycle</vt:lpstr>
      <vt:lpstr>Learning Cycles</vt:lpstr>
      <vt:lpstr>Next Steps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Fieldwork Project</dc:title>
  <dc:creator>Pedro Jimenez</dc:creator>
  <cp:lastModifiedBy>Pedro Jimenez</cp:lastModifiedBy>
  <cp:revision>53</cp:revision>
  <cp:lastPrinted>2014-02-04T18:56:34Z</cp:lastPrinted>
  <dcterms:created xsi:type="dcterms:W3CDTF">2013-11-24T20:07:28Z</dcterms:created>
  <dcterms:modified xsi:type="dcterms:W3CDTF">2014-02-04T19:56:30Z</dcterms:modified>
</cp:coreProperties>
</file>