
<file path=[Content_Types].xml><?xml version="1.0" encoding="utf-8"?>
<Types xmlns="http://schemas.openxmlformats.org/package/2006/content-types">
  <Default Extension="xml" ContentType="application/xml"/>
  <Default Extension="png" ContentType="image/png"/>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61" r:id="rId3"/>
    <p:sldId id="262" r:id="rId4"/>
    <p:sldId id="257" r:id="rId5"/>
    <p:sldId id="258" r:id="rId6"/>
    <p:sldId id="263" r:id="rId7"/>
    <p:sldId id="264" r:id="rId8"/>
    <p:sldId id="259" r:id="rId9"/>
    <p:sldId id="260" r:id="rId10"/>
    <p:sldId id="265"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122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11/22/13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D7E63A33-8271-4DD0-9C48-789913D7C11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371C1A-CAFA-43FD-A579-55B116A1448A}" type="datetime1">
              <a:rPr lang="en-US" smtClean="0"/>
              <a:pPr/>
              <a:t>11/21/13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B1FEA-406A-7749-A5C3-DDCB5F67A4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A1BC03-21BF-4F6B-A3BE-29C937D452B1}" type="datetime1">
              <a:rPr lang="en-US" smtClean="0"/>
              <a:pPr/>
              <a:t>11/21/13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B1FEA-406A-7749-A5C3-DDCB5F67A4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F3008867-0964-49C4-9DE5-8FBB189497BC}" type="datetime1">
              <a:rPr lang="en-US" smtClean="0"/>
              <a:pPr/>
              <a:t>11/21/13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5B1FEA-406A-7749-A5C3-DDCB5F67A4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8E80666-FB37-4B36-9149-507F3B0178E3}" type="datetimeFigureOut">
              <a:rPr lang="en-US" smtClean="0"/>
              <a:pPr/>
              <a:t>11/22/13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151D5B8-D9C5-419F-913D-2186935717ED}" type="datetime1">
              <a:rPr lang="en-US" smtClean="0"/>
              <a:pPr/>
              <a:t>11/21/13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5B1FEA-406A-7749-A5C3-DDCB5F67A4CE}" type="slidenum">
              <a:rPr lang="en-US" smtClean="0"/>
              <a:pPr/>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586F952F-F888-4FB8-9CB7-51D5F02FA3C8}" type="datetime1">
              <a:rPr lang="en-US" smtClean="0"/>
              <a:pPr/>
              <a:t>11/21/13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5B1FEA-406A-7749-A5C3-DDCB5F67A4CE}" type="slidenum">
              <a:rPr lang="en-US" smtClean="0"/>
              <a:pPr/>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2188DB32-6162-43C0-9325-230E0A9B0177}" type="datetime1">
              <a:rPr lang="en-US" smtClean="0"/>
              <a:pPr/>
              <a:t>11/21/13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5B1FEA-406A-7749-A5C3-DDCB5F67A4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F219B57-0E9E-4DE4-A7F5-9A169EF1CEE0}" type="datetime1">
              <a:rPr lang="en-US" smtClean="0"/>
              <a:pPr/>
              <a:t>11/21/13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5B1FEA-406A-7749-A5C3-DDCB5F67A4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4F8F86C-0F1B-4333-B99B-B3B2B1F87225}" type="datetime1">
              <a:rPr lang="en-US" smtClean="0"/>
              <a:pPr/>
              <a:t>11/21/13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5B1FEA-406A-7749-A5C3-DDCB5F67A4CE}" type="slidenum">
              <a:rPr lang="en-US" smtClean="0"/>
              <a:pPr/>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0D7FCD9-7699-43D6-8D62-436E2DD234FF}" type="datetime1">
              <a:rPr lang="en-US" smtClean="0"/>
              <a:pPr/>
              <a:t>11/21/13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5B1FEA-406A-7749-A5C3-DDCB5F67A4CE}" type="slidenum">
              <a:rPr lang="en-US" smtClean="0"/>
              <a:pPr/>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610FC3EB-42FB-4C38-8CAE-7A1293B83421}" type="datetime1">
              <a:rPr lang="en-US" smtClean="0"/>
              <a:pPr/>
              <a:t>11/21/13</a:t>
            </a:fld>
            <a:endParaRPr lang="en-US" dirty="0"/>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AC5B1FEA-406A-7749-A5C3-DDCB5F67A4CE}"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sldNum="0"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3408" y="701293"/>
            <a:ext cx="4847038" cy="662031"/>
          </a:xfrm>
        </p:spPr>
        <p:txBody>
          <a:bodyPr>
            <a:noAutofit/>
          </a:bodyPr>
          <a:lstStyle/>
          <a:p>
            <a:r>
              <a:rPr lang="en-US" sz="4400" dirty="0" smtClean="0"/>
              <a:t>Assessment</a:t>
            </a:r>
            <a:endParaRPr lang="en-US" sz="4400" dirty="0"/>
          </a:p>
        </p:txBody>
      </p:sp>
      <p:sp>
        <p:nvSpPr>
          <p:cNvPr id="3" name="Subtitle 2"/>
          <p:cNvSpPr>
            <a:spLocks noGrp="1"/>
          </p:cNvSpPr>
          <p:nvPr>
            <p:ph type="subTitle" idx="1"/>
          </p:nvPr>
        </p:nvSpPr>
        <p:spPr>
          <a:xfrm>
            <a:off x="533990" y="1438535"/>
            <a:ext cx="4836456" cy="3496181"/>
          </a:xfrm>
        </p:spPr>
        <p:txBody>
          <a:bodyPr>
            <a:normAutofit fontScale="92500" lnSpcReduction="10000"/>
          </a:bodyPr>
          <a:lstStyle/>
          <a:p>
            <a:pPr marL="342900" indent="-342900">
              <a:buFont typeface="Arial"/>
              <a:buChar char="•"/>
            </a:pPr>
            <a:r>
              <a:rPr lang="en-US" sz="2600" dirty="0" smtClean="0"/>
              <a:t>What is assessment?</a:t>
            </a:r>
          </a:p>
          <a:p>
            <a:pPr marL="342900" indent="-342900">
              <a:buFont typeface="Arial"/>
              <a:buChar char="•"/>
            </a:pPr>
            <a:r>
              <a:rPr lang="en-US" sz="2600" dirty="0" smtClean="0"/>
              <a:t>What types of assessment are there?</a:t>
            </a:r>
          </a:p>
          <a:p>
            <a:pPr marL="342900" indent="-342900">
              <a:buFont typeface="Arial"/>
              <a:buChar char="•"/>
            </a:pPr>
            <a:r>
              <a:rPr lang="en-US" sz="2600" dirty="0" smtClean="0"/>
              <a:t>What types of assessment do we implement at St. John </a:t>
            </a:r>
            <a:r>
              <a:rPr lang="en-US" sz="2600" dirty="0" err="1" smtClean="0"/>
              <a:t>Eudes</a:t>
            </a:r>
            <a:r>
              <a:rPr lang="en-US" sz="2600" dirty="0" smtClean="0"/>
              <a:t>?</a:t>
            </a:r>
          </a:p>
          <a:p>
            <a:pPr marL="342900" indent="-342900">
              <a:buFont typeface="Arial"/>
              <a:buChar char="•"/>
            </a:pPr>
            <a:r>
              <a:rPr lang="en-US" sz="2600" dirty="0" smtClean="0"/>
              <a:t>Why do we implement various assessments?  What is the purpose behind assessments?</a:t>
            </a:r>
          </a:p>
          <a:p>
            <a:pPr marL="342900" indent="-342900">
              <a:buFont typeface="Arial"/>
              <a:buChar char="•"/>
            </a:pPr>
            <a:r>
              <a:rPr lang="en-US" sz="2600" dirty="0"/>
              <a:t>What is authentic assessment?</a:t>
            </a:r>
          </a:p>
          <a:p>
            <a:endParaRPr lang="en-US" dirty="0"/>
          </a:p>
        </p:txBody>
      </p:sp>
      <p:sp>
        <p:nvSpPr>
          <p:cNvPr id="4" name="TextBox 3"/>
          <p:cNvSpPr txBox="1"/>
          <p:nvPr/>
        </p:nvSpPr>
        <p:spPr>
          <a:xfrm>
            <a:off x="5555848" y="486160"/>
            <a:ext cx="3029260" cy="1446550"/>
          </a:xfrm>
          <a:prstGeom prst="rect">
            <a:avLst/>
          </a:prstGeom>
          <a:noFill/>
        </p:spPr>
        <p:txBody>
          <a:bodyPr wrap="square" rtlCol="0">
            <a:spAutoFit/>
          </a:bodyPr>
          <a:lstStyle/>
          <a:p>
            <a:r>
              <a:rPr lang="en-US" sz="2200" dirty="0" smtClean="0"/>
              <a:t>You all did a </a:t>
            </a:r>
            <a:r>
              <a:rPr lang="en-US" sz="2200" b="1" dirty="0" smtClean="0"/>
              <a:t>GREAT</a:t>
            </a:r>
            <a:r>
              <a:rPr lang="en-US" sz="2200" dirty="0" smtClean="0"/>
              <a:t> job unpacking the ELA Reading CCS.  </a:t>
            </a:r>
            <a:r>
              <a:rPr lang="en-US" sz="2200" b="1" dirty="0" smtClean="0"/>
              <a:t>THANK YOU </a:t>
            </a:r>
            <a:r>
              <a:rPr lang="en-US" sz="2200" dirty="0" smtClean="0"/>
              <a:t>for your effort!</a:t>
            </a:r>
            <a:endParaRPr lang="en-US" sz="2200" dirty="0"/>
          </a:p>
        </p:txBody>
      </p:sp>
      <p:pic>
        <p:nvPicPr>
          <p:cNvPr id="5" name="Picture 4" descr="Unknown.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129908">
            <a:off x="6619848" y="2220034"/>
            <a:ext cx="2046763" cy="1948874"/>
          </a:xfrm>
          <a:prstGeom prst="rect">
            <a:avLst/>
          </a:prstGeom>
        </p:spPr>
      </p:pic>
      <p:sp>
        <p:nvSpPr>
          <p:cNvPr id="6" name="TextBox 5"/>
          <p:cNvSpPr txBox="1"/>
          <p:nvPr/>
        </p:nvSpPr>
        <p:spPr>
          <a:xfrm>
            <a:off x="4404994" y="5688816"/>
            <a:ext cx="4180114" cy="646331"/>
          </a:xfrm>
          <a:prstGeom prst="rect">
            <a:avLst/>
          </a:prstGeom>
          <a:noFill/>
        </p:spPr>
        <p:txBody>
          <a:bodyPr wrap="square" rtlCol="0">
            <a:spAutoFit/>
          </a:bodyPr>
          <a:lstStyle/>
          <a:p>
            <a:pPr algn="r"/>
            <a:r>
              <a:rPr lang="en-US" dirty="0" smtClean="0">
                <a:solidFill>
                  <a:schemeClr val="bg1"/>
                </a:solidFill>
              </a:rPr>
              <a:t>N. Scheppers UCLA PLI Cohort 14</a:t>
            </a:r>
          </a:p>
          <a:p>
            <a:pPr algn="r"/>
            <a:r>
              <a:rPr lang="en-US" dirty="0" smtClean="0">
                <a:solidFill>
                  <a:schemeClr val="bg1"/>
                </a:solidFill>
              </a:rPr>
              <a:t>ELA Reading CCS PD, November 22, 2013</a:t>
            </a:r>
            <a:endParaRPr lang="en-US" dirty="0">
              <a:solidFill>
                <a:schemeClr val="bg1"/>
              </a:solidFill>
            </a:endParaRPr>
          </a:p>
        </p:txBody>
      </p:sp>
    </p:spTree>
    <p:extLst>
      <p:ext uri="{BB962C8B-B14F-4D97-AF65-F5344CB8AC3E}">
        <p14:creationId xmlns:p14="http://schemas.microsoft.com/office/powerpoint/2010/main" val="1907268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390" y="274638"/>
            <a:ext cx="8087810" cy="1143000"/>
          </a:xfrm>
        </p:spPr>
        <p:txBody>
          <a:bodyPr>
            <a:normAutofit fontScale="90000"/>
          </a:bodyPr>
          <a:lstStyle/>
          <a:p>
            <a:r>
              <a:rPr lang="en-US" dirty="0" smtClean="0"/>
              <a:t>Creating grade level CCS ELA </a:t>
            </a:r>
            <a:br>
              <a:rPr lang="en-US" dirty="0" smtClean="0"/>
            </a:br>
            <a:r>
              <a:rPr lang="en-US" dirty="0" smtClean="0"/>
              <a:t>reading assessments, k-8</a:t>
            </a:r>
            <a:endParaRPr lang="en-US" dirty="0"/>
          </a:p>
        </p:txBody>
      </p:sp>
      <p:sp>
        <p:nvSpPr>
          <p:cNvPr id="3" name="Content Placeholder 2"/>
          <p:cNvSpPr>
            <a:spLocks noGrp="1"/>
          </p:cNvSpPr>
          <p:nvPr>
            <p:ph idx="1"/>
          </p:nvPr>
        </p:nvSpPr>
        <p:spPr>
          <a:xfrm>
            <a:off x="370389" y="1417638"/>
            <a:ext cx="8492511" cy="5250184"/>
          </a:xfrm>
        </p:spPr>
        <p:txBody>
          <a:bodyPr>
            <a:normAutofit fontScale="85000" lnSpcReduction="20000"/>
          </a:bodyPr>
          <a:lstStyle/>
          <a:p>
            <a:pPr>
              <a:lnSpc>
                <a:spcPct val="110000"/>
              </a:lnSpc>
            </a:pPr>
            <a:r>
              <a:rPr lang="en-US" sz="2400" dirty="0" smtClean="0"/>
              <a:t>Sample CCS ELA Reading Assessment, Grade 4</a:t>
            </a:r>
          </a:p>
          <a:p>
            <a:pPr>
              <a:lnSpc>
                <a:spcPct val="110000"/>
              </a:lnSpc>
            </a:pPr>
            <a:r>
              <a:rPr lang="en-US" sz="2400" u="sng" dirty="0" smtClean="0"/>
              <a:t>Essential Questions:</a:t>
            </a:r>
          </a:p>
          <a:p>
            <a:pPr lvl="1">
              <a:lnSpc>
                <a:spcPct val="110000"/>
              </a:lnSpc>
            </a:pPr>
            <a:r>
              <a:rPr lang="en-US" sz="2400" dirty="0" smtClean="0"/>
              <a:t>WHO is administering the assessment?  WHO is taking the assessment?</a:t>
            </a:r>
          </a:p>
          <a:p>
            <a:pPr lvl="1">
              <a:lnSpc>
                <a:spcPct val="110000"/>
              </a:lnSpc>
            </a:pPr>
            <a:r>
              <a:rPr lang="en-US" sz="2400" dirty="0" smtClean="0"/>
              <a:t>WHAT is being assessed (purpose/aim)?  WHAT is missing from the assessment?</a:t>
            </a:r>
          </a:p>
          <a:p>
            <a:pPr lvl="1">
              <a:lnSpc>
                <a:spcPct val="110000"/>
              </a:lnSpc>
            </a:pPr>
            <a:r>
              <a:rPr lang="en-US" sz="2400" dirty="0" smtClean="0"/>
              <a:t>WHERE is the assessment taking place?</a:t>
            </a:r>
          </a:p>
          <a:p>
            <a:pPr lvl="1">
              <a:lnSpc>
                <a:spcPct val="110000"/>
              </a:lnSpc>
            </a:pPr>
            <a:r>
              <a:rPr lang="en-US" sz="2400" dirty="0" smtClean="0"/>
              <a:t>WHEN is the assessment taking place?</a:t>
            </a:r>
          </a:p>
          <a:p>
            <a:pPr lvl="1">
              <a:lnSpc>
                <a:spcPct val="110000"/>
              </a:lnSpc>
            </a:pPr>
            <a:r>
              <a:rPr lang="en-US" sz="2400" dirty="0" smtClean="0"/>
              <a:t>WHY is the assessment begin given?</a:t>
            </a:r>
          </a:p>
          <a:p>
            <a:pPr lvl="1">
              <a:lnSpc>
                <a:spcPct val="110000"/>
              </a:lnSpc>
            </a:pPr>
            <a:r>
              <a:rPr lang="en-US" sz="2400" dirty="0" smtClean="0"/>
              <a:t>HOW is the assessment aligned to CCS ELA Reading?</a:t>
            </a:r>
          </a:p>
          <a:p>
            <a:pPr marL="68580" indent="0">
              <a:lnSpc>
                <a:spcPct val="110000"/>
              </a:lnSpc>
              <a:buNone/>
            </a:pPr>
            <a:r>
              <a:rPr lang="en-US" sz="2400" dirty="0" smtClean="0">
                <a:solidFill>
                  <a:srgbClr val="000000"/>
                </a:solidFill>
              </a:rPr>
              <a:t>* Use </a:t>
            </a:r>
            <a:r>
              <a:rPr lang="en-US" sz="2400" dirty="0">
                <a:solidFill>
                  <a:srgbClr val="000000"/>
                </a:solidFill>
              </a:rPr>
              <a:t>the sample as a template to guide the creation of your own grade level CCS ELA Reading assessments *</a:t>
            </a:r>
          </a:p>
          <a:p>
            <a:pPr lvl="1">
              <a:lnSpc>
                <a:spcPct val="110000"/>
              </a:lnSpc>
            </a:pPr>
            <a:endParaRPr lang="en-US" sz="2400" dirty="0" smtClean="0"/>
          </a:p>
          <a:p>
            <a:pPr marL="68580" indent="0" algn="ctr">
              <a:lnSpc>
                <a:spcPct val="110000"/>
              </a:lnSpc>
              <a:buNone/>
            </a:pPr>
            <a:endParaRPr lang="en-US" sz="2800" dirty="0"/>
          </a:p>
          <a:p>
            <a:pPr marL="68580" indent="0" algn="ctr">
              <a:lnSpc>
                <a:spcPct val="110000"/>
              </a:lnSpc>
              <a:buNone/>
            </a:pPr>
            <a:r>
              <a:rPr lang="en-US" sz="2800" dirty="0" smtClean="0">
                <a:solidFill>
                  <a:srgbClr val="000000"/>
                </a:solidFill>
              </a:rPr>
              <a:t>*</a:t>
            </a:r>
            <a:endParaRPr lang="en-US" sz="2800" dirty="0">
              <a:solidFill>
                <a:srgbClr val="000000"/>
              </a:solidFill>
            </a:endParaRPr>
          </a:p>
        </p:txBody>
      </p:sp>
      <p:pic>
        <p:nvPicPr>
          <p:cNvPr id="4" name="Picture 3" descr="ch930108.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2297" y="5235537"/>
            <a:ext cx="5340815" cy="1432285"/>
          </a:xfrm>
          <a:prstGeom prst="rect">
            <a:avLst/>
          </a:prstGeom>
        </p:spPr>
      </p:pic>
    </p:spTree>
    <p:extLst>
      <p:ext uri="{BB962C8B-B14F-4D97-AF65-F5344CB8AC3E}">
        <p14:creationId xmlns:p14="http://schemas.microsoft.com/office/powerpoint/2010/main" val="1522653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477" y="274638"/>
            <a:ext cx="8140723" cy="863124"/>
          </a:xfrm>
        </p:spPr>
        <p:txBody>
          <a:bodyPr/>
          <a:lstStyle/>
          <a:p>
            <a:r>
              <a:rPr lang="en-US" dirty="0" smtClean="0"/>
              <a:t>Grade Level Objectives</a:t>
            </a:r>
            <a:endParaRPr lang="en-US" dirty="0"/>
          </a:p>
        </p:txBody>
      </p:sp>
      <p:sp>
        <p:nvSpPr>
          <p:cNvPr id="3" name="Content Placeholder 2"/>
          <p:cNvSpPr>
            <a:spLocks noGrp="1"/>
          </p:cNvSpPr>
          <p:nvPr>
            <p:ph idx="1"/>
          </p:nvPr>
        </p:nvSpPr>
        <p:spPr>
          <a:xfrm>
            <a:off x="317477" y="1137762"/>
            <a:ext cx="8492511" cy="4696582"/>
          </a:xfrm>
        </p:spPr>
        <p:txBody>
          <a:bodyPr>
            <a:noAutofit/>
          </a:bodyPr>
          <a:lstStyle/>
          <a:p>
            <a:pPr>
              <a:lnSpc>
                <a:spcPct val="80000"/>
              </a:lnSpc>
            </a:pPr>
            <a:r>
              <a:rPr lang="en-US" sz="2100" dirty="0" smtClean="0"/>
              <a:t>K</a:t>
            </a:r>
            <a:r>
              <a:rPr lang="en-US" sz="2100" dirty="0"/>
              <a:t>-3: Sylvia, Debbie, Janet, Alvin and Leslie – Meet in 1</a:t>
            </a:r>
            <a:r>
              <a:rPr lang="en-US" sz="2100" baseline="30000" dirty="0"/>
              <a:t>st</a:t>
            </a:r>
            <a:r>
              <a:rPr lang="en-US" sz="2100" dirty="0"/>
              <a:t> grade</a:t>
            </a:r>
          </a:p>
          <a:p>
            <a:pPr lvl="1">
              <a:lnSpc>
                <a:spcPct val="80000"/>
              </a:lnSpc>
            </a:pPr>
            <a:r>
              <a:rPr lang="en-US" sz="1900" dirty="0" smtClean="0"/>
              <a:t>K-3: Create CCS ELA Reading Assessments for </a:t>
            </a:r>
            <a:r>
              <a:rPr lang="en-US" sz="1900" b="1" u="sng" dirty="0" smtClean="0"/>
              <a:t>Grade 1</a:t>
            </a:r>
            <a:r>
              <a:rPr lang="en-US" sz="1900" dirty="0" smtClean="0"/>
              <a:t>by Feb. 21</a:t>
            </a:r>
          </a:p>
          <a:p>
            <a:pPr lvl="3">
              <a:lnSpc>
                <a:spcPct val="80000"/>
              </a:lnSpc>
            </a:pPr>
            <a:r>
              <a:rPr lang="en-US" sz="1700" dirty="0" smtClean="0"/>
              <a:t>Reading Literature</a:t>
            </a:r>
          </a:p>
          <a:p>
            <a:pPr lvl="3">
              <a:lnSpc>
                <a:spcPct val="80000"/>
              </a:lnSpc>
            </a:pPr>
            <a:r>
              <a:rPr lang="en-US" sz="1700" dirty="0" smtClean="0"/>
              <a:t>Reading Informational Text</a:t>
            </a:r>
          </a:p>
          <a:p>
            <a:pPr lvl="3">
              <a:lnSpc>
                <a:spcPct val="80000"/>
              </a:lnSpc>
            </a:pPr>
            <a:r>
              <a:rPr lang="en-US" sz="1700" dirty="0" smtClean="0"/>
              <a:t>Reading  Foundational Skills</a:t>
            </a:r>
          </a:p>
          <a:p>
            <a:pPr>
              <a:lnSpc>
                <a:spcPct val="80000"/>
              </a:lnSpc>
            </a:pPr>
            <a:r>
              <a:rPr lang="en-US" sz="2100" dirty="0"/>
              <a:t>4-5: </a:t>
            </a:r>
            <a:r>
              <a:rPr lang="en-US" sz="2100" dirty="0" err="1"/>
              <a:t>Haylee</a:t>
            </a:r>
            <a:r>
              <a:rPr lang="en-US" sz="2100" dirty="0"/>
              <a:t>, Chris, Angie, </a:t>
            </a:r>
            <a:r>
              <a:rPr lang="en-US" sz="2100" dirty="0" err="1"/>
              <a:t>Lizette</a:t>
            </a:r>
            <a:r>
              <a:rPr lang="en-US" sz="2100" dirty="0"/>
              <a:t> and Sheryl – Meet in 4</a:t>
            </a:r>
            <a:r>
              <a:rPr lang="en-US" sz="2100" baseline="30000" dirty="0"/>
              <a:t>th</a:t>
            </a:r>
            <a:r>
              <a:rPr lang="en-US" sz="2100" dirty="0"/>
              <a:t> grade</a:t>
            </a:r>
          </a:p>
          <a:p>
            <a:pPr lvl="1">
              <a:lnSpc>
                <a:spcPct val="80000"/>
              </a:lnSpc>
            </a:pPr>
            <a:r>
              <a:rPr lang="en-US" sz="1900" dirty="0" smtClean="0"/>
              <a:t>4-5: </a:t>
            </a:r>
            <a:r>
              <a:rPr lang="en-US" sz="1900" dirty="0"/>
              <a:t>Create CCS ELA Reading Assessments for </a:t>
            </a:r>
            <a:r>
              <a:rPr lang="en-US" sz="1900" b="1" u="sng" dirty="0"/>
              <a:t>Grade </a:t>
            </a:r>
            <a:r>
              <a:rPr lang="en-US" sz="1900" b="1" u="sng" dirty="0" smtClean="0"/>
              <a:t>4 </a:t>
            </a:r>
            <a:r>
              <a:rPr lang="en-US" sz="1900" dirty="0" smtClean="0"/>
              <a:t>by </a:t>
            </a:r>
            <a:r>
              <a:rPr lang="en-US" sz="1900" dirty="0"/>
              <a:t>Feb. 21</a:t>
            </a:r>
          </a:p>
          <a:p>
            <a:pPr lvl="3">
              <a:lnSpc>
                <a:spcPct val="80000"/>
              </a:lnSpc>
            </a:pPr>
            <a:r>
              <a:rPr lang="en-US" sz="1700" dirty="0"/>
              <a:t>Reading Literature</a:t>
            </a:r>
          </a:p>
          <a:p>
            <a:pPr lvl="3">
              <a:lnSpc>
                <a:spcPct val="80000"/>
              </a:lnSpc>
            </a:pPr>
            <a:r>
              <a:rPr lang="en-US" sz="1700" dirty="0"/>
              <a:t>Reading Informational Text</a:t>
            </a:r>
          </a:p>
          <a:p>
            <a:pPr lvl="3">
              <a:lnSpc>
                <a:spcPct val="80000"/>
              </a:lnSpc>
            </a:pPr>
            <a:r>
              <a:rPr lang="en-US" sz="1700" dirty="0"/>
              <a:t>Reading  Foundational </a:t>
            </a:r>
            <a:r>
              <a:rPr lang="en-US" sz="1700" dirty="0" smtClean="0"/>
              <a:t>Skills</a:t>
            </a:r>
          </a:p>
          <a:p>
            <a:pPr>
              <a:lnSpc>
                <a:spcPct val="80000"/>
              </a:lnSpc>
            </a:pPr>
            <a:r>
              <a:rPr lang="en-US" sz="2100" dirty="0"/>
              <a:t>6-8: Niki, </a:t>
            </a:r>
            <a:r>
              <a:rPr lang="en-US" sz="2100" dirty="0" err="1"/>
              <a:t>Sneha</a:t>
            </a:r>
            <a:r>
              <a:rPr lang="en-US" sz="2100" dirty="0"/>
              <a:t>, Cathy, Evelyn, </a:t>
            </a:r>
            <a:r>
              <a:rPr lang="en-US" sz="2100" dirty="0" err="1"/>
              <a:t>Jayna</a:t>
            </a:r>
            <a:r>
              <a:rPr lang="en-US" sz="2100" dirty="0"/>
              <a:t>, Carolina – Meet in 7</a:t>
            </a:r>
            <a:r>
              <a:rPr lang="en-US" sz="2100" baseline="30000" dirty="0"/>
              <a:t>th</a:t>
            </a:r>
            <a:r>
              <a:rPr lang="en-US" sz="2100" dirty="0"/>
              <a:t> grade</a:t>
            </a:r>
          </a:p>
          <a:p>
            <a:pPr lvl="1">
              <a:lnSpc>
                <a:spcPct val="80000"/>
              </a:lnSpc>
            </a:pPr>
            <a:r>
              <a:rPr lang="en-US" sz="1900" dirty="0" smtClean="0"/>
              <a:t>6-8: </a:t>
            </a:r>
            <a:r>
              <a:rPr lang="en-US" sz="1900" dirty="0"/>
              <a:t>Create CCS ELA Reading Assessments for </a:t>
            </a:r>
            <a:r>
              <a:rPr lang="en-US" sz="1900" b="1" u="sng" dirty="0" smtClean="0"/>
              <a:t>Grade 7</a:t>
            </a:r>
            <a:r>
              <a:rPr lang="en-US" sz="1900" dirty="0" smtClean="0"/>
              <a:t> by Feb. 21</a:t>
            </a:r>
            <a:endParaRPr lang="en-US" sz="1900" dirty="0"/>
          </a:p>
          <a:p>
            <a:pPr lvl="3">
              <a:lnSpc>
                <a:spcPct val="80000"/>
              </a:lnSpc>
            </a:pPr>
            <a:r>
              <a:rPr lang="en-US" sz="1700" dirty="0"/>
              <a:t>Reading Literature</a:t>
            </a:r>
          </a:p>
          <a:p>
            <a:pPr lvl="3">
              <a:lnSpc>
                <a:spcPct val="80000"/>
              </a:lnSpc>
            </a:pPr>
            <a:r>
              <a:rPr lang="en-US" sz="1700" dirty="0"/>
              <a:t>Reading Informational </a:t>
            </a:r>
            <a:r>
              <a:rPr lang="en-US" sz="1700" dirty="0" smtClean="0"/>
              <a:t>Text</a:t>
            </a:r>
          </a:p>
          <a:p>
            <a:pPr marL="468630" lvl="1" indent="0" algn="ctr">
              <a:lnSpc>
                <a:spcPct val="80000"/>
              </a:lnSpc>
              <a:buNone/>
            </a:pPr>
            <a:endParaRPr lang="en-US" dirty="0"/>
          </a:p>
          <a:p>
            <a:pPr marL="468630" lvl="1" indent="0" algn="ctr">
              <a:lnSpc>
                <a:spcPct val="80000"/>
              </a:lnSpc>
              <a:buNone/>
            </a:pPr>
            <a:r>
              <a:rPr lang="en-US" sz="2400" b="1" dirty="0" smtClean="0">
                <a:solidFill>
                  <a:srgbClr val="000000"/>
                </a:solidFill>
              </a:rPr>
              <a:t>* First check-in date December 16</a:t>
            </a:r>
            <a:r>
              <a:rPr lang="en-US" sz="2400" b="1" baseline="30000" dirty="0" smtClean="0">
                <a:solidFill>
                  <a:srgbClr val="000000"/>
                </a:solidFill>
              </a:rPr>
              <a:t>th *</a:t>
            </a:r>
            <a:endParaRPr lang="en-US" sz="2400" b="1" dirty="0">
              <a:solidFill>
                <a:srgbClr val="000000"/>
              </a:solidFill>
            </a:endParaRPr>
          </a:p>
        </p:txBody>
      </p:sp>
    </p:spTree>
    <p:extLst>
      <p:ext uri="{BB962C8B-B14F-4D97-AF65-F5344CB8AC3E}">
        <p14:creationId xmlns:p14="http://schemas.microsoft.com/office/powerpoint/2010/main" val="3288110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280" y="343935"/>
            <a:ext cx="8041440" cy="754139"/>
          </a:xfrm>
        </p:spPr>
        <p:txBody>
          <a:bodyPr>
            <a:normAutofit fontScale="90000"/>
          </a:bodyPr>
          <a:lstStyle/>
          <a:p>
            <a:r>
              <a:rPr lang="en-US" dirty="0" smtClean="0"/>
              <a:t>ELA Reading CCS:  Where are we now?</a:t>
            </a:r>
            <a:endParaRPr lang="en-US" dirty="0"/>
          </a:p>
        </p:txBody>
      </p:sp>
      <p:sp>
        <p:nvSpPr>
          <p:cNvPr id="3" name="Content Placeholder 2"/>
          <p:cNvSpPr>
            <a:spLocks noGrp="1"/>
          </p:cNvSpPr>
          <p:nvPr>
            <p:ph idx="1"/>
          </p:nvPr>
        </p:nvSpPr>
        <p:spPr>
          <a:xfrm>
            <a:off x="343933" y="1098074"/>
            <a:ext cx="8532196" cy="5262088"/>
          </a:xfrm>
        </p:spPr>
        <p:txBody>
          <a:bodyPr>
            <a:normAutofit/>
          </a:bodyPr>
          <a:lstStyle/>
          <a:p>
            <a:r>
              <a:rPr lang="en-US" sz="2400" dirty="0" smtClean="0"/>
              <a:t>Unpacking ELA Reading CCS – GOOD JOB!!! </a:t>
            </a:r>
            <a:r>
              <a:rPr lang="en-US" sz="2400" dirty="0" smtClean="0">
                <a:sym typeface="Wingdings"/>
              </a:rPr>
              <a:t> </a:t>
            </a:r>
          </a:p>
          <a:p>
            <a:r>
              <a:rPr lang="en-US" sz="2400" dirty="0" smtClean="0">
                <a:sym typeface="Wingdings"/>
              </a:rPr>
              <a:t>Where are we in the process?</a:t>
            </a:r>
          </a:p>
          <a:p>
            <a:pPr lvl="1">
              <a:buFont typeface="Wingdings" charset="2"/>
              <a:buChar char="ü"/>
            </a:pPr>
            <a:r>
              <a:rPr lang="en-US" sz="2400" dirty="0" smtClean="0">
                <a:sym typeface="Wingdings"/>
              </a:rPr>
              <a:t>September: Rationale and Transition to CCS </a:t>
            </a:r>
          </a:p>
          <a:p>
            <a:pPr lvl="1">
              <a:buFont typeface="Wingdings" charset="2"/>
              <a:buChar char="ü"/>
            </a:pPr>
            <a:r>
              <a:rPr lang="en-US" sz="2400" dirty="0" smtClean="0">
                <a:sym typeface="Wingdings"/>
              </a:rPr>
              <a:t>September: Organization/Vertical Analysis </a:t>
            </a:r>
          </a:p>
          <a:p>
            <a:pPr lvl="1">
              <a:buFont typeface="Wingdings" charset="2"/>
              <a:buChar char="ü"/>
            </a:pPr>
            <a:r>
              <a:rPr lang="en-US" sz="2400" dirty="0" smtClean="0">
                <a:sym typeface="Wingdings"/>
              </a:rPr>
              <a:t>September-November: Unpacking the ELA Reading CCS K-8</a:t>
            </a:r>
          </a:p>
          <a:p>
            <a:pPr lvl="1"/>
            <a:r>
              <a:rPr lang="en-US" sz="2400" dirty="0" smtClean="0">
                <a:sym typeface="Wingdings"/>
              </a:rPr>
              <a:t>November – February: Creating grade level reading benchmarks</a:t>
            </a:r>
          </a:p>
          <a:p>
            <a:pPr lvl="1"/>
            <a:r>
              <a:rPr lang="en-US" sz="2400" dirty="0" smtClean="0">
                <a:sym typeface="Wingdings"/>
              </a:rPr>
              <a:t>March: Finish grade level reading benchmarks</a:t>
            </a:r>
          </a:p>
          <a:p>
            <a:pPr lvl="1"/>
            <a:r>
              <a:rPr lang="en-US" sz="2400" dirty="0" smtClean="0">
                <a:sym typeface="Wingdings"/>
              </a:rPr>
              <a:t>March-April: Create grade level reading benchmark rubrics </a:t>
            </a:r>
          </a:p>
          <a:p>
            <a:pPr lvl="1"/>
            <a:r>
              <a:rPr lang="en-US" sz="2400" dirty="0" smtClean="0">
                <a:sym typeface="Wingdings"/>
              </a:rPr>
              <a:t>May: Create St. John </a:t>
            </a:r>
            <a:r>
              <a:rPr lang="en-US" sz="2400" dirty="0" err="1" smtClean="0">
                <a:sym typeface="Wingdings"/>
              </a:rPr>
              <a:t>Eudes</a:t>
            </a:r>
            <a:r>
              <a:rPr lang="en-US" sz="2400" dirty="0">
                <a:sym typeface="Wingdings"/>
              </a:rPr>
              <a:t> </a:t>
            </a:r>
            <a:r>
              <a:rPr lang="en-US" sz="2400" dirty="0" smtClean="0">
                <a:sym typeface="Wingdings"/>
              </a:rPr>
              <a:t>Artifact </a:t>
            </a:r>
            <a:r>
              <a:rPr lang="en-US" sz="2400" dirty="0">
                <a:sym typeface="Wingdings"/>
              </a:rPr>
              <a:t>R</a:t>
            </a:r>
            <a:r>
              <a:rPr lang="en-US" sz="2400" dirty="0" smtClean="0">
                <a:sym typeface="Wingdings"/>
              </a:rPr>
              <a:t>ubric </a:t>
            </a:r>
          </a:p>
          <a:p>
            <a:pPr marL="0" indent="0">
              <a:buNone/>
            </a:pPr>
            <a:endParaRPr lang="en-US" dirty="0"/>
          </a:p>
        </p:txBody>
      </p:sp>
      <p:pic>
        <p:nvPicPr>
          <p:cNvPr id="4" name="Picture 3" descr="Encourage-Team-Work.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1507" y="5094149"/>
            <a:ext cx="2354621" cy="1623216"/>
          </a:xfrm>
          <a:prstGeom prst="rect">
            <a:avLst/>
          </a:prstGeom>
        </p:spPr>
      </p:pic>
    </p:spTree>
    <p:extLst>
      <p:ext uri="{BB962C8B-B14F-4D97-AF65-F5344CB8AC3E}">
        <p14:creationId xmlns:p14="http://schemas.microsoft.com/office/powerpoint/2010/main" val="4034019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283" y="153645"/>
            <a:ext cx="7772400" cy="972441"/>
          </a:xfrm>
        </p:spPr>
        <p:txBody>
          <a:bodyPr>
            <a:normAutofit/>
          </a:bodyPr>
          <a:lstStyle/>
          <a:p>
            <a:r>
              <a:rPr lang="en-US" sz="4400" dirty="0" smtClean="0"/>
              <a:t>TODAY:</a:t>
            </a:r>
            <a:endParaRPr lang="en-US" sz="4400" dirty="0"/>
          </a:p>
        </p:txBody>
      </p:sp>
      <p:sp>
        <p:nvSpPr>
          <p:cNvPr id="3" name="Content Placeholder 2"/>
          <p:cNvSpPr>
            <a:spLocks noGrp="1"/>
          </p:cNvSpPr>
          <p:nvPr>
            <p:ph idx="1"/>
          </p:nvPr>
        </p:nvSpPr>
        <p:spPr>
          <a:xfrm>
            <a:off x="685800" y="929677"/>
            <a:ext cx="7772400" cy="4745910"/>
          </a:xfrm>
        </p:spPr>
        <p:txBody>
          <a:bodyPr>
            <a:noAutofit/>
          </a:bodyPr>
          <a:lstStyle/>
          <a:p>
            <a:pPr marL="525780" indent="-457200">
              <a:buFont typeface="+mj-lt"/>
              <a:buAutoNum type="arabicPeriod"/>
            </a:pPr>
            <a:r>
              <a:rPr lang="en-US" sz="2400" dirty="0" smtClean="0"/>
              <a:t>Review and distribute unpacking standards K-8</a:t>
            </a:r>
          </a:p>
          <a:p>
            <a:pPr marL="525780" indent="-457200">
              <a:buFont typeface="+mj-lt"/>
              <a:buAutoNum type="arabicPeriod"/>
            </a:pPr>
            <a:r>
              <a:rPr lang="en-US" sz="2400" dirty="0" smtClean="0"/>
              <a:t>Discuss assessment…</a:t>
            </a:r>
          </a:p>
          <a:p>
            <a:pPr marL="525780" indent="-457200">
              <a:buFont typeface="+mj-lt"/>
              <a:buAutoNum type="arabicPeriod"/>
            </a:pPr>
            <a:r>
              <a:rPr lang="en-US" sz="2400" dirty="0" smtClean="0"/>
              <a:t>Analyze 4</a:t>
            </a:r>
            <a:r>
              <a:rPr lang="en-US" sz="2400" baseline="30000" dirty="0" smtClean="0"/>
              <a:t>th</a:t>
            </a:r>
            <a:r>
              <a:rPr lang="en-US" sz="2400" dirty="0" smtClean="0"/>
              <a:t> Grade CCS ELA Reading Informational Text Assessment</a:t>
            </a:r>
          </a:p>
          <a:p>
            <a:pPr marL="525780" indent="-457200">
              <a:buFont typeface="+mj-lt"/>
              <a:buAutoNum type="arabicPeriod"/>
            </a:pPr>
            <a:r>
              <a:rPr lang="en-US" sz="2400" dirty="0" smtClean="0"/>
              <a:t>Whole group work – finish 4</a:t>
            </a:r>
            <a:r>
              <a:rPr lang="en-US" sz="2400" baseline="30000" dirty="0" smtClean="0"/>
              <a:t>th</a:t>
            </a:r>
            <a:r>
              <a:rPr lang="en-US" sz="2400" dirty="0" smtClean="0"/>
              <a:t> grade Informational Reading Assessment </a:t>
            </a:r>
          </a:p>
          <a:p>
            <a:pPr marL="525780" indent="-457200">
              <a:buFont typeface="+mj-lt"/>
              <a:buAutoNum type="arabicPeriod"/>
            </a:pPr>
            <a:r>
              <a:rPr lang="en-US" sz="2400" dirty="0" smtClean="0"/>
              <a:t>Break into grade level groups (per Wednesday’s email) to begin grade level literature, informational and foundational </a:t>
            </a:r>
            <a:r>
              <a:rPr lang="en-US" sz="2400" dirty="0"/>
              <a:t>s</a:t>
            </a:r>
            <a:r>
              <a:rPr lang="en-US" sz="2400" dirty="0" smtClean="0"/>
              <a:t>kill assessments</a:t>
            </a:r>
          </a:p>
          <a:p>
            <a:pPr lvl="1"/>
            <a:r>
              <a:rPr lang="en-US" sz="2400" dirty="0" smtClean="0"/>
              <a:t>Due February 21</a:t>
            </a:r>
          </a:p>
          <a:p>
            <a:pPr lvl="1"/>
            <a:r>
              <a:rPr lang="en-US" sz="2400" dirty="0" smtClean="0"/>
              <a:t>First Check-in Dec. 16</a:t>
            </a:r>
            <a:endParaRPr lang="en-US" sz="2400" dirty="0"/>
          </a:p>
        </p:txBody>
      </p:sp>
      <p:pic>
        <p:nvPicPr>
          <p:cNvPr id="4" name="Picture 3" descr="Unknown-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4816" y="4542221"/>
            <a:ext cx="2197100" cy="2019300"/>
          </a:xfrm>
          <a:prstGeom prst="rect">
            <a:avLst/>
          </a:prstGeom>
        </p:spPr>
      </p:pic>
    </p:spTree>
    <p:extLst>
      <p:ext uri="{BB962C8B-B14F-4D97-AF65-F5344CB8AC3E}">
        <p14:creationId xmlns:p14="http://schemas.microsoft.com/office/powerpoint/2010/main" val="438216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605" y="273727"/>
            <a:ext cx="7772400" cy="888446"/>
          </a:xfrm>
        </p:spPr>
        <p:txBody>
          <a:bodyPr/>
          <a:lstStyle/>
          <a:p>
            <a:r>
              <a:rPr lang="en-US" dirty="0" smtClean="0"/>
              <a:t>What is assessment?</a:t>
            </a:r>
            <a:endParaRPr lang="en-US" dirty="0"/>
          </a:p>
        </p:txBody>
      </p:sp>
      <p:sp>
        <p:nvSpPr>
          <p:cNvPr id="3" name="Content Placeholder 2"/>
          <p:cNvSpPr>
            <a:spLocks noGrp="1"/>
          </p:cNvSpPr>
          <p:nvPr>
            <p:ph idx="1"/>
          </p:nvPr>
        </p:nvSpPr>
        <p:spPr>
          <a:xfrm>
            <a:off x="500605" y="1150994"/>
            <a:ext cx="8124188" cy="4537822"/>
          </a:xfrm>
        </p:spPr>
        <p:txBody>
          <a:bodyPr>
            <a:normAutofit lnSpcReduction="10000"/>
          </a:bodyPr>
          <a:lstStyle/>
          <a:p>
            <a:r>
              <a:rPr lang="en-US" sz="3200" dirty="0" smtClean="0"/>
              <a:t>What do you think of when </a:t>
            </a:r>
          </a:p>
          <a:p>
            <a:pPr marL="68580" indent="0">
              <a:buNone/>
            </a:pPr>
            <a:r>
              <a:rPr lang="en-US" sz="3200" dirty="0"/>
              <a:t> </a:t>
            </a:r>
            <a:r>
              <a:rPr lang="en-US" sz="3200" dirty="0" smtClean="0"/>
              <a:t>  you hear “assessment”? </a:t>
            </a:r>
          </a:p>
          <a:p>
            <a:r>
              <a:rPr lang="en-US" sz="3200" dirty="0" smtClean="0"/>
              <a:t>Assessment is…</a:t>
            </a:r>
          </a:p>
          <a:p>
            <a:pPr lvl="1"/>
            <a:r>
              <a:rPr lang="en-US" sz="3200" dirty="0" smtClean="0"/>
              <a:t>The </a:t>
            </a:r>
            <a:r>
              <a:rPr lang="en-US" sz="3200" dirty="0"/>
              <a:t>evaluation or estimation of the nature, quality, or ability of someone or something</a:t>
            </a:r>
            <a:r>
              <a:rPr lang="en-US" sz="3200" dirty="0" smtClean="0"/>
              <a:t>.</a:t>
            </a:r>
          </a:p>
          <a:p>
            <a:pPr lvl="1"/>
            <a:r>
              <a:rPr lang="en-US" sz="3200" dirty="0" smtClean="0"/>
              <a:t>Gathering information and data in any way that you can from a wide variety of sources</a:t>
            </a:r>
          </a:p>
          <a:p>
            <a:pPr lvl="1"/>
            <a:r>
              <a:rPr lang="en-US" sz="3200" dirty="0" smtClean="0"/>
              <a:t>Any method through which one gathers data to find out about something</a:t>
            </a:r>
          </a:p>
          <a:p>
            <a:pPr lvl="1"/>
            <a:endParaRPr lang="en-US" sz="2000" dirty="0"/>
          </a:p>
        </p:txBody>
      </p:sp>
      <p:pic>
        <p:nvPicPr>
          <p:cNvPr id="4" name="Picture 3" descr="Unknown-2.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5230" y="506501"/>
            <a:ext cx="2639563" cy="2111650"/>
          </a:xfrm>
          <a:prstGeom prst="rect">
            <a:avLst/>
          </a:prstGeom>
        </p:spPr>
      </p:pic>
    </p:spTree>
    <p:extLst>
      <p:ext uri="{BB962C8B-B14F-4D97-AF65-F5344CB8AC3E}">
        <p14:creationId xmlns:p14="http://schemas.microsoft.com/office/powerpoint/2010/main" val="1755170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673" y="274638"/>
            <a:ext cx="8122120" cy="1143000"/>
          </a:xfrm>
        </p:spPr>
        <p:txBody>
          <a:bodyPr>
            <a:normAutofit fontScale="90000"/>
          </a:bodyPr>
          <a:lstStyle/>
          <a:p>
            <a:r>
              <a:rPr lang="en-US" dirty="0" smtClean="0"/>
              <a:t>What are some types of assessment?</a:t>
            </a:r>
            <a:endParaRPr lang="en-US" dirty="0"/>
          </a:p>
        </p:txBody>
      </p:sp>
      <p:sp>
        <p:nvSpPr>
          <p:cNvPr id="3" name="Content Placeholder 2"/>
          <p:cNvSpPr>
            <a:spLocks noGrp="1"/>
          </p:cNvSpPr>
          <p:nvPr>
            <p:ph idx="1"/>
          </p:nvPr>
        </p:nvSpPr>
        <p:spPr>
          <a:xfrm>
            <a:off x="502673" y="1190682"/>
            <a:ext cx="8122120" cy="5186084"/>
          </a:xfrm>
        </p:spPr>
        <p:txBody>
          <a:bodyPr>
            <a:normAutofit/>
          </a:bodyPr>
          <a:lstStyle/>
          <a:p>
            <a:r>
              <a:rPr lang="en-US" dirty="0" smtClean="0"/>
              <a:t>Pre-assessment:</a:t>
            </a:r>
          </a:p>
          <a:p>
            <a:pPr lvl="1"/>
            <a:r>
              <a:rPr lang="en-US" dirty="0" smtClean="0"/>
              <a:t>Administer before you begin a unit of work</a:t>
            </a:r>
          </a:p>
          <a:p>
            <a:pPr lvl="1"/>
            <a:r>
              <a:rPr lang="en-US" dirty="0" smtClean="0"/>
              <a:t>Helps you understand what your students know, understand and are able to do before the unit begins</a:t>
            </a:r>
          </a:p>
          <a:p>
            <a:pPr lvl="1"/>
            <a:r>
              <a:rPr lang="en-US" dirty="0" smtClean="0"/>
              <a:t>Shows you which students are ready to learn the new information, which students already know what you are going to teach, and which students are not yet prepared for the new learning</a:t>
            </a:r>
          </a:p>
          <a:p>
            <a:pPr lvl="1"/>
            <a:r>
              <a:rPr lang="en-US" dirty="0" smtClean="0"/>
              <a:t>Allows students to demonstrate mastery or show where they need remediation before instruction</a:t>
            </a:r>
          </a:p>
          <a:p>
            <a:pPr lvl="1"/>
            <a:r>
              <a:rPr lang="en-US" dirty="0" smtClean="0"/>
              <a:t>Helps you determine a timeline for instruction</a:t>
            </a:r>
          </a:p>
          <a:p>
            <a:pPr lvl="1"/>
            <a:r>
              <a:rPr lang="en-US" dirty="0" smtClean="0"/>
              <a:t>Shows you when you need to use tiered lessons </a:t>
            </a:r>
          </a:p>
          <a:p>
            <a:pPr marL="468630" lvl="1" indent="0">
              <a:buNone/>
            </a:pPr>
            <a:r>
              <a:rPr lang="en-US" dirty="0"/>
              <a:t> </a:t>
            </a:r>
            <a:r>
              <a:rPr lang="en-US" dirty="0" smtClean="0"/>
              <a:t>    and/or flexible groups</a:t>
            </a:r>
            <a:endParaRPr lang="en-US" dirty="0"/>
          </a:p>
          <a:p>
            <a:r>
              <a:rPr lang="en-US" dirty="0" smtClean="0"/>
              <a:t>Examples:</a:t>
            </a:r>
          </a:p>
          <a:p>
            <a:pPr lvl="1"/>
            <a:r>
              <a:rPr lang="en-US" dirty="0" smtClean="0"/>
              <a:t>Student observation/Class Discussion, Concept Maps</a:t>
            </a:r>
          </a:p>
        </p:txBody>
      </p:sp>
      <p:pic>
        <p:nvPicPr>
          <p:cNvPr id="4" name="Picture 3" descr="teachers-clip-art_3.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6385" y="4059149"/>
            <a:ext cx="2828621" cy="2216715"/>
          </a:xfrm>
          <a:prstGeom prst="rect">
            <a:avLst/>
          </a:prstGeom>
        </p:spPr>
      </p:pic>
    </p:spTree>
    <p:extLst>
      <p:ext uri="{BB962C8B-B14F-4D97-AF65-F5344CB8AC3E}">
        <p14:creationId xmlns:p14="http://schemas.microsoft.com/office/powerpoint/2010/main" val="2131865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836666"/>
          </a:xfrm>
        </p:spPr>
        <p:txBody>
          <a:bodyPr>
            <a:normAutofit fontScale="90000"/>
          </a:bodyPr>
          <a:lstStyle/>
          <a:p>
            <a:r>
              <a:rPr lang="en-US" dirty="0"/>
              <a:t>What are some types of assessment?</a:t>
            </a:r>
          </a:p>
        </p:txBody>
      </p:sp>
      <p:sp>
        <p:nvSpPr>
          <p:cNvPr id="3" name="Content Placeholder 2"/>
          <p:cNvSpPr>
            <a:spLocks noGrp="1"/>
          </p:cNvSpPr>
          <p:nvPr>
            <p:ph idx="1"/>
          </p:nvPr>
        </p:nvSpPr>
        <p:spPr>
          <a:xfrm>
            <a:off x="383618" y="992236"/>
            <a:ext cx="8426370" cy="4341766"/>
          </a:xfrm>
        </p:spPr>
        <p:txBody>
          <a:bodyPr>
            <a:normAutofit/>
          </a:bodyPr>
          <a:lstStyle/>
          <a:p>
            <a:r>
              <a:rPr lang="en-US" dirty="0" smtClean="0"/>
              <a:t>Formative Assessment:</a:t>
            </a:r>
          </a:p>
          <a:p>
            <a:pPr lvl="1"/>
            <a:r>
              <a:rPr lang="en-US" dirty="0" smtClean="0"/>
              <a:t>Identifies which students have reached their learning goals and which need more time, more help and/or more practice</a:t>
            </a:r>
          </a:p>
          <a:p>
            <a:pPr lvl="1"/>
            <a:r>
              <a:rPr lang="en-US" dirty="0" smtClean="0"/>
              <a:t>Allows you to guide instruction in response to the learning differences you see after students begin doing their work</a:t>
            </a:r>
          </a:p>
          <a:p>
            <a:pPr lvl="1"/>
            <a:r>
              <a:rPr lang="en-US" dirty="0" smtClean="0"/>
              <a:t>Alerts you about the misconceptions some students may have about what is being taught</a:t>
            </a:r>
          </a:p>
          <a:p>
            <a:pPr lvl="1"/>
            <a:r>
              <a:rPr lang="en-US" dirty="0" smtClean="0"/>
              <a:t>Allows students to change and improve their work before turning it in for a final grade</a:t>
            </a:r>
          </a:p>
          <a:p>
            <a:pPr lvl="1"/>
            <a:r>
              <a:rPr lang="en-US" dirty="0" smtClean="0"/>
              <a:t>Gives students descriptive feedback so they can see what they have achieved, which answers are correct and how they might improve</a:t>
            </a:r>
          </a:p>
          <a:p>
            <a:r>
              <a:rPr lang="en-US" dirty="0" smtClean="0"/>
              <a:t>Examples:</a:t>
            </a:r>
          </a:p>
          <a:p>
            <a:pPr lvl="1"/>
            <a:r>
              <a:rPr lang="en-US" dirty="0" smtClean="0"/>
              <a:t>Quizzes, work samples</a:t>
            </a:r>
          </a:p>
          <a:p>
            <a:pPr lvl="1"/>
            <a:r>
              <a:rPr lang="en-US" dirty="0" smtClean="0"/>
              <a:t>“Thumbs” up, down, middle</a:t>
            </a:r>
          </a:p>
          <a:p>
            <a:pPr lvl="1"/>
            <a:r>
              <a:rPr lang="en-US" dirty="0" smtClean="0"/>
              <a:t>Peer evaluation </a:t>
            </a:r>
          </a:p>
          <a:p>
            <a:pPr lvl="1"/>
            <a:endParaRPr lang="en-US" dirty="0" smtClean="0"/>
          </a:p>
        </p:txBody>
      </p:sp>
      <p:pic>
        <p:nvPicPr>
          <p:cNvPr id="4" name="Picture 3" descr="thumbsup.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0707" y="4467896"/>
            <a:ext cx="460300" cy="465724"/>
          </a:xfrm>
          <a:prstGeom prst="rect">
            <a:avLst/>
          </a:prstGeom>
        </p:spPr>
      </p:pic>
      <p:pic>
        <p:nvPicPr>
          <p:cNvPr id="5" name="Picture 4" descr="quiz.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3862467"/>
            <a:ext cx="2514600" cy="2514600"/>
          </a:xfrm>
          <a:prstGeom prst="rect">
            <a:avLst/>
          </a:prstGeom>
        </p:spPr>
      </p:pic>
    </p:spTree>
    <p:extLst>
      <p:ext uri="{BB962C8B-B14F-4D97-AF65-F5344CB8AC3E}">
        <p14:creationId xmlns:p14="http://schemas.microsoft.com/office/powerpoint/2010/main" val="150201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929274"/>
          </a:xfrm>
        </p:spPr>
        <p:txBody>
          <a:bodyPr>
            <a:normAutofit fontScale="90000"/>
          </a:bodyPr>
          <a:lstStyle/>
          <a:p>
            <a:r>
              <a:rPr lang="en-US" dirty="0"/>
              <a:t>What are some types of assessment?</a:t>
            </a:r>
          </a:p>
        </p:txBody>
      </p:sp>
      <p:sp>
        <p:nvSpPr>
          <p:cNvPr id="3" name="Content Placeholder 2"/>
          <p:cNvSpPr>
            <a:spLocks noGrp="1"/>
          </p:cNvSpPr>
          <p:nvPr>
            <p:ph idx="1"/>
          </p:nvPr>
        </p:nvSpPr>
        <p:spPr>
          <a:xfrm>
            <a:off x="330705" y="1031926"/>
            <a:ext cx="8532196" cy="4302076"/>
          </a:xfrm>
        </p:spPr>
        <p:txBody>
          <a:bodyPr>
            <a:noAutofit/>
          </a:bodyPr>
          <a:lstStyle/>
          <a:p>
            <a:r>
              <a:rPr lang="en-US" dirty="0" smtClean="0"/>
              <a:t>Summative Assessment:</a:t>
            </a:r>
          </a:p>
          <a:p>
            <a:pPr lvl="1"/>
            <a:r>
              <a:rPr lang="en-US" sz="2000" dirty="0" smtClean="0"/>
              <a:t>Should parallel the formative assessments that were used during the learning process</a:t>
            </a:r>
          </a:p>
          <a:p>
            <a:pPr lvl="1"/>
            <a:r>
              <a:rPr lang="en-US" sz="2000" dirty="0" smtClean="0"/>
              <a:t>May determine an exit grade or score and can be tied to a final decision about a student</a:t>
            </a:r>
          </a:p>
          <a:p>
            <a:pPr lvl="1"/>
            <a:r>
              <a:rPr lang="en-US" sz="2000" dirty="0" smtClean="0"/>
              <a:t>Should align with instructional/curricular objectives, standards and benchmarks</a:t>
            </a:r>
          </a:p>
          <a:p>
            <a:pPr lvl="1"/>
            <a:r>
              <a:rPr lang="en-US" sz="2000" dirty="0" smtClean="0"/>
              <a:t>May be a form of alternative assessment; doesn’t always have to be a test</a:t>
            </a:r>
          </a:p>
          <a:p>
            <a:r>
              <a:rPr lang="en-US" dirty="0" smtClean="0"/>
              <a:t>Examples:</a:t>
            </a:r>
          </a:p>
          <a:p>
            <a:pPr lvl="1"/>
            <a:r>
              <a:rPr lang="en-US" sz="2000" dirty="0" smtClean="0"/>
              <a:t>Final test</a:t>
            </a:r>
          </a:p>
          <a:p>
            <a:pPr lvl="1"/>
            <a:r>
              <a:rPr lang="en-US" sz="2000" dirty="0" smtClean="0"/>
              <a:t>ITBS</a:t>
            </a:r>
          </a:p>
          <a:p>
            <a:pPr lvl="1"/>
            <a:r>
              <a:rPr lang="en-US" sz="2000" dirty="0" smtClean="0"/>
              <a:t>Final project</a:t>
            </a:r>
            <a:endParaRPr lang="en-US" sz="2000" dirty="0"/>
          </a:p>
        </p:txBody>
      </p:sp>
      <p:pic>
        <p:nvPicPr>
          <p:cNvPr id="4" name="Picture 3" descr="Unknown-3.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4677" y="4171952"/>
            <a:ext cx="3492500" cy="2324100"/>
          </a:xfrm>
          <a:prstGeom prst="rect">
            <a:avLst/>
          </a:prstGeom>
        </p:spPr>
      </p:pic>
    </p:spTree>
    <p:extLst>
      <p:ext uri="{BB962C8B-B14F-4D97-AF65-F5344CB8AC3E}">
        <p14:creationId xmlns:p14="http://schemas.microsoft.com/office/powerpoint/2010/main" val="729433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45" y="156709"/>
            <a:ext cx="7772400" cy="941365"/>
          </a:xfrm>
        </p:spPr>
        <p:txBody>
          <a:bodyPr>
            <a:normAutofit/>
          </a:bodyPr>
          <a:lstStyle/>
          <a:p>
            <a:r>
              <a:rPr lang="en-US" sz="3600" dirty="0" smtClean="0"/>
              <a:t>What is “Authentic” assessment?</a:t>
            </a:r>
            <a:endParaRPr lang="en-US" sz="3600" dirty="0"/>
          </a:p>
        </p:txBody>
      </p:sp>
      <p:sp>
        <p:nvSpPr>
          <p:cNvPr id="3" name="Content Placeholder 2"/>
          <p:cNvSpPr>
            <a:spLocks noGrp="1"/>
          </p:cNvSpPr>
          <p:nvPr>
            <p:ph idx="1"/>
          </p:nvPr>
        </p:nvSpPr>
        <p:spPr>
          <a:xfrm>
            <a:off x="238108" y="886397"/>
            <a:ext cx="8690933" cy="5186083"/>
          </a:xfrm>
        </p:spPr>
        <p:txBody>
          <a:bodyPr>
            <a:normAutofit/>
          </a:bodyPr>
          <a:lstStyle/>
          <a:p>
            <a:pPr>
              <a:lnSpc>
                <a:spcPct val="90000"/>
              </a:lnSpc>
            </a:pPr>
            <a:r>
              <a:rPr lang="en-US" dirty="0"/>
              <a:t>A form of assessment in which students are asked to perform </a:t>
            </a:r>
            <a:r>
              <a:rPr lang="en-US" b="1" u="sng" dirty="0"/>
              <a:t>real-world </a:t>
            </a:r>
            <a:r>
              <a:rPr lang="en-US" dirty="0"/>
              <a:t>tasks that demonstrate </a:t>
            </a:r>
            <a:r>
              <a:rPr lang="en-US" b="1" u="sng" dirty="0"/>
              <a:t>meaningful application </a:t>
            </a:r>
            <a:r>
              <a:rPr lang="en-US" dirty="0"/>
              <a:t>of essential knowledge and skills -- Jon Mueller</a:t>
            </a:r>
          </a:p>
          <a:p>
            <a:pPr>
              <a:lnSpc>
                <a:spcPct val="90000"/>
              </a:lnSpc>
            </a:pPr>
            <a:r>
              <a:rPr lang="en-US" dirty="0"/>
              <a:t>"...Engaging and worthy problems or questions of importance, in which students must use knowledge to fashion performances effectively and creatively. The tasks are either replicas of or analogous to the kinds of problems faced by adult citizens and consumers or professionals in the field." </a:t>
            </a:r>
            <a:r>
              <a:rPr lang="en-US" dirty="0" smtClean="0"/>
              <a:t>-</a:t>
            </a:r>
            <a:r>
              <a:rPr lang="en-US" dirty="0"/>
              <a:t> </a:t>
            </a:r>
            <a:r>
              <a:rPr lang="en-US" dirty="0" smtClean="0"/>
              <a:t>Grant </a:t>
            </a:r>
            <a:r>
              <a:rPr lang="en-US" dirty="0"/>
              <a:t>Wiggins </a:t>
            </a:r>
            <a:endParaRPr lang="en-US" dirty="0" smtClean="0"/>
          </a:p>
          <a:p>
            <a:pPr>
              <a:lnSpc>
                <a:spcPct val="90000"/>
              </a:lnSpc>
            </a:pPr>
            <a:r>
              <a:rPr lang="en-US" dirty="0" smtClean="0"/>
              <a:t>"Performance assessments call upon the examinee to demonstrate specific skills and competencies, that is, to apply the skills and knowledge they have mastered." - Richard J. </a:t>
            </a:r>
            <a:r>
              <a:rPr lang="en-US" dirty="0" err="1" smtClean="0"/>
              <a:t>Stiggins</a:t>
            </a:r>
            <a:endParaRPr lang="en-US" dirty="0" smtClean="0"/>
          </a:p>
          <a:p>
            <a:pPr>
              <a:lnSpc>
                <a:spcPct val="90000"/>
              </a:lnSpc>
            </a:pPr>
            <a:r>
              <a:rPr lang="en-US" b="1" u="sng" dirty="0" smtClean="0"/>
              <a:t>What does it look like?</a:t>
            </a:r>
          </a:p>
          <a:p>
            <a:pPr lvl="1">
              <a:lnSpc>
                <a:spcPct val="90000"/>
              </a:lnSpc>
            </a:pPr>
            <a:r>
              <a:rPr lang="en-US" sz="2200" dirty="0"/>
              <a:t>An authentic assessment usually includes a task for students to perform and a rubric by which their performance on the task will be evaluated. </a:t>
            </a:r>
            <a:endParaRPr lang="en-US" sz="2200" dirty="0"/>
          </a:p>
        </p:txBody>
      </p:sp>
      <p:pic>
        <p:nvPicPr>
          <p:cNvPr id="4" name="Picture 3" descr="authentic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6323" y="5161061"/>
            <a:ext cx="4870690" cy="1464792"/>
          </a:xfrm>
          <a:prstGeom prst="rect">
            <a:avLst/>
          </a:prstGeom>
        </p:spPr>
      </p:pic>
    </p:spTree>
    <p:extLst>
      <p:ext uri="{BB962C8B-B14F-4D97-AF65-F5344CB8AC3E}">
        <p14:creationId xmlns:p14="http://schemas.microsoft.com/office/powerpoint/2010/main" val="291358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793" y="127061"/>
            <a:ext cx="7772400" cy="1143000"/>
          </a:xfrm>
        </p:spPr>
        <p:txBody>
          <a:bodyPr/>
          <a:lstStyle/>
          <a:p>
            <a:r>
              <a:rPr lang="en-US" dirty="0" smtClean="0"/>
              <a:t>Why do “authentic” assessment?</a:t>
            </a:r>
            <a:endParaRPr lang="en-US" dirty="0"/>
          </a:p>
        </p:txBody>
      </p:sp>
      <p:sp>
        <p:nvSpPr>
          <p:cNvPr id="3" name="Content Placeholder 2"/>
          <p:cNvSpPr>
            <a:spLocks noGrp="1"/>
          </p:cNvSpPr>
          <p:nvPr>
            <p:ph idx="1"/>
          </p:nvPr>
        </p:nvSpPr>
        <p:spPr>
          <a:xfrm>
            <a:off x="277793" y="965776"/>
            <a:ext cx="8611564" cy="4709810"/>
          </a:xfrm>
        </p:spPr>
        <p:txBody>
          <a:bodyPr>
            <a:normAutofit lnSpcReduction="10000"/>
          </a:bodyPr>
          <a:lstStyle/>
          <a:p>
            <a:pPr>
              <a:lnSpc>
                <a:spcPct val="80000"/>
              </a:lnSpc>
            </a:pPr>
            <a:r>
              <a:rPr lang="en-US" dirty="0" smtClean="0"/>
              <a:t>AIM:  To assess </a:t>
            </a:r>
            <a:r>
              <a:rPr lang="en-US" dirty="0"/>
              <a:t>many different kinds of literacy abilities in contexts that closely resemble actual situations in which those abilities are used</a:t>
            </a:r>
            <a:endParaRPr lang="en-US" dirty="0" smtClean="0"/>
          </a:p>
          <a:p>
            <a:pPr>
              <a:lnSpc>
                <a:spcPct val="80000"/>
              </a:lnSpc>
            </a:pPr>
            <a:r>
              <a:rPr lang="en-US" dirty="0" smtClean="0"/>
              <a:t>Authentic assessments are Direct Measures</a:t>
            </a:r>
          </a:p>
          <a:p>
            <a:pPr lvl="1">
              <a:lnSpc>
                <a:spcPct val="80000"/>
              </a:lnSpc>
            </a:pPr>
            <a:r>
              <a:rPr lang="en-US" dirty="0"/>
              <a:t>We do not just want students to </a:t>
            </a:r>
            <a:r>
              <a:rPr lang="en-US" i="1" dirty="0"/>
              <a:t>know</a:t>
            </a:r>
            <a:r>
              <a:rPr lang="en-US" dirty="0"/>
              <a:t> the content of the disciplines when they graduate. We, of course, want them to be able to </a:t>
            </a:r>
            <a:r>
              <a:rPr lang="en-US" i="1" dirty="0"/>
              <a:t>use</a:t>
            </a:r>
            <a:r>
              <a:rPr lang="en-US" dirty="0"/>
              <a:t> the acquired knowledge and skills in the real world. So, our assessments have to also tell us if students can apply what they have learned in authentic situations. </a:t>
            </a:r>
            <a:endParaRPr lang="en-US" dirty="0" smtClean="0"/>
          </a:p>
          <a:p>
            <a:pPr>
              <a:lnSpc>
                <a:spcPct val="80000"/>
              </a:lnSpc>
            </a:pPr>
            <a:r>
              <a:rPr lang="en-US" dirty="0"/>
              <a:t>Authentic Assessments Capture Constructive Nature of </a:t>
            </a:r>
            <a:r>
              <a:rPr lang="en-US" dirty="0" smtClean="0"/>
              <a:t>Learning</a:t>
            </a:r>
          </a:p>
          <a:p>
            <a:pPr lvl="1">
              <a:lnSpc>
                <a:spcPct val="80000"/>
              </a:lnSpc>
            </a:pPr>
            <a:r>
              <a:rPr lang="en-US" dirty="0"/>
              <a:t>W</a:t>
            </a:r>
            <a:r>
              <a:rPr lang="en-US" dirty="0" smtClean="0"/>
              <a:t>e </a:t>
            </a:r>
            <a:r>
              <a:rPr lang="en-US" dirty="0"/>
              <a:t>cannot simply be fed knowledge. </a:t>
            </a:r>
            <a:r>
              <a:rPr lang="en-US" dirty="0" smtClean="0"/>
              <a:t>  We </a:t>
            </a:r>
            <a:r>
              <a:rPr lang="en-US" dirty="0"/>
              <a:t>need to construct our own meaning of the world, using information we have gathered and were taught and our own experiences with the world </a:t>
            </a:r>
            <a:endParaRPr lang="en-US" dirty="0" smtClean="0"/>
          </a:p>
          <a:p>
            <a:pPr>
              <a:lnSpc>
                <a:spcPct val="80000"/>
              </a:lnSpc>
            </a:pPr>
            <a:r>
              <a:rPr lang="en-US" dirty="0"/>
              <a:t>Authentic Assessments Integrate Teaching, Learning and </a:t>
            </a:r>
            <a:r>
              <a:rPr lang="en-US" dirty="0" smtClean="0"/>
              <a:t>Assessment</a:t>
            </a:r>
          </a:p>
          <a:p>
            <a:pPr lvl="1">
              <a:lnSpc>
                <a:spcPct val="80000"/>
              </a:lnSpc>
            </a:pPr>
            <a:r>
              <a:rPr lang="en-US" dirty="0"/>
              <a:t>W</a:t>
            </a:r>
            <a:r>
              <a:rPr lang="en-US" dirty="0" smtClean="0"/>
              <a:t>hen </a:t>
            </a:r>
            <a:r>
              <a:rPr lang="en-US" dirty="0"/>
              <a:t>presented with a real-world problem to solve, </a:t>
            </a:r>
            <a:r>
              <a:rPr lang="en-US" dirty="0" smtClean="0"/>
              <a:t>students </a:t>
            </a:r>
            <a:r>
              <a:rPr lang="en-US" dirty="0"/>
              <a:t>are learning in the process of developing a solution, teachers are facilitating the process, and the students' solutions to the problem becomes an assessment of how well the students can meaningfully apply the </a:t>
            </a:r>
            <a:r>
              <a:rPr lang="en-US" dirty="0" smtClean="0"/>
              <a:t>concepts</a:t>
            </a:r>
          </a:p>
          <a:p>
            <a:pPr>
              <a:lnSpc>
                <a:spcPct val="80000"/>
              </a:lnSpc>
            </a:pPr>
            <a:r>
              <a:rPr lang="en-US" dirty="0"/>
              <a:t>Authentic Assessments Provide Multiple Paths to </a:t>
            </a:r>
            <a:r>
              <a:rPr lang="en-US" dirty="0" smtClean="0"/>
              <a:t>Demonstration</a:t>
            </a:r>
          </a:p>
          <a:p>
            <a:pPr lvl="1">
              <a:lnSpc>
                <a:spcPct val="80000"/>
              </a:lnSpc>
            </a:pPr>
            <a:r>
              <a:rPr lang="en-US" dirty="0"/>
              <a:t>We all have different strengths and weaknesses </a:t>
            </a:r>
            <a:endParaRPr lang="en-US" dirty="0" smtClean="0"/>
          </a:p>
          <a:p>
            <a:pPr marL="468630" lvl="1" indent="0">
              <a:lnSpc>
                <a:spcPct val="80000"/>
              </a:lnSpc>
              <a:buNone/>
            </a:pPr>
            <a:r>
              <a:rPr lang="en-US" dirty="0" smtClean="0"/>
              <a:t>     in </a:t>
            </a:r>
            <a:r>
              <a:rPr lang="en-US" dirty="0"/>
              <a:t>how we learn. Similarly, we are different in </a:t>
            </a:r>
            <a:endParaRPr lang="en-US" dirty="0" smtClean="0"/>
          </a:p>
          <a:p>
            <a:pPr marL="468630" lvl="1" indent="0">
              <a:lnSpc>
                <a:spcPct val="80000"/>
              </a:lnSpc>
              <a:buNone/>
            </a:pPr>
            <a:r>
              <a:rPr lang="en-US" dirty="0" smtClean="0"/>
              <a:t>     how </a:t>
            </a:r>
            <a:r>
              <a:rPr lang="en-US" dirty="0"/>
              <a:t>we can best </a:t>
            </a:r>
            <a:r>
              <a:rPr lang="en-US" i="1" dirty="0"/>
              <a:t>demonstrate</a:t>
            </a:r>
            <a:r>
              <a:rPr lang="en-US" dirty="0"/>
              <a:t> what we </a:t>
            </a:r>
            <a:r>
              <a:rPr lang="en-US" dirty="0" smtClean="0"/>
              <a:t>have</a:t>
            </a:r>
          </a:p>
          <a:p>
            <a:pPr marL="468630" lvl="1" indent="0">
              <a:lnSpc>
                <a:spcPct val="80000"/>
              </a:lnSpc>
              <a:buNone/>
            </a:pPr>
            <a:r>
              <a:rPr lang="en-US" dirty="0" smtClean="0"/>
              <a:t>     learned</a:t>
            </a:r>
            <a:r>
              <a:rPr lang="en-US" dirty="0"/>
              <a:t>. </a:t>
            </a:r>
            <a:endParaRPr lang="en-US" dirty="0" smtClean="0"/>
          </a:p>
          <a:p>
            <a:pPr>
              <a:lnSpc>
                <a:spcPct val="80000"/>
              </a:lnSpc>
            </a:pPr>
            <a:endParaRPr lang="en-US" dirty="0"/>
          </a:p>
        </p:txBody>
      </p:sp>
      <p:pic>
        <p:nvPicPr>
          <p:cNvPr id="5" name="Picture 4" descr="authentic.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2389" y="4555255"/>
            <a:ext cx="3776968" cy="2240661"/>
          </a:xfrm>
          <a:prstGeom prst="rect">
            <a:avLst/>
          </a:prstGeom>
        </p:spPr>
      </p:pic>
    </p:spTree>
    <p:extLst>
      <p:ext uri="{BB962C8B-B14F-4D97-AF65-F5344CB8AC3E}">
        <p14:creationId xmlns:p14="http://schemas.microsoft.com/office/powerpoint/2010/main" val="611398116"/>
      </p:ext>
    </p:extLst>
  </p:cSld>
  <p:clrMapOvr>
    <a:masterClrMapping/>
  </p:clrMapOvr>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 Pop.thmx</Template>
  <TotalTime>925</TotalTime>
  <Words>1218</Words>
  <Application>Microsoft Macintosh PowerPoint</Application>
  <PresentationFormat>On-screen Show (4:3)</PresentationFormat>
  <Paragraphs>115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Urban Pop</vt:lpstr>
      <vt:lpstr>Assessment</vt:lpstr>
      <vt:lpstr>ELA Reading CCS:  Where are we now?</vt:lpstr>
      <vt:lpstr>TODAY:</vt:lpstr>
      <vt:lpstr>What is assessment?</vt:lpstr>
      <vt:lpstr>What are some types of assessment?</vt:lpstr>
      <vt:lpstr>What are some types of assessment?</vt:lpstr>
      <vt:lpstr>What are some types of assessment?</vt:lpstr>
      <vt:lpstr>What is “Authentic” assessment?</vt:lpstr>
      <vt:lpstr>Why do “authentic” assessment?</vt:lpstr>
      <vt:lpstr>Creating grade level CCS ELA  reading assessments, k-8</vt:lpstr>
      <vt:lpstr>Grade Level Objectives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dc:title>
  <dc:creator>Niki Scheppers</dc:creator>
  <cp:lastModifiedBy>Niki Scheppers</cp:lastModifiedBy>
  <cp:revision>13</cp:revision>
  <dcterms:created xsi:type="dcterms:W3CDTF">2013-11-22T03:07:57Z</dcterms:created>
  <dcterms:modified xsi:type="dcterms:W3CDTF">2013-11-22T18:33:11Z</dcterms:modified>
</cp:coreProperties>
</file>