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9" r:id="rId5"/>
    <p:sldId id="257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carolina:Downloads:SurveySummary_10032012%20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 dirty="0"/>
              <a:t>Please rank the reasons you send your children to this school.  #1 is your most important reason for sending your child.  You may add other reasons in the space provided.</a:t>
            </a:r>
          </a:p>
        </c:rich>
      </c:tx>
      <c:layout>
        <c:manualLayout>
          <c:xMode val="edge"/>
          <c:yMode val="edge"/>
          <c:x val="0.131011661667113"/>
          <c:y val="0.037499923706209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8905561266568"/>
          <c:y val="0.204166251289365"/>
          <c:w val="0.742952207935019"/>
          <c:h val="0.6583319939534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'Question 5'!$A$4:$A$9</c:f>
              <c:strCache>
                <c:ptCount val="6"/>
                <c:pt idx="0">
                  <c:v>Academic Excellence</c:v>
                </c:pt>
                <c:pt idx="1">
                  <c:v>Catholic Faith Formation</c:v>
                </c:pt>
                <c:pt idx="2">
                  <c:v>Catholic Values</c:v>
                </c:pt>
                <c:pt idx="3">
                  <c:v>Discipline</c:v>
                </c:pt>
                <c:pt idx="4">
                  <c:v>Location</c:v>
                </c:pt>
                <c:pt idx="5">
                  <c:v>Safe Environment</c:v>
                </c:pt>
              </c:strCache>
            </c:strRef>
          </c:cat>
          <c:val>
            <c:numRef>
              <c:f>'Question 5'!$I$4:$I$9</c:f>
              <c:numCache>
                <c:formatCode>0.00</c:formatCode>
                <c:ptCount val="6"/>
                <c:pt idx="0">
                  <c:v>2.29</c:v>
                </c:pt>
                <c:pt idx="1">
                  <c:v>2.84</c:v>
                </c:pt>
                <c:pt idx="2">
                  <c:v>2.35</c:v>
                </c:pt>
                <c:pt idx="3">
                  <c:v>4.17</c:v>
                </c:pt>
                <c:pt idx="4">
                  <c:v>4.96</c:v>
                </c:pt>
                <c:pt idx="5">
                  <c:v>4.39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6231304"/>
        <c:axId val="-2058354680"/>
      </c:barChart>
      <c:catAx>
        <c:axId val="-2046231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-2058354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5835468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-2046231304"/>
        <c:crossesAt val="1.0"/>
        <c:crossBetween val="between"/>
      </c:valAx>
      <c:spPr>
        <a:solidFill>
          <a:srgbClr val="EEEEEE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11/2/13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11/2/13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11/2/13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11/2/13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11/2/13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11/2/13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11/2/13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11/2/13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11/2/13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11/2/13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11/2/13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11/2/13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09638"/>
            <a:ext cx="7543800" cy="1133328"/>
          </a:xfrm>
        </p:spPr>
        <p:txBody>
          <a:bodyPr/>
          <a:lstStyle/>
          <a:p>
            <a:pPr algn="ctr"/>
            <a:r>
              <a:rPr lang="en-US" sz="7200" b="1" dirty="0" smtClean="0">
                <a:latin typeface="Bookman Old Style"/>
                <a:cs typeface="Bookman Old Style"/>
              </a:rPr>
              <a:t>St</a:t>
            </a:r>
            <a:r>
              <a:rPr lang="en-US" sz="7200" b="1" dirty="0">
                <a:latin typeface="Bookman Old Style"/>
                <a:cs typeface="Bookman Old Style"/>
              </a:rPr>
              <a:t>. </a:t>
            </a:r>
            <a:r>
              <a:rPr lang="en-US" sz="7200" b="1" dirty="0" smtClean="0">
                <a:latin typeface="Bookman Old Style"/>
                <a:cs typeface="Bookman Old Style"/>
              </a:rPr>
              <a:t>John Eudes</a:t>
            </a:r>
            <a:endParaRPr lang="en-US" sz="7200" b="1" dirty="0">
              <a:latin typeface="Bookman Old Style"/>
              <a:cs typeface="Bookman Old Sty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537" y="3318057"/>
            <a:ext cx="4891337" cy="273091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Bookman Old Style"/>
                <a:cs typeface="Bookman Old Style"/>
              </a:rPr>
              <a:t>VALUES-CENTERED EDUCATION</a:t>
            </a:r>
          </a:p>
          <a:p>
            <a:endParaRPr lang="en-US" sz="1800" dirty="0" smtClean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Bookman Old Style"/>
                <a:cs typeface="Bookman Old Style"/>
              </a:rPr>
              <a:t>TECHNOLOGY INTEGRATED CURRICULUM</a:t>
            </a:r>
          </a:p>
          <a:p>
            <a:pPr marL="285750" indent="-285750">
              <a:buFont typeface="Arial"/>
              <a:buChar char="•"/>
            </a:pPr>
            <a:endParaRPr lang="en-US" sz="1800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Bookman Old Style"/>
                <a:cs typeface="Bookman Old Style"/>
              </a:rPr>
              <a:t>ENRICHMENT PROGRAMS</a:t>
            </a:r>
          </a:p>
          <a:p>
            <a:pPr marL="285750" indent="-285750">
              <a:buFont typeface="Arial"/>
              <a:buChar char="•"/>
            </a:pPr>
            <a:endParaRPr lang="en-US" sz="1800" dirty="0" smtClean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Bookman Old Style"/>
                <a:cs typeface="Bookman Old Style"/>
              </a:rPr>
              <a:t>NATIONALLY RECOGNIZED </a:t>
            </a:r>
          </a:p>
          <a:p>
            <a:r>
              <a:rPr lang="en-US" sz="1800" dirty="0">
                <a:latin typeface="Bookman Old Style"/>
                <a:cs typeface="Bookman Old Style"/>
              </a:rPr>
              <a:t> </a:t>
            </a:r>
            <a:r>
              <a:rPr lang="en-US" sz="1800" dirty="0" smtClean="0">
                <a:latin typeface="Bookman Old Style"/>
                <a:cs typeface="Bookman Old Style"/>
              </a:rPr>
              <a:t>   STUDENT ACHIEVEMENT &amp; AWARDS</a:t>
            </a:r>
            <a:endParaRPr lang="en-US" sz="1800" dirty="0"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811" y="1542966"/>
            <a:ext cx="701887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Middle School, Grades 6-8</a:t>
            </a:r>
          </a:p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Providing a Christ-centered quality Catholic education for our students since 1966</a:t>
            </a:r>
            <a:endParaRPr lang="en-US" sz="2400" dirty="0">
              <a:latin typeface="Bookman Old Style"/>
              <a:cs typeface="Bookman Old Style"/>
            </a:endParaRPr>
          </a:p>
        </p:txBody>
      </p:sp>
      <p:pic>
        <p:nvPicPr>
          <p:cNvPr id="6" name="Picture 5" descr="197533_10151241455973395_1460307814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16" y="2743294"/>
            <a:ext cx="4083885" cy="28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5428803" cy="160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ookman Old Style"/>
                <a:cs typeface="Bookman Old Style"/>
              </a:rPr>
              <a:t>Mission Statement</a:t>
            </a:r>
            <a:endParaRPr lang="en-US" sz="4000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80" y="1191688"/>
            <a:ext cx="7919956" cy="3579765"/>
          </a:xfrm>
        </p:spPr>
        <p:txBody>
          <a:bodyPr>
            <a:noAutofit/>
          </a:bodyPr>
          <a:lstStyle/>
          <a:p>
            <a:pPr marL="320040" lvl="1" indent="0">
              <a:spcBef>
                <a:spcPts val="0"/>
              </a:spcBef>
              <a:buNone/>
            </a:pPr>
            <a:r>
              <a:rPr lang="en-US" sz="3000" dirty="0">
                <a:latin typeface="Book Antiqua"/>
                <a:cs typeface="Book Antiqua"/>
              </a:rPr>
              <a:t>It is the mission of St. John </a:t>
            </a:r>
            <a:r>
              <a:rPr lang="en-US" sz="3000" dirty="0" err="1">
                <a:latin typeface="Book Antiqua"/>
                <a:cs typeface="Book Antiqua"/>
              </a:rPr>
              <a:t>Eudes</a:t>
            </a:r>
            <a:r>
              <a:rPr lang="en-US" sz="3000" dirty="0">
                <a:latin typeface="Book Antiqua"/>
                <a:cs typeface="Book Antiqua"/>
              </a:rPr>
              <a:t> School to educate students with Christian morality, character, compassion and integrity, to live as committed followers of Jesus Christ as faithful members of the Catholic Church and to </a:t>
            </a:r>
            <a:r>
              <a:rPr lang="en-US" sz="3000" dirty="0" smtClean="0">
                <a:latin typeface="Book Antiqua"/>
                <a:cs typeface="Book Antiqua"/>
              </a:rPr>
              <a:t>succeed in </a:t>
            </a:r>
            <a:r>
              <a:rPr lang="en-US" sz="3000" dirty="0">
                <a:latin typeface="Book Antiqua"/>
                <a:cs typeface="Book Antiqua"/>
              </a:rPr>
              <a:t>the 21st century </a:t>
            </a:r>
            <a:endParaRPr lang="en-US" sz="3000" dirty="0" smtClean="0">
              <a:latin typeface="Book Antiqua"/>
              <a:cs typeface="Book Antiqua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3000" dirty="0">
                <a:latin typeface="Book Antiqua"/>
                <a:cs typeface="Book Antiqua"/>
              </a:rPr>
              <a:t>a</a:t>
            </a:r>
            <a:r>
              <a:rPr lang="en-US" sz="3000" dirty="0" smtClean="0">
                <a:latin typeface="Book Antiqua"/>
                <a:cs typeface="Book Antiqua"/>
              </a:rPr>
              <a:t>s responsible </a:t>
            </a:r>
            <a:r>
              <a:rPr lang="en-US" sz="3000" dirty="0">
                <a:latin typeface="Book Antiqua"/>
                <a:cs typeface="Book Antiqua"/>
              </a:rPr>
              <a:t>learners, </a:t>
            </a:r>
            <a:endParaRPr lang="en-US" sz="3000" dirty="0" smtClean="0">
              <a:latin typeface="Book Antiqua"/>
              <a:cs typeface="Book Antiqua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3000" dirty="0" smtClean="0">
                <a:latin typeface="Book Antiqua"/>
                <a:cs typeface="Book Antiqua"/>
              </a:rPr>
              <a:t>productive </a:t>
            </a:r>
            <a:r>
              <a:rPr lang="en-US" sz="3000" dirty="0">
                <a:latin typeface="Book Antiqua"/>
                <a:cs typeface="Book Antiqua"/>
              </a:rPr>
              <a:t>leaders, </a:t>
            </a:r>
            <a:endParaRPr lang="en-US" sz="3000" dirty="0" smtClean="0">
              <a:latin typeface="Book Antiqua"/>
              <a:cs typeface="Book Antiqua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3000" dirty="0" smtClean="0">
                <a:latin typeface="Book Antiqua"/>
                <a:cs typeface="Book Antiqua"/>
              </a:rPr>
              <a:t>and </a:t>
            </a:r>
            <a:r>
              <a:rPr lang="en-US" sz="3000" dirty="0">
                <a:latin typeface="Book Antiqua"/>
                <a:cs typeface="Book Antiqua"/>
              </a:rPr>
              <a:t>caring citizens of their </a:t>
            </a:r>
            <a:endParaRPr lang="en-US" sz="3000" dirty="0" smtClean="0">
              <a:latin typeface="Book Antiqua"/>
              <a:cs typeface="Book Antiqua"/>
            </a:endParaRPr>
          </a:p>
          <a:p>
            <a:pPr marL="320040" lvl="1" indent="0">
              <a:spcBef>
                <a:spcPts val="0"/>
              </a:spcBef>
              <a:buNone/>
            </a:pPr>
            <a:r>
              <a:rPr lang="en-US" sz="3000" dirty="0">
                <a:latin typeface="Book Antiqua"/>
                <a:cs typeface="Book Antiqua"/>
              </a:rPr>
              <a:t>c</a:t>
            </a:r>
            <a:r>
              <a:rPr lang="en-US" sz="3000" dirty="0" smtClean="0">
                <a:latin typeface="Book Antiqua"/>
                <a:cs typeface="Book Antiqua"/>
              </a:rPr>
              <a:t>ommunities and environment</a:t>
            </a:r>
            <a:r>
              <a:rPr lang="en-US" sz="3000" dirty="0">
                <a:latin typeface="Book Antiqua"/>
                <a:cs typeface="Book Antiqua"/>
              </a:rPr>
              <a:t>.</a:t>
            </a:r>
          </a:p>
        </p:txBody>
      </p:sp>
      <p:pic>
        <p:nvPicPr>
          <p:cNvPr id="5" name="Picture 4" descr="MissionStatementPos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41" y="2991342"/>
            <a:ext cx="2477258" cy="31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08" y="4921487"/>
            <a:ext cx="2764696" cy="1210221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latin typeface="Bookman Old Style"/>
                <a:cs typeface="Bookman Old Style"/>
              </a:rPr>
              <a:t>Schoolwide</a:t>
            </a:r>
            <a:r>
              <a:rPr lang="en-US" sz="2800" dirty="0" smtClean="0">
                <a:latin typeface="Bookman Old Style"/>
                <a:cs typeface="Bookman Old Style"/>
              </a:rPr>
              <a:t> </a:t>
            </a:r>
            <a:br>
              <a:rPr lang="en-US" sz="2800" dirty="0" smtClean="0">
                <a:latin typeface="Bookman Old Style"/>
                <a:cs typeface="Bookman Old Style"/>
              </a:rPr>
            </a:br>
            <a:r>
              <a:rPr lang="en-US" sz="2800" dirty="0" smtClean="0">
                <a:latin typeface="Bookman Old Style"/>
                <a:cs typeface="Bookman Old Style"/>
              </a:rPr>
              <a:t>Learning </a:t>
            </a:r>
            <a:br>
              <a:rPr lang="en-US" sz="2800" dirty="0" smtClean="0">
                <a:latin typeface="Bookman Old Style"/>
                <a:cs typeface="Bookman Old Style"/>
              </a:rPr>
            </a:br>
            <a:r>
              <a:rPr lang="en-US" sz="2800" dirty="0" smtClean="0">
                <a:latin typeface="Bookman Old Style"/>
                <a:cs typeface="Bookman Old Style"/>
              </a:rPr>
              <a:t>Expectations</a:t>
            </a:r>
            <a:endParaRPr lang="en-US" sz="2800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33" y="685799"/>
            <a:ext cx="8518968" cy="493686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000" dirty="0">
                <a:latin typeface="Bookman Old Style"/>
                <a:cs typeface="Bookman Old Style"/>
              </a:rPr>
              <a:t> </a:t>
            </a:r>
          </a:p>
          <a:p>
            <a:pPr marL="0" indent="0">
              <a:buNone/>
            </a:pPr>
            <a:r>
              <a:rPr lang="en-US" sz="1400" b="1" dirty="0" smtClean="0">
                <a:latin typeface="Bookman Old Style"/>
                <a:cs typeface="Bookman Old Style"/>
              </a:rPr>
              <a:t>Active </a:t>
            </a:r>
            <a:r>
              <a:rPr lang="en-US" sz="1400" b="1" dirty="0">
                <a:latin typeface="Bookman Old Style"/>
                <a:cs typeface="Bookman Old Style"/>
              </a:rPr>
              <a:t>Christians in their Catholic faith</a:t>
            </a:r>
          </a:p>
          <a:p>
            <a:pPr marL="0" indent="0">
              <a:buNone/>
            </a:pPr>
            <a:r>
              <a:rPr lang="en-US" sz="1000" dirty="0">
                <a:latin typeface="Bookman Old Style"/>
                <a:cs typeface="Bookman Old Style"/>
              </a:rPr>
              <a:t> 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Explain Church teaching, Scripture, and Tradition, and Sacraments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Participate meaningfully in worship, prayer, and the Sacraments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Follow the teachings of Christ and the Ten Commandments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Express God’s love through Christian service (social service and social action)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Apply the Six Pillars of Character to their daily lives (Trustworthiness, Respect, Responsibility, Fairness, Caring, and Citizenship)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Educate themselves and others about justice, equity, and peace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Practice inclusiveness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Celebrate cultural diversity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Engage in respectful dialogue with people who have different perspectives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Respect God’s creation</a:t>
            </a:r>
          </a:p>
          <a:p>
            <a:pPr marL="0" indent="0">
              <a:buNone/>
            </a:pPr>
            <a:r>
              <a:rPr lang="en-US" sz="1100" dirty="0">
                <a:latin typeface="Bookman Old Style"/>
                <a:cs typeface="Bookman Old Style"/>
              </a:rPr>
              <a:t> </a:t>
            </a:r>
            <a:endParaRPr lang="en-US" sz="1100" dirty="0" smtClean="0">
              <a:latin typeface="Bookman Old Style"/>
              <a:cs typeface="Bookman Old Style"/>
            </a:endParaRPr>
          </a:p>
          <a:p>
            <a:pPr marL="0" indent="0">
              <a:buNone/>
            </a:pPr>
            <a:endParaRPr lang="en-US" sz="1000" dirty="0">
              <a:latin typeface="Bookman Old Style"/>
              <a:cs typeface="Bookman Old Style"/>
            </a:endParaRPr>
          </a:p>
          <a:p>
            <a:pPr marL="0" indent="0">
              <a:buNone/>
            </a:pPr>
            <a:endParaRPr lang="en-US" sz="1000" dirty="0">
              <a:latin typeface="Bookman Old Style"/>
              <a:cs typeface="Bookman Old Style"/>
            </a:endParaRPr>
          </a:p>
          <a:p>
            <a:pPr marL="0" indent="0">
              <a:buNone/>
            </a:pPr>
            <a:endParaRPr lang="en-US" sz="1000" dirty="0" smtClean="0">
              <a:latin typeface="Bookman Old Style"/>
              <a:cs typeface="Bookman Old Style"/>
            </a:endParaRPr>
          </a:p>
          <a:p>
            <a:pPr marL="0" indent="0">
              <a:buNone/>
            </a:pPr>
            <a:endParaRPr lang="en-US" sz="1000" dirty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sz="1400" b="1" dirty="0" smtClean="0">
                <a:latin typeface="Bookman Old Style"/>
                <a:cs typeface="Bookman Old Style"/>
              </a:rPr>
              <a:t>College &amp; Career </a:t>
            </a:r>
            <a:r>
              <a:rPr lang="en-US" sz="1400" b="1" dirty="0">
                <a:latin typeface="Bookman Old Style"/>
                <a:cs typeface="Bookman Old Style"/>
              </a:rPr>
              <a:t>Ready in the 21st Century</a:t>
            </a:r>
          </a:p>
          <a:p>
            <a:pPr marL="0" indent="0">
              <a:buNone/>
            </a:pPr>
            <a:endParaRPr lang="en-US" sz="1000" dirty="0">
              <a:latin typeface="Bookman Old Style"/>
              <a:cs typeface="Bookman Old Style"/>
            </a:endParaRPr>
          </a:p>
          <a:p>
            <a:r>
              <a:rPr lang="en-US" sz="1100" dirty="0">
                <a:latin typeface="Bookman Old Style"/>
                <a:cs typeface="Bookman Old Style"/>
              </a:rPr>
              <a:t>Become self-directed learners who formulate meaningful questions and effectively seek out and use human, print, and digital resources to address those questions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Collaborate with others in a respectful and productive way to complete tasks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Construct viable arguments by using logical reasoning and citing precise, relevant evidence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Process, analyze, interpret, and evaluate quantitative and qualitative information while maintaining an open mind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Demonstrate the ability to use multiple strategies to solve problems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Read, see, and listen carefully to improve general knowledge and discipline-specific expertise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Demonstrate command of written and spoken standard English and acquire and use a wide-ranging daily and academic vocabulary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Comprehend and critique complex literary and informational texts across a wide range of types and disciplines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Use productivity tools to collaborate with others, enhance learning, and generate creative works</a:t>
            </a:r>
          </a:p>
          <a:p>
            <a:r>
              <a:rPr lang="en-US" sz="1100" dirty="0">
                <a:latin typeface="Bookman Old Style"/>
                <a:cs typeface="Bookman Old Style"/>
              </a:rPr>
              <a:t>Practice ethical and responsible use of technology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008" y="463043"/>
            <a:ext cx="757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/>
                <a:cs typeface="Bookman Old Style"/>
              </a:rPr>
              <a:t>St. John </a:t>
            </a:r>
            <a:r>
              <a:rPr lang="en-US" dirty="0" err="1">
                <a:latin typeface="Bookman Old Style"/>
                <a:cs typeface="Bookman Old Style"/>
              </a:rPr>
              <a:t>Eudes</a:t>
            </a:r>
            <a:r>
              <a:rPr lang="en-US" dirty="0">
                <a:latin typeface="Bookman Old Style"/>
                <a:cs typeface="Bookman Old Style"/>
              </a:rPr>
              <a:t> students have the opportunity to become:</a:t>
            </a:r>
          </a:p>
          <a:p>
            <a:endParaRPr lang="en-US" dirty="0"/>
          </a:p>
        </p:txBody>
      </p:sp>
      <p:pic>
        <p:nvPicPr>
          <p:cNvPr id="5" name="Picture 4" descr="image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73" y="4614392"/>
            <a:ext cx="1465231" cy="14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3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41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Bookman Old Style"/>
                <a:cs typeface="Bookman Old Style"/>
              </a:rPr>
              <a:t>Values-Centered Education</a:t>
            </a:r>
            <a:endParaRPr lang="en-US" sz="4400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76022"/>
          </a:xfrm>
        </p:spPr>
        <p:txBody>
          <a:bodyPr>
            <a:normAutofit/>
          </a:bodyPr>
          <a:lstStyle/>
          <a:p>
            <a:r>
              <a:rPr lang="en-US" sz="1900" dirty="0" smtClean="0">
                <a:latin typeface="Bookman Old Style"/>
                <a:cs typeface="Bookman Old Style"/>
              </a:rPr>
              <a:t>Religious community founded by the </a:t>
            </a:r>
            <a:r>
              <a:rPr lang="en-US" sz="1900" b="1" dirty="0" smtClean="0">
                <a:latin typeface="Bookman Old Style"/>
                <a:cs typeface="Bookman Old Style"/>
              </a:rPr>
              <a:t>Sisters of the Pious Schools </a:t>
            </a:r>
            <a:r>
              <a:rPr lang="en-US" sz="1900" dirty="0" smtClean="0">
                <a:latin typeface="Bookman Old Style"/>
                <a:cs typeface="Bookman Old Style"/>
              </a:rPr>
              <a:t>teaching and guiding children in the spirit of </a:t>
            </a:r>
            <a:r>
              <a:rPr lang="en-US" sz="1900" b="1" dirty="0" smtClean="0">
                <a:latin typeface="Bookman Old Style"/>
                <a:cs typeface="Bookman Old Style"/>
              </a:rPr>
              <a:t>St. Paula Montal </a:t>
            </a:r>
            <a:r>
              <a:rPr lang="en-US" sz="1900" i="1" dirty="0" smtClean="0">
                <a:latin typeface="Bookman Old Style"/>
                <a:cs typeface="Bookman Old Style"/>
              </a:rPr>
              <a:t>“to save families, teaching children the love of God.”</a:t>
            </a:r>
          </a:p>
          <a:p>
            <a:r>
              <a:rPr lang="en-US" sz="1900" dirty="0" smtClean="0">
                <a:latin typeface="Bookman Old Style"/>
                <a:cs typeface="Bookman Old Style"/>
              </a:rPr>
              <a:t>Fostering the dignity of each student through </a:t>
            </a:r>
            <a:r>
              <a:rPr lang="en-US" sz="1900" b="1" dirty="0" smtClean="0">
                <a:latin typeface="Bookman Old Style"/>
                <a:cs typeface="Bookman Old Style"/>
              </a:rPr>
              <a:t>School wide Learning Expectations</a:t>
            </a:r>
          </a:p>
          <a:p>
            <a:r>
              <a:rPr lang="en-US" sz="1900" b="1" dirty="0" smtClean="0">
                <a:latin typeface="Bookman Old Style"/>
                <a:cs typeface="Bookman Old Style"/>
              </a:rPr>
              <a:t>Character education</a:t>
            </a:r>
            <a:r>
              <a:rPr lang="en-US" sz="1900" dirty="0" smtClean="0">
                <a:latin typeface="Bookman Old Style"/>
                <a:cs typeface="Bookman Old Style"/>
              </a:rPr>
              <a:t> with an emphasis on a yearly theme </a:t>
            </a:r>
          </a:p>
          <a:p>
            <a:r>
              <a:rPr lang="en-US" sz="1900" dirty="0" smtClean="0">
                <a:latin typeface="Bookman Old Style"/>
                <a:cs typeface="Bookman Old Style"/>
              </a:rPr>
              <a:t>Daily </a:t>
            </a:r>
            <a:r>
              <a:rPr lang="en-US" sz="1900" b="1" dirty="0" smtClean="0">
                <a:latin typeface="Bookman Old Style"/>
                <a:cs typeface="Bookman Old Style"/>
              </a:rPr>
              <a:t>prayer</a:t>
            </a:r>
            <a:r>
              <a:rPr lang="en-US" sz="1900" dirty="0" smtClean="0">
                <a:latin typeface="Bookman Old Style"/>
                <a:cs typeface="Bookman Old Style"/>
              </a:rPr>
              <a:t>, </a:t>
            </a:r>
            <a:r>
              <a:rPr lang="en-US" sz="1900" b="1" dirty="0" smtClean="0">
                <a:latin typeface="Bookman Old Style"/>
                <a:cs typeface="Bookman Old Style"/>
              </a:rPr>
              <a:t>monthly liturgies </a:t>
            </a:r>
            <a:r>
              <a:rPr lang="en-US" sz="1900" dirty="0" smtClean="0">
                <a:latin typeface="Bookman Old Style"/>
                <a:cs typeface="Bookman Old Style"/>
              </a:rPr>
              <a:t>prepared by each class, grade level </a:t>
            </a:r>
            <a:r>
              <a:rPr lang="en-US" sz="1900" b="1" dirty="0" smtClean="0">
                <a:latin typeface="Bookman Old Style"/>
                <a:cs typeface="Bookman Old Style"/>
              </a:rPr>
              <a:t>retreats</a:t>
            </a:r>
          </a:p>
          <a:p>
            <a:r>
              <a:rPr lang="en-US" sz="1900" b="1" dirty="0" smtClean="0">
                <a:latin typeface="Bookman Old Style"/>
                <a:cs typeface="Bookman Old Style"/>
              </a:rPr>
              <a:t>Community Service </a:t>
            </a:r>
            <a:r>
              <a:rPr lang="en-US" sz="1900" dirty="0" smtClean="0">
                <a:latin typeface="Bookman Old Style"/>
                <a:cs typeface="Bookman Old Style"/>
              </a:rPr>
              <a:t>projects</a:t>
            </a:r>
          </a:p>
          <a:p>
            <a:r>
              <a:rPr lang="en-US" sz="1900" b="1" i="1" dirty="0" smtClean="0">
                <a:latin typeface="Bookman Old Style"/>
                <a:cs typeface="Bookman Old Style"/>
              </a:rPr>
              <a:t>Glow Buddies</a:t>
            </a:r>
            <a:r>
              <a:rPr lang="en-US" sz="1900" b="1" dirty="0" smtClean="0">
                <a:latin typeface="Bookman Old Style"/>
                <a:cs typeface="Bookman Old Style"/>
              </a:rPr>
              <a:t> </a:t>
            </a:r>
            <a:r>
              <a:rPr lang="en-US" sz="1900" dirty="0" smtClean="0">
                <a:latin typeface="Bookman Old Style"/>
                <a:cs typeface="Bookman Old Style"/>
              </a:rPr>
              <a:t>between upper </a:t>
            </a:r>
          </a:p>
          <a:p>
            <a:pPr marL="0" indent="0">
              <a:buNone/>
            </a:pPr>
            <a:r>
              <a:rPr lang="en-US" sz="1900" dirty="0">
                <a:latin typeface="Bookman Old Style"/>
                <a:cs typeface="Bookman Old Style"/>
              </a:rPr>
              <a:t> </a:t>
            </a:r>
            <a:r>
              <a:rPr lang="en-US" sz="1900" dirty="0" smtClean="0">
                <a:latin typeface="Bookman Old Style"/>
                <a:cs typeface="Bookman Old Style"/>
              </a:rPr>
              <a:t>   and lower grades</a:t>
            </a:r>
            <a:endParaRPr lang="en-US" sz="1900" i="1" dirty="0" smtClean="0">
              <a:latin typeface="Bookman Old Style"/>
              <a:cs typeface="Bookman Old Style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G_34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18" y="3440818"/>
            <a:ext cx="3542492" cy="26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3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6" y="5461822"/>
            <a:ext cx="8739458" cy="71037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ookman Old Style"/>
                <a:cs typeface="Bookman Old Style"/>
              </a:rPr>
              <a:t>21</a:t>
            </a:r>
            <a:r>
              <a:rPr lang="en-US" sz="4000" baseline="30000" dirty="0" smtClean="0">
                <a:latin typeface="Bookman Old Style"/>
                <a:cs typeface="Bookman Old Style"/>
              </a:rPr>
              <a:t>st</a:t>
            </a:r>
            <a:r>
              <a:rPr lang="en-US" sz="4000" dirty="0" smtClean="0">
                <a:latin typeface="Bookman Old Style"/>
                <a:cs typeface="Bookman Old Style"/>
              </a:rPr>
              <a:t> Century Learning</a:t>
            </a:r>
            <a:endParaRPr lang="en-US" sz="4000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670"/>
            <a:ext cx="7543800" cy="35074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>
              <a:latin typeface="Bookman Old Style"/>
              <a:cs typeface="Bookman Old Style"/>
            </a:endParaRPr>
          </a:p>
          <a:p>
            <a:r>
              <a:rPr lang="en-US" sz="1600" b="1" dirty="0" smtClean="0">
                <a:latin typeface="Bookman Old Style"/>
                <a:cs typeface="Bookman Old Style"/>
              </a:rPr>
              <a:t>1</a:t>
            </a:r>
            <a:r>
              <a:rPr lang="en-US" sz="1600" b="1" dirty="0">
                <a:latin typeface="Bookman Old Style"/>
                <a:cs typeface="Bookman Old Style"/>
              </a:rPr>
              <a:t>:1 Technology Program </a:t>
            </a:r>
            <a:r>
              <a:rPr lang="en-US" sz="1600" dirty="0">
                <a:latin typeface="Bookman Old Style"/>
                <a:cs typeface="Bookman Old Style"/>
              </a:rPr>
              <a:t>preparing students to become college and career ready </a:t>
            </a:r>
            <a:endParaRPr lang="en-US" sz="1600" dirty="0" smtClean="0">
              <a:latin typeface="Bookman Old Style"/>
              <a:cs typeface="Bookman Old Style"/>
            </a:endParaRPr>
          </a:p>
          <a:p>
            <a:r>
              <a:rPr lang="en-US" sz="1600" dirty="0">
                <a:latin typeface="Bookman Old Style"/>
                <a:cs typeface="Bookman Old Style"/>
              </a:rPr>
              <a:t>Classrooms with </a:t>
            </a:r>
            <a:r>
              <a:rPr lang="en-US" sz="1600" b="1" dirty="0">
                <a:latin typeface="Bookman Old Style"/>
                <a:cs typeface="Bookman Old Style"/>
              </a:rPr>
              <a:t>Integrated Technology &amp; Computer </a:t>
            </a:r>
            <a:r>
              <a:rPr lang="en-US" sz="1600" b="1" dirty="0" smtClean="0">
                <a:latin typeface="Bookman Old Style"/>
                <a:cs typeface="Bookman Old Style"/>
              </a:rPr>
              <a:t>Systems</a:t>
            </a:r>
          </a:p>
          <a:p>
            <a:r>
              <a:rPr lang="en-US" sz="1600" dirty="0" smtClean="0">
                <a:latin typeface="Bookman Old Style"/>
                <a:cs typeface="Bookman Old Style"/>
              </a:rPr>
              <a:t>Core curriculum corresponding to </a:t>
            </a:r>
            <a:r>
              <a:rPr lang="en-US" sz="1600" b="1" dirty="0" smtClean="0">
                <a:latin typeface="Bookman Old Style"/>
                <a:cs typeface="Bookman Old Style"/>
              </a:rPr>
              <a:t>Common Core Standards</a:t>
            </a:r>
            <a:r>
              <a:rPr lang="en-US" sz="1600" dirty="0" smtClean="0">
                <a:latin typeface="Bookman Old Style"/>
                <a:cs typeface="Bookman Old Style"/>
              </a:rPr>
              <a:t> and frameworks in English, reading, science, social studies, art, math, religion and physical education</a:t>
            </a:r>
          </a:p>
          <a:p>
            <a:r>
              <a:rPr lang="en-US" sz="1600" dirty="0" smtClean="0">
                <a:latin typeface="Bookman Old Style"/>
                <a:cs typeface="Bookman Old Style"/>
              </a:rPr>
              <a:t>Students benefit from an </a:t>
            </a:r>
            <a:r>
              <a:rPr lang="en-US" sz="1600" b="1" dirty="0" smtClean="0">
                <a:latin typeface="Bookman Old Style"/>
                <a:cs typeface="Bookman Old Style"/>
              </a:rPr>
              <a:t>integrated technology curriculum</a:t>
            </a:r>
            <a:r>
              <a:rPr lang="en-US" sz="1600" dirty="0" smtClean="0">
                <a:latin typeface="Bookman Old Style"/>
                <a:cs typeface="Bookman Old Style"/>
              </a:rPr>
              <a:t>, </a:t>
            </a:r>
            <a:r>
              <a:rPr lang="en-US" sz="1600" b="1" dirty="0" smtClean="0">
                <a:latin typeface="Bookman Old Style"/>
                <a:cs typeface="Bookman Old Style"/>
              </a:rPr>
              <a:t>individualized attention </a:t>
            </a:r>
            <a:r>
              <a:rPr lang="en-US" sz="1600" dirty="0" smtClean="0">
                <a:latin typeface="Bookman Old Style"/>
                <a:cs typeface="Bookman Old Style"/>
              </a:rPr>
              <a:t>and </a:t>
            </a:r>
            <a:r>
              <a:rPr lang="en-US" sz="1600" b="1" dirty="0" smtClean="0">
                <a:latin typeface="Bookman Old Style"/>
                <a:cs typeface="Bookman Old Style"/>
              </a:rPr>
              <a:t>high expectations </a:t>
            </a:r>
            <a:r>
              <a:rPr lang="en-US" sz="1600" dirty="0" smtClean="0">
                <a:latin typeface="Bookman Old Style"/>
                <a:cs typeface="Bookman Old Style"/>
              </a:rPr>
              <a:t>from their teachers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endParaRPr lang="en-US" dirty="0" smtClean="0">
              <a:latin typeface="Bookman Old Style"/>
              <a:cs typeface="Bookman Old Style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217262"/>
              </p:ext>
            </p:extLst>
          </p:nvPr>
        </p:nvGraphicFramePr>
        <p:xfrm>
          <a:off x="1269954" y="2908080"/>
          <a:ext cx="4519938" cy="255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2-Point Star 5"/>
          <p:cNvSpPr/>
          <p:nvPr/>
        </p:nvSpPr>
        <p:spPr>
          <a:xfrm>
            <a:off x="5489472" y="2652336"/>
            <a:ext cx="3441162" cy="2809486"/>
          </a:xfrm>
          <a:prstGeom prst="star12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#1 </a:t>
            </a:r>
            <a:r>
              <a:rPr lang="en-US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Reason parents send their children to SJE is   </a:t>
            </a:r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academics.</a:t>
            </a:r>
          </a:p>
          <a:p>
            <a:pPr algn="ctr">
              <a:defRPr/>
            </a:pPr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Look what follows closely behind!</a:t>
            </a:r>
          </a:p>
        </p:txBody>
      </p:sp>
    </p:spTree>
    <p:extLst>
      <p:ext uri="{BB962C8B-B14F-4D97-AF65-F5344CB8AC3E}">
        <p14:creationId xmlns:p14="http://schemas.microsoft.com/office/powerpoint/2010/main" val="191611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Enrichment Programs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4643215"/>
          </a:xfrm>
        </p:spPr>
        <p:txBody>
          <a:bodyPr>
            <a:normAutofit fontScale="85000" lnSpcReduction="20000"/>
          </a:bodyPr>
          <a:lstStyle/>
          <a:p>
            <a:endParaRPr lang="en-US" i="1" dirty="0" smtClean="0"/>
          </a:p>
          <a:p>
            <a:r>
              <a:rPr lang="en-US" dirty="0">
                <a:latin typeface="Bookman Old Style"/>
                <a:cs typeface="Bookman Old Style"/>
              </a:rPr>
              <a:t>Each student is </a:t>
            </a:r>
            <a:r>
              <a:rPr lang="en-US" b="1" dirty="0">
                <a:latin typeface="Bookman Old Style"/>
                <a:cs typeface="Bookman Old Style"/>
              </a:rPr>
              <a:t>valued for their </a:t>
            </a:r>
            <a:r>
              <a:rPr lang="en-US" b="1" dirty="0" smtClean="0">
                <a:latin typeface="Bookman Old Style"/>
                <a:cs typeface="Bookman Old Style"/>
              </a:rPr>
              <a:t>own </a:t>
            </a:r>
            <a:r>
              <a:rPr lang="en-US" b="1" dirty="0">
                <a:latin typeface="Bookman Old Style"/>
                <a:cs typeface="Bookman Old Style"/>
              </a:rPr>
              <a:t>unique gifts </a:t>
            </a:r>
            <a:r>
              <a:rPr lang="en-US" dirty="0">
                <a:latin typeface="Bookman Old Style"/>
                <a:cs typeface="Bookman Old Style"/>
              </a:rPr>
              <a:t>and not just their academic standing</a:t>
            </a:r>
          </a:p>
          <a:p>
            <a:r>
              <a:rPr lang="en-US" b="1" i="1" dirty="0" smtClean="0">
                <a:latin typeface="Bookman Old Style"/>
                <a:cs typeface="Bookman Old Style"/>
              </a:rPr>
              <a:t>The Eagles</a:t>
            </a:r>
            <a:r>
              <a:rPr lang="en-US" b="1" dirty="0" smtClean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Interscholastic Sports Teams for Football, Basketball, Volleyball, Softball, Swimming and Track &amp; Field</a:t>
            </a:r>
          </a:p>
          <a:p>
            <a:r>
              <a:rPr lang="en-US" b="1" dirty="0" smtClean="0">
                <a:latin typeface="Bookman Old Style"/>
                <a:cs typeface="Bookman Old Style"/>
              </a:rPr>
              <a:t>Student Council</a:t>
            </a:r>
          </a:p>
          <a:p>
            <a:r>
              <a:rPr lang="en-US" b="1" dirty="0" smtClean="0">
                <a:latin typeface="Bookman Old Style"/>
                <a:cs typeface="Bookman Old Style"/>
              </a:rPr>
              <a:t>National Junior Honor Society</a:t>
            </a:r>
          </a:p>
          <a:p>
            <a:r>
              <a:rPr lang="en-US" dirty="0">
                <a:latin typeface="Bookman Old Style"/>
                <a:cs typeface="Bookman Old Style"/>
              </a:rPr>
              <a:t>On-campus </a:t>
            </a:r>
            <a:r>
              <a:rPr lang="en-US" b="1" dirty="0">
                <a:latin typeface="Bookman Old Style"/>
                <a:cs typeface="Bookman Old Style"/>
              </a:rPr>
              <a:t>Library </a:t>
            </a:r>
            <a:r>
              <a:rPr lang="en-US" dirty="0" smtClean="0">
                <a:latin typeface="Bookman Old Style"/>
                <a:cs typeface="Bookman Old Style"/>
              </a:rPr>
              <a:t>&amp; </a:t>
            </a:r>
            <a:endParaRPr lang="en-US" dirty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/>
                <a:cs typeface="Bookman Old Style"/>
              </a:rPr>
              <a:t>   Academic </a:t>
            </a:r>
            <a:r>
              <a:rPr lang="en-US" b="1" dirty="0">
                <a:latin typeface="Bookman Old Style"/>
                <a:cs typeface="Bookman Old Style"/>
              </a:rPr>
              <a:t>Book Fairs</a:t>
            </a:r>
          </a:p>
          <a:p>
            <a:r>
              <a:rPr lang="en-US" b="1" dirty="0">
                <a:latin typeface="Bookman Old Style"/>
                <a:cs typeface="Bookman Old Style"/>
              </a:rPr>
              <a:t>Music</a:t>
            </a:r>
            <a:r>
              <a:rPr lang="en-US" dirty="0">
                <a:latin typeface="Bookman Old Style"/>
                <a:cs typeface="Bookman Old Style"/>
              </a:rPr>
              <a:t> Program, Heaven’s </a:t>
            </a:r>
            <a:endParaRPr lang="en-US" dirty="0" smtClean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/>
                <a:cs typeface="Bookman Old Style"/>
              </a:rPr>
              <a:t>   Grace Children’s </a:t>
            </a:r>
            <a:r>
              <a:rPr lang="en-US" b="1" dirty="0">
                <a:latin typeface="Bookman Old Style"/>
                <a:cs typeface="Bookman Old Style"/>
              </a:rPr>
              <a:t>Choir</a:t>
            </a:r>
          </a:p>
          <a:p>
            <a:r>
              <a:rPr lang="en-US" b="1" dirty="0" smtClean="0">
                <a:latin typeface="Bookman Old Style"/>
                <a:cs typeface="Bookman Old Style"/>
              </a:rPr>
              <a:t>Math Lab &amp; Study Hall</a:t>
            </a:r>
          </a:p>
          <a:p>
            <a:r>
              <a:rPr lang="en-US" b="1" dirty="0" smtClean="0">
                <a:latin typeface="Bookman Old Style"/>
                <a:cs typeface="Bookman Old Style"/>
              </a:rPr>
              <a:t>Foreign language </a:t>
            </a:r>
            <a:r>
              <a:rPr lang="en-US" dirty="0" smtClean="0">
                <a:latin typeface="Bookman Old Style"/>
                <a:cs typeface="Bookman Old Style"/>
              </a:rPr>
              <a:t>class</a:t>
            </a:r>
          </a:p>
          <a:p>
            <a:r>
              <a:rPr lang="en-US" i="1" dirty="0" smtClean="0">
                <a:latin typeface="Bookman Old Style"/>
                <a:cs typeface="Bookman Old Style"/>
              </a:rPr>
              <a:t>Eagle Eye </a:t>
            </a:r>
            <a:r>
              <a:rPr lang="en-US" b="1" dirty="0" smtClean="0">
                <a:latin typeface="Bookman Old Style"/>
                <a:cs typeface="Bookman Old Style"/>
              </a:rPr>
              <a:t>Newspaper</a:t>
            </a:r>
            <a:endParaRPr lang="en-US" b="1" i="1" dirty="0" smtClean="0">
              <a:latin typeface="Bookman Old Style"/>
              <a:cs typeface="Bookman Old Style"/>
            </a:endParaRPr>
          </a:p>
          <a:p>
            <a:endParaRPr lang="en-US" dirty="0" smtClean="0"/>
          </a:p>
          <a:p>
            <a:endParaRPr lang="en-US" i="1" dirty="0"/>
          </a:p>
        </p:txBody>
      </p:sp>
      <p:pic>
        <p:nvPicPr>
          <p:cNvPr id="5" name="Picture 4" descr="1237458_10151888788698395_179368008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48" y="2896178"/>
            <a:ext cx="4284134" cy="24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5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16040"/>
            <a:ext cx="8127668" cy="95616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latin typeface="Bookman Old Style"/>
                <a:cs typeface="Bookman Old Style"/>
              </a:rPr>
              <a:t>Student Achievement</a:t>
            </a:r>
            <a:endParaRPr lang="en-US" sz="2800" dirty="0">
              <a:latin typeface="Bookman Old Style"/>
              <a:cs typeface="Bookman Old Style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2351" y="613543"/>
            <a:ext cx="4533595" cy="34691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4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 smtClean="0">
                <a:latin typeface="Bookman Old Style"/>
                <a:cs typeface="Bookman Old Style"/>
              </a:rPr>
              <a:t>ITBS Statistics for Grade 8, 2011</a:t>
            </a:r>
          </a:p>
          <a:p>
            <a:r>
              <a:rPr lang="en-US" sz="2900" dirty="0" smtClean="0">
                <a:latin typeface="Bookman Old Style"/>
                <a:cs typeface="Bookman Old Style"/>
              </a:rPr>
              <a:t>Reading – 70</a:t>
            </a:r>
            <a:r>
              <a:rPr lang="en-US" sz="2900" baseline="30000" dirty="0" smtClean="0">
                <a:latin typeface="Bookman Old Style"/>
                <a:cs typeface="Bookman Old Style"/>
              </a:rPr>
              <a:t>th</a:t>
            </a:r>
            <a:r>
              <a:rPr lang="en-US" sz="2900" dirty="0" smtClean="0">
                <a:latin typeface="Bookman Old Style"/>
                <a:cs typeface="Bookman Old Style"/>
              </a:rPr>
              <a:t> percentile</a:t>
            </a:r>
          </a:p>
          <a:p>
            <a:r>
              <a:rPr lang="en-US" sz="2900" dirty="0" smtClean="0">
                <a:latin typeface="Bookman Old Style"/>
                <a:cs typeface="Bookman Old Style"/>
              </a:rPr>
              <a:t>Language – 76</a:t>
            </a:r>
            <a:r>
              <a:rPr lang="en-US" sz="2900" baseline="30000" dirty="0" smtClean="0">
                <a:latin typeface="Bookman Old Style"/>
                <a:cs typeface="Bookman Old Style"/>
              </a:rPr>
              <a:t>th</a:t>
            </a:r>
            <a:r>
              <a:rPr lang="en-US" sz="2900" dirty="0" smtClean="0">
                <a:latin typeface="Bookman Old Style"/>
                <a:cs typeface="Bookman Old Style"/>
              </a:rPr>
              <a:t> percentile</a:t>
            </a:r>
          </a:p>
          <a:p>
            <a:r>
              <a:rPr lang="en-US" sz="2900" dirty="0" smtClean="0">
                <a:latin typeface="Bookman Old Style"/>
                <a:cs typeface="Bookman Old Style"/>
              </a:rPr>
              <a:t>Mathematics – 69</a:t>
            </a:r>
            <a:r>
              <a:rPr lang="en-US" sz="2900" baseline="30000" dirty="0" smtClean="0">
                <a:latin typeface="Bookman Old Style"/>
                <a:cs typeface="Bookman Old Style"/>
              </a:rPr>
              <a:t>th</a:t>
            </a:r>
            <a:r>
              <a:rPr lang="en-US" sz="2900" dirty="0" smtClean="0">
                <a:latin typeface="Bookman Old Style"/>
                <a:cs typeface="Bookman Old Style"/>
              </a:rPr>
              <a:t> percentile</a:t>
            </a:r>
          </a:p>
          <a:p>
            <a:r>
              <a:rPr lang="en-US" sz="2900" dirty="0" smtClean="0">
                <a:latin typeface="Bookman Old Style"/>
                <a:cs typeface="Bookman Old Style"/>
              </a:rPr>
              <a:t>Social Studies – 66</a:t>
            </a:r>
            <a:r>
              <a:rPr lang="en-US" sz="2900" baseline="30000" dirty="0" smtClean="0">
                <a:latin typeface="Bookman Old Style"/>
                <a:cs typeface="Bookman Old Style"/>
              </a:rPr>
              <a:t>th </a:t>
            </a:r>
            <a:r>
              <a:rPr lang="en-US" sz="2900" dirty="0" smtClean="0">
                <a:latin typeface="Bookman Old Style"/>
                <a:cs typeface="Bookman Old Style"/>
              </a:rPr>
              <a:t>percentile</a:t>
            </a:r>
          </a:p>
          <a:p>
            <a:r>
              <a:rPr lang="en-US" sz="2900" dirty="0" smtClean="0">
                <a:latin typeface="Bookman Old Style"/>
                <a:cs typeface="Bookman Old Style"/>
              </a:rPr>
              <a:t>Science – 75</a:t>
            </a:r>
            <a:r>
              <a:rPr lang="en-US" sz="2900" baseline="30000" dirty="0" smtClean="0">
                <a:latin typeface="Bookman Old Style"/>
                <a:cs typeface="Bookman Old Style"/>
              </a:rPr>
              <a:t>th</a:t>
            </a:r>
            <a:r>
              <a:rPr lang="en-US" sz="2900" dirty="0" smtClean="0">
                <a:latin typeface="Bookman Old Style"/>
                <a:cs typeface="Bookman Old Style"/>
              </a:rPr>
              <a:t> percentile</a:t>
            </a:r>
          </a:p>
          <a:p>
            <a:pPr marL="0" indent="0">
              <a:buNone/>
            </a:pPr>
            <a:r>
              <a:rPr lang="en-US" sz="2900" b="1" dirty="0">
                <a:latin typeface="Bookman Old Style"/>
                <a:cs typeface="Bookman Old Style"/>
              </a:rPr>
              <a:t>Critical Thinking Averages for Grade 8, 2011</a:t>
            </a:r>
          </a:p>
          <a:p>
            <a:r>
              <a:rPr lang="en-US" sz="2900" dirty="0">
                <a:latin typeface="Bookman Old Style"/>
                <a:cs typeface="Bookman Old Style"/>
              </a:rPr>
              <a:t>Reading – 52% HIGH</a:t>
            </a:r>
          </a:p>
          <a:p>
            <a:r>
              <a:rPr lang="en-US" sz="2900" dirty="0">
                <a:latin typeface="Bookman Old Style"/>
                <a:cs typeface="Bookman Old Style"/>
              </a:rPr>
              <a:t>Language – 56% HIGH</a:t>
            </a:r>
          </a:p>
          <a:p>
            <a:r>
              <a:rPr lang="en-US" sz="2900" dirty="0">
                <a:latin typeface="Bookman Old Style"/>
                <a:cs typeface="Bookman Old Style"/>
              </a:rPr>
              <a:t>Mathematics – 59% </a:t>
            </a:r>
            <a:r>
              <a:rPr lang="en-US" sz="2900" dirty="0" smtClean="0">
                <a:latin typeface="Bookman Old Style"/>
                <a:cs typeface="Bookman Old Style"/>
              </a:rPr>
              <a:t>HIGH</a:t>
            </a:r>
          </a:p>
          <a:p>
            <a:pPr marL="0" indent="0">
              <a:buNone/>
            </a:pPr>
            <a:r>
              <a:rPr lang="en-US" sz="2900" b="1" dirty="0">
                <a:latin typeface="Bookman Old Style"/>
                <a:cs typeface="Bookman Old Style"/>
              </a:rPr>
              <a:t>ACRE Test Results for Grade 8, January 2012</a:t>
            </a:r>
          </a:p>
          <a:p>
            <a:r>
              <a:rPr lang="en-US" sz="2900" dirty="0">
                <a:latin typeface="Bookman Old Style"/>
                <a:cs typeface="Bookman Old Style"/>
              </a:rPr>
              <a:t>Profession of Faith 100%</a:t>
            </a:r>
          </a:p>
          <a:p>
            <a:r>
              <a:rPr lang="en-US" sz="2900" dirty="0">
                <a:latin typeface="Bookman Old Style"/>
                <a:cs typeface="Bookman Old Style"/>
              </a:rPr>
              <a:t>The Celebration of the Christian Mystery 93%</a:t>
            </a:r>
          </a:p>
          <a:p>
            <a:r>
              <a:rPr lang="en-US" sz="2900" dirty="0">
                <a:latin typeface="Bookman Old Style"/>
                <a:cs typeface="Bookman Old Style"/>
              </a:rPr>
              <a:t>Life in Christ 96%</a:t>
            </a:r>
          </a:p>
          <a:p>
            <a:r>
              <a:rPr lang="en-US" sz="2900" dirty="0">
                <a:latin typeface="Bookman Old Style"/>
                <a:cs typeface="Bookman Old Style"/>
              </a:rPr>
              <a:t>Christian Prayer 96%</a:t>
            </a:r>
          </a:p>
          <a:p>
            <a:endParaRPr lang="en-US" sz="2000" dirty="0">
              <a:latin typeface="Bookman Old Style"/>
              <a:cs typeface="Bookman Old Style"/>
            </a:endParaRPr>
          </a:p>
          <a:p>
            <a:pPr lvl="1"/>
            <a:endParaRPr lang="en-US" sz="1600" dirty="0">
              <a:latin typeface="Bookman Old Style"/>
              <a:cs typeface="Bookman Old Sty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5946" y="517960"/>
            <a:ext cx="3755236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Bookman Old Style"/>
                <a:cs typeface="Bookman Old Style"/>
              </a:rPr>
              <a:t>Graduating Class of 2011-2012</a:t>
            </a:r>
          </a:p>
          <a:p>
            <a:pPr algn="ctr"/>
            <a:r>
              <a:rPr lang="en-US" sz="1400" b="1" dirty="0" smtClean="0">
                <a:latin typeface="Bookman Old Style"/>
                <a:cs typeface="Bookman Old Style"/>
              </a:rPr>
              <a:t>(27 Students)</a:t>
            </a:r>
          </a:p>
          <a:p>
            <a:r>
              <a:rPr lang="en-US" sz="1400" b="1" dirty="0" smtClean="0">
                <a:latin typeface="Bookman Old Style"/>
                <a:cs typeface="Bookman Old Style"/>
              </a:rPr>
              <a:t>High </a:t>
            </a:r>
            <a:r>
              <a:rPr lang="en-US" sz="1400" b="1" dirty="0">
                <a:latin typeface="Bookman Old Style"/>
                <a:cs typeface="Bookman Old Style"/>
              </a:rPr>
              <a:t>Schools </a:t>
            </a:r>
            <a:r>
              <a:rPr lang="en-US" sz="1400" b="1" dirty="0" smtClean="0">
                <a:latin typeface="Bookman Old Style"/>
                <a:cs typeface="Bookman Old Style"/>
              </a:rPr>
              <a:t>Attended by 2012 Graduates 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Bookman Old Style"/>
                <a:cs typeface="Bookman Old Style"/>
              </a:rPr>
              <a:t>Bishop </a:t>
            </a:r>
            <a:r>
              <a:rPr lang="en-US" sz="1400" dirty="0" err="1" smtClean="0">
                <a:latin typeface="Bookman Old Style"/>
                <a:cs typeface="Bookman Old Style"/>
              </a:rPr>
              <a:t>Alemany</a:t>
            </a:r>
            <a:r>
              <a:rPr lang="en-US" sz="1400" dirty="0" smtClean="0">
                <a:latin typeface="Bookman Old Style"/>
                <a:cs typeface="Bookman Old Style"/>
              </a:rPr>
              <a:t> – 4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Bookman Old Style"/>
                <a:cs typeface="Bookman Old Style"/>
              </a:rPr>
              <a:t>Chaminade College Preparatory – 5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Bookman Old Style"/>
                <a:cs typeface="Bookman Old Style"/>
              </a:rPr>
              <a:t>Crespi Carmelite – 4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Bookman Old Style"/>
                <a:cs typeface="Bookman Old Style"/>
              </a:rPr>
              <a:t>Louisville – 2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Bookman Old Style"/>
                <a:cs typeface="Bookman Old Style"/>
              </a:rPr>
              <a:t>Notre Dame – 8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Bookman Old Style"/>
                <a:cs typeface="Bookman Old Style"/>
              </a:rPr>
              <a:t>St. Genevieve – 2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Bookman Old Style"/>
                <a:cs typeface="Bookman Old Style"/>
              </a:rPr>
              <a:t>High Tech. Los Angeles – 1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Bookman Old Style"/>
                <a:cs typeface="Bookman Old Style"/>
              </a:rPr>
              <a:t>Saugus High School - 1</a:t>
            </a:r>
          </a:p>
          <a:p>
            <a:endParaRPr lang="en-US" sz="1400" b="1" dirty="0" smtClean="0">
              <a:latin typeface="Bookman Old Style"/>
              <a:cs typeface="Bookman Old Style"/>
            </a:endParaRPr>
          </a:p>
          <a:p>
            <a:r>
              <a:rPr lang="en-US" sz="1400" b="1" dirty="0" smtClean="0">
                <a:latin typeface="Bookman Old Style"/>
                <a:cs typeface="Bookman Old Style"/>
              </a:rPr>
              <a:t>63% of 2012 Graduates Received </a:t>
            </a:r>
            <a:r>
              <a:rPr lang="en-US" sz="1400" b="1" dirty="0">
                <a:latin typeface="Bookman Old Style"/>
                <a:cs typeface="Bookman Old Style"/>
              </a:rPr>
              <a:t>Scholarships &amp; </a:t>
            </a:r>
            <a:r>
              <a:rPr lang="en-US" sz="1400" b="1" dirty="0" smtClean="0">
                <a:latin typeface="Bookman Old Style"/>
                <a:cs typeface="Bookman Old Style"/>
              </a:rPr>
              <a:t>Awards</a:t>
            </a:r>
          </a:p>
          <a:p>
            <a:endParaRPr lang="en-US" sz="1400" b="1" dirty="0">
              <a:latin typeface="Bookman Old Style"/>
              <a:cs typeface="Bookman Old Style"/>
            </a:endParaRPr>
          </a:p>
          <a:p>
            <a:r>
              <a:rPr lang="en-US" sz="1400" b="1" dirty="0" smtClean="0">
                <a:latin typeface="Bookman Old Style"/>
                <a:cs typeface="Bookman Old Style"/>
              </a:rPr>
              <a:t>4 Students Entering High School with Honors </a:t>
            </a:r>
            <a:r>
              <a:rPr lang="en-US" sz="1400" dirty="0" smtClean="0">
                <a:latin typeface="Bookman Old Style"/>
                <a:cs typeface="Bookman Old Style"/>
              </a:rPr>
              <a:t>(social studies, literature, composition and biology)</a:t>
            </a:r>
          </a:p>
          <a:p>
            <a:endParaRPr lang="en-US" sz="1400" b="1" dirty="0">
              <a:latin typeface="Bookman Old Style"/>
              <a:cs typeface="Bookman Old Style"/>
            </a:endParaRPr>
          </a:p>
          <a:p>
            <a:r>
              <a:rPr lang="en-US" sz="1400" b="1" dirty="0" smtClean="0">
                <a:latin typeface="Bookman Old Style"/>
                <a:cs typeface="Bookman Old Style"/>
              </a:rPr>
              <a:t>2 President’s Awards for Educational Excellence Received</a:t>
            </a:r>
          </a:p>
          <a:p>
            <a:endParaRPr lang="en-US" sz="1400" b="1" dirty="0">
              <a:latin typeface="Bookman Old Style"/>
              <a:cs typeface="Bookman Old Style"/>
            </a:endParaRPr>
          </a:p>
          <a:p>
            <a:endParaRPr lang="en-US" sz="1400" b="1" dirty="0" smtClean="0">
              <a:latin typeface="Bookman Old Style"/>
              <a:cs typeface="Bookman Old Style"/>
            </a:endParaRPr>
          </a:p>
          <a:p>
            <a:endParaRPr lang="en-US" sz="1400" b="1" dirty="0" smtClean="0">
              <a:latin typeface="Bookman Old Style"/>
              <a:cs typeface="Bookman Old Style"/>
            </a:endParaRPr>
          </a:p>
          <a:p>
            <a:endParaRPr lang="en-US" dirty="0"/>
          </a:p>
        </p:txBody>
      </p:sp>
      <p:pic>
        <p:nvPicPr>
          <p:cNvPr id="3" name="Picture 2" descr="1015057_10151684607058395_137266129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2" y="3828334"/>
            <a:ext cx="3986011" cy="27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laza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  <a:fontScheme name="Plaza">
    <a:majorFont>
      <a:latin typeface="Century Gothic"/>
      <a:ea typeface=""/>
      <a:cs typeface=""/>
      <a:font script="Jpan" typeface="メイリオ"/>
      <a:font script="Hans" typeface="宋体"/>
      <a:font script="Hant" typeface="新細明體"/>
    </a:majorFont>
    <a:minorFont>
      <a:latin typeface="Century Gothic"/>
      <a:ea typeface=""/>
      <a:cs typeface=""/>
      <a:font script="Jpan" typeface="メイリオ"/>
      <a:font script="Hans" typeface="宋体"/>
      <a:font script="Hant" typeface="新細明體"/>
    </a:minorFont>
  </a:fontScheme>
  <a:fmtScheme name="Plaza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5000"/>
            </a:schemeClr>
          </a:gs>
          <a:gs pos="100000">
            <a:schemeClr val="phClr">
              <a:tint val="10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0000"/>
              <a:satMod val="120000"/>
            </a:schemeClr>
          </a:gs>
          <a:gs pos="35000">
            <a:schemeClr val="phClr">
              <a:shade val="100000"/>
              <a:satMod val="150000"/>
            </a:schemeClr>
          </a:gs>
          <a:gs pos="70000">
            <a:schemeClr val="phClr">
              <a:tint val="100000"/>
              <a:shade val="100000"/>
              <a:satMod val="200000"/>
              <a:greenMod val="100000"/>
            </a:schemeClr>
          </a:gs>
          <a:gs pos="100000">
            <a:schemeClr val="phClr">
              <a:tint val="100000"/>
              <a:shade val="100000"/>
              <a:satMod val="250000"/>
              <a:greenMod val="100000"/>
            </a:schemeClr>
          </a:gs>
        </a:gsLst>
        <a:lin ang="162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phClr">
              <a:tint val="6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196</TotalTime>
  <Words>557</Words>
  <Application>Microsoft Macintosh PowerPoint</Application>
  <PresentationFormat>On-screen Show (4:3)</PresentationFormat>
  <Paragraphs>114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St. John Eudes</vt:lpstr>
      <vt:lpstr>Mission Statement</vt:lpstr>
      <vt:lpstr>Schoolwide  Learning  Expectations</vt:lpstr>
      <vt:lpstr>Values-Centered Education</vt:lpstr>
      <vt:lpstr>21st Century Learning</vt:lpstr>
      <vt:lpstr>Enrichment Programs</vt:lpstr>
      <vt:lpstr>Student Achievement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John Eudes</dc:title>
  <dc:creator>Niki Scheppers</dc:creator>
  <cp:lastModifiedBy>Niki Scheppers</cp:lastModifiedBy>
  <cp:revision>19</cp:revision>
  <dcterms:created xsi:type="dcterms:W3CDTF">2012-10-28T02:33:20Z</dcterms:created>
  <dcterms:modified xsi:type="dcterms:W3CDTF">2013-11-02T23:26:47Z</dcterms:modified>
</cp:coreProperties>
</file>