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72" r:id="rId12"/>
    <p:sldId id="273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7A93-39E9-43DF-9822-7934CD9EF740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3BD4-987C-464E-9C27-088531A77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7A93-39E9-43DF-9822-7934CD9EF740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3BD4-987C-464E-9C27-088531A77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7A93-39E9-43DF-9822-7934CD9EF740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3BD4-987C-464E-9C27-088531A77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7A93-39E9-43DF-9822-7934CD9EF740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3BD4-987C-464E-9C27-088531A77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7A93-39E9-43DF-9822-7934CD9EF740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3BD4-987C-464E-9C27-088531A77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7A93-39E9-43DF-9822-7934CD9EF740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3BD4-987C-464E-9C27-088531A77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7A93-39E9-43DF-9822-7934CD9EF740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3BD4-987C-464E-9C27-088531A77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7A93-39E9-43DF-9822-7934CD9EF740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3BD4-987C-464E-9C27-088531A77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7A93-39E9-43DF-9822-7934CD9EF740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3BD4-987C-464E-9C27-088531A77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7A93-39E9-43DF-9822-7934CD9EF740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53BD4-987C-464E-9C27-088531A77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7A93-39E9-43DF-9822-7934CD9EF740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5753BD4-987C-464E-9C27-088531A778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4D7A93-39E9-43DF-9822-7934CD9EF740}" type="datetimeFigureOut">
              <a:rPr lang="en-US" smtClean="0"/>
              <a:pPr/>
              <a:t>5/10/2015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5753BD4-987C-464E-9C27-088531A778C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restandards.org/ELA-Literacy/W/3/10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restandards.org/ELA-Literacy/W/5/10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corestandards.org/ELA-Literacy/RI/3/10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corestandards.org/ELA-Literacy/RI/4/10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corestandards.org/ELA-Literacy/RI/5/10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larry-bell.com/data-results-and-letters-of-testimony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Reading Comprehension and Writing Strategies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By: Lisa </a:t>
            </a:r>
            <a:r>
              <a:rPr lang="en-US" dirty="0" err="1" smtClean="0"/>
              <a:t>Baggio</a:t>
            </a:r>
            <a:endParaRPr lang="en-US" dirty="0" smtClean="0"/>
          </a:p>
          <a:p>
            <a:r>
              <a:rPr lang="en-US" dirty="0" smtClean="0"/>
              <a:t>William Green Elementary</a:t>
            </a:r>
          </a:p>
          <a:p>
            <a:r>
              <a:rPr lang="en-US" dirty="0" smtClean="0"/>
              <a:t>April 8, 2015</a:t>
            </a:r>
          </a:p>
        </p:txBody>
      </p:sp>
      <p:pic>
        <p:nvPicPr>
          <p:cNvPr id="111618" name="Picture 2" descr="http://keisterreadinginstruction.weebly.com/uploads/2/4/5/2/24521374/4992838_ori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505200"/>
            <a:ext cx="2378267" cy="3124200"/>
          </a:xfrm>
          <a:prstGeom prst="rect">
            <a:avLst/>
          </a:prstGeom>
          <a:noFill/>
        </p:spPr>
      </p:pic>
      <p:pic>
        <p:nvPicPr>
          <p:cNvPr id="111620" name="Picture 4" descr="http://www.middleweb.com/wp-content/uploads/2014/12/writing-pow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5334000"/>
            <a:ext cx="1656522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Grade Writing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cap="all" dirty="0">
                <a:hlinkClick r:id="rId2"/>
              </a:rPr>
              <a:t>CCSS.ELA-LITERACY.W.3.10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7030A0"/>
                </a:solidFill>
              </a:rPr>
              <a:t>Write routinely over extended time frames (time for research, reflection, and revision) and shorter time frames (a single sitting or a day or two) for a range of discipline-specific tasks, purposes, and audiences.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674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Grade Writing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Write routinely over extended time frames (time for research, reflection, and revision) and shorter time frames (a single sitting or a day or two) for a range of discipline-specific tasks, purposes, and audiences.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7479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Grade Writing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cap="all" dirty="0">
                <a:hlinkClick r:id="rId2"/>
              </a:rPr>
              <a:t>CCSS.ELA-LITERACY.W.5.10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7030A0"/>
                </a:solidFill>
              </a:rPr>
              <a:t>Write routinely over extended time frames (time for research, reflection, and revision) and shorter time frames (a single sitting or a day or two) for a range of discipline-specific tasks, purposes, and audiences.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8986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 Writing was developed by National Writing project to build student’s writing fluency.</a:t>
            </a:r>
          </a:p>
          <a:p>
            <a:r>
              <a:rPr lang="en-US" dirty="0" smtClean="0"/>
              <a:t>Writing fluency is the amount students can write over different periods of time.</a:t>
            </a:r>
          </a:p>
          <a:p>
            <a:endParaRPr lang="en-US" dirty="0"/>
          </a:p>
        </p:txBody>
      </p:sp>
      <p:pic>
        <p:nvPicPr>
          <p:cNvPr id="4" name="Picture 3" descr="Writing Fluency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4191000"/>
            <a:ext cx="2895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of Power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Put two topics on the board. Students can choose one topic.</a:t>
            </a:r>
          </a:p>
          <a:p>
            <a:pPr lvl="0"/>
            <a:r>
              <a:rPr lang="en-US" dirty="0" smtClean="0"/>
              <a:t>Call on students to provide nouns, verbs, and or adjectives that describe the topic. </a:t>
            </a:r>
          </a:p>
          <a:p>
            <a:r>
              <a:rPr lang="en-US" dirty="0" smtClean="0"/>
              <a:t>Example: Spring Break</a:t>
            </a:r>
          </a:p>
          <a:p>
            <a:r>
              <a:rPr lang="en-US" dirty="0" smtClean="0"/>
              <a:t>                  Vacations</a:t>
            </a:r>
          </a:p>
          <a:p>
            <a:pPr lvl="0"/>
            <a:r>
              <a:rPr lang="en-US" dirty="0" smtClean="0"/>
              <a:t>Have students close their eyes and visualize what they want to write.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https://s-media-cache-ak0.pinimg.com/236x/63/8e/4c/638e4c22b7492cec8298d8cf21411c5c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5181600"/>
            <a:ext cx="1600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writing Steps Cont’d: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Have students write a goal of how many words that think they can write in the specified time period.</a:t>
            </a:r>
          </a:p>
          <a:p>
            <a:pPr lvl="0"/>
            <a:r>
              <a:rPr lang="en-US" dirty="0" smtClean="0"/>
              <a:t>Students will then turn to a partner and share what they will write about</a:t>
            </a:r>
          </a:p>
          <a:p>
            <a:pPr lvl="0"/>
            <a:r>
              <a:rPr lang="en-US" dirty="0" smtClean="0"/>
              <a:t>Have your students lift their pencils and say:</a:t>
            </a:r>
          </a:p>
          <a:p>
            <a:r>
              <a:rPr lang="en-US" dirty="0" smtClean="0"/>
              <a:t>I am a writer ,I am a powerful writer I will write as much as I can As well as I can until the time is through! 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3" descr="http://www.primaryconcepts.com/images/1267_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5105400"/>
            <a:ext cx="1122303" cy="1415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writing Steps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Give the students between 3-5 minutes to write. </a:t>
            </a:r>
          </a:p>
          <a:p>
            <a:pPr lvl="0"/>
            <a:r>
              <a:rPr lang="en-US" dirty="0" smtClean="0"/>
              <a:t>Have students count up their words and see if they met their goal.</a:t>
            </a:r>
          </a:p>
          <a:p>
            <a:pPr lvl="0"/>
            <a:r>
              <a:rPr lang="en-US" dirty="0" smtClean="0"/>
              <a:t>Editing: Have the students do magic headphones editing-Put fingers in their ears and edit their work. You can give them an area to focus on.</a:t>
            </a:r>
          </a:p>
          <a:p>
            <a:pPr lvl="0"/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6" name="Picture 5" descr="https://mcdn1.teacherspayteachers.com/thumbitem/Fluency-Graphs-for-Student-Data-Notebooks/original-359989-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4496463"/>
            <a:ext cx="2209800" cy="236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and 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what did you learn from UNRAAVEL</a:t>
            </a:r>
          </a:p>
          <a:p>
            <a:r>
              <a:rPr lang="en-US" dirty="0" smtClean="0"/>
              <a:t>What did you learn about Power Writing?</a:t>
            </a:r>
          </a:p>
          <a:p>
            <a:r>
              <a:rPr lang="en-US" dirty="0" smtClean="0"/>
              <a:t>How will you use this at home?</a:t>
            </a:r>
          </a:p>
          <a:p>
            <a:r>
              <a:rPr lang="en-US" dirty="0" smtClean="0"/>
              <a:t>Survey and Gift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http://www.monmouthpoll.org/images/StartSurvey_Button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4495800"/>
            <a:ext cx="4267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Closing/Thank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Homework: Bring pack two reading passages with UNRAAVEL to room 34 by April 20</a:t>
            </a:r>
            <a:r>
              <a:rPr lang="en-US" baseline="30000" dirty="0" smtClean="0"/>
              <a:t>th</a:t>
            </a:r>
            <a:r>
              <a:rPr lang="en-US" dirty="0" smtClean="0"/>
              <a:t> and receive a prize.</a:t>
            </a:r>
          </a:p>
          <a:p>
            <a:r>
              <a:rPr lang="en-US" dirty="0" smtClean="0"/>
              <a:t>Questions?</a:t>
            </a:r>
          </a:p>
          <a:p>
            <a:pPr algn="ctr">
              <a:buNone/>
            </a:pPr>
            <a:endParaRPr lang="en-US" dirty="0"/>
          </a:p>
        </p:txBody>
      </p:sp>
      <p:pic>
        <p:nvPicPr>
          <p:cNvPr id="4" name="Picture 3" descr="https://liyahsatnarinefilmshort.files.wordpress.com/2012/10/ideas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17677" y="3886200"/>
            <a:ext cx="2326323" cy="2780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Core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Purpose: Create a shared consistency in learning goals among different states. </a:t>
            </a:r>
          </a:p>
          <a:p>
            <a:r>
              <a:rPr lang="en-US" dirty="0" smtClean="0"/>
              <a:t>46 states adopted the standards. New York has been working with standards for past 4 years.</a:t>
            </a:r>
          </a:p>
          <a:p>
            <a:r>
              <a:rPr lang="en-US" dirty="0" smtClean="0"/>
              <a:t> They will  promote college/career-ready culture </a:t>
            </a:r>
          </a:p>
          <a:p>
            <a:r>
              <a:rPr lang="en-US" dirty="0" smtClean="0"/>
              <a:t>The standards from grade to grade are steps that build on one another to reach the top</a:t>
            </a:r>
          </a:p>
          <a:p>
            <a:endParaRPr lang="en-US" dirty="0"/>
          </a:p>
        </p:txBody>
      </p:sp>
      <p:pic>
        <p:nvPicPr>
          <p:cNvPr id="4" name="Picture 3" descr="http://www.mashpee.k12.ma.us/webpages/MissSmithRm102/imageGallery/CommonCoreStandard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5334000"/>
            <a:ext cx="259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Reading Standards-Grade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cap="all" dirty="0" smtClean="0">
                <a:hlinkClick r:id="rId2"/>
              </a:rPr>
              <a:t>CCSS.ELA-LITERACY.RI.3.10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By the end of the year, read and comprehend informational texts, including history/social studies, science, and technical texts, at the high end of the grades</a:t>
            </a:r>
            <a:r>
              <a:rPr lang="en-US" dirty="0" smtClean="0"/>
              <a:t> 2-3 </a:t>
            </a:r>
            <a:r>
              <a:rPr lang="en-US" dirty="0" smtClean="0">
                <a:solidFill>
                  <a:srgbClr val="FF0000"/>
                </a:solidFill>
              </a:rPr>
              <a:t>text complexity band independently and proficiently.</a:t>
            </a:r>
          </a:p>
        </p:txBody>
      </p:sp>
      <p:pic>
        <p:nvPicPr>
          <p:cNvPr id="4" name="Picture 3" descr="http://www.k-3teacherresources.com/images/editorimages/tr_-_reading_&amp;_writing_copy-smal2l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1066800"/>
            <a:ext cx="1152939" cy="1152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140" y="4953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Reading standards Grade- 4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cap="all" dirty="0" smtClean="0">
                <a:hlinkClick r:id="rId2"/>
              </a:rPr>
              <a:t>CCSS.ELA-LITERACY.RI.4.10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By the end of year, read and comprehend informational texts, including history/social studies, science, and technical texts, in the grades</a:t>
            </a:r>
            <a:r>
              <a:rPr lang="en-US" dirty="0" smtClean="0"/>
              <a:t> 4-5 text </a:t>
            </a:r>
            <a:r>
              <a:rPr lang="en-US" dirty="0" smtClean="0">
                <a:solidFill>
                  <a:srgbClr val="FF0000"/>
                </a:solidFill>
              </a:rPr>
              <a:t>complexity band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proficiently, with scaffolding as needed at the high end of the range.</a:t>
            </a:r>
          </a:p>
        </p:txBody>
      </p:sp>
      <p:pic>
        <p:nvPicPr>
          <p:cNvPr id="4" name="Picture 3" descr="http://usscouts.org/advance/Images/Cubscout/Academic/reading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1717684"/>
            <a:ext cx="1295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Reading standards Grade-5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cap="all" dirty="0" smtClean="0">
                <a:hlinkClick r:id="rId2"/>
              </a:rPr>
              <a:t>CCSS.ELA-LITERACY.RI.5.10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By the end of the year, read and comprehend informational texts, including history/social studies, science, and technical texts, at the high end of the grades </a:t>
            </a:r>
            <a:r>
              <a:rPr lang="en-US" dirty="0" smtClean="0"/>
              <a:t>4-5 </a:t>
            </a:r>
            <a:r>
              <a:rPr lang="en-US" dirty="0" smtClean="0">
                <a:solidFill>
                  <a:srgbClr val="00B050"/>
                </a:solidFill>
              </a:rPr>
              <a:t>text complexity band independently and proficiently.</a:t>
            </a:r>
          </a:p>
        </p:txBody>
      </p:sp>
      <p:pic>
        <p:nvPicPr>
          <p:cNvPr id="4" name="Picture 3" descr="http://image.slidesharecdn.com/readingandwritingpresentation-141016070438-conversion-gate02/95/reading-and-writing-presentation-1-638.jpg?cb=141346121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600200"/>
            <a:ext cx="1600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UNRAAVEL-Reading Comprehension strategy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Founded by Larry Bell over 20 years ago. Is proven to help students understand what they are reading and improve test scores</a:t>
            </a:r>
          </a:p>
          <a:p>
            <a:r>
              <a:rPr lang="en-US" dirty="0" smtClean="0">
                <a:hlinkClick r:id="rId2"/>
              </a:rPr>
              <a:t>http://www.larry-bell.com/data-results-and-letters-of-testimony/</a:t>
            </a:r>
            <a:r>
              <a:rPr lang="en-US" dirty="0" smtClean="0"/>
              <a:t> </a:t>
            </a:r>
          </a:p>
          <a:p>
            <a:r>
              <a:rPr lang="en-US" dirty="0" smtClean="0"/>
              <a:t>Helps students break down reading passages in a way that is fun and easier to understand.</a:t>
            </a:r>
            <a:endParaRPr lang="en-US" dirty="0"/>
          </a:p>
        </p:txBody>
      </p:sp>
      <p:pic>
        <p:nvPicPr>
          <p:cNvPr id="4" name="Picture 5" descr="dvd_co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5029200"/>
            <a:ext cx="1143821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of UNRAAVEL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DE1000"/>
                </a:solidFill>
                <a:latin typeface="Georgia" pitchFamily="18" charset="0"/>
              </a:rPr>
              <a:t>U</a:t>
            </a:r>
            <a:r>
              <a:rPr lang="en-US" sz="2400" dirty="0" smtClean="0">
                <a:latin typeface="Georgia" pitchFamily="18" charset="0"/>
              </a:rPr>
              <a:t>nderline the title.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DE1000"/>
                </a:solidFill>
                <a:latin typeface="Georgia" pitchFamily="18" charset="0"/>
              </a:rPr>
              <a:t>N</a:t>
            </a:r>
            <a:r>
              <a:rPr lang="en-US" sz="2400" dirty="0" smtClean="0">
                <a:latin typeface="Georgia" pitchFamily="18" charset="0"/>
              </a:rPr>
              <a:t>ow predict the passage.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DE1000"/>
                </a:solidFill>
                <a:latin typeface="Georgia" pitchFamily="18" charset="0"/>
              </a:rPr>
              <a:t>R</a:t>
            </a:r>
            <a:r>
              <a:rPr lang="en-US" sz="2400" dirty="0" smtClean="0">
                <a:latin typeface="Georgia" pitchFamily="18" charset="0"/>
              </a:rPr>
              <a:t>un through &amp; number the paragraphs.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DE1000"/>
                </a:solidFill>
                <a:latin typeface="Georgia" pitchFamily="18" charset="0"/>
              </a:rPr>
              <a:t>A</a:t>
            </a:r>
            <a:r>
              <a:rPr lang="en-US" sz="2400" dirty="0" smtClean="0">
                <a:latin typeface="Georgia" pitchFamily="18" charset="0"/>
              </a:rPr>
              <a:t>re you reading the questions?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DE1000"/>
                </a:solidFill>
                <a:latin typeface="Georgia" pitchFamily="18" charset="0"/>
              </a:rPr>
              <a:t>A</a:t>
            </a:r>
            <a:r>
              <a:rPr lang="en-US" sz="2400" dirty="0" smtClean="0">
                <a:latin typeface="Georgia" pitchFamily="18" charset="0"/>
              </a:rPr>
              <a:t>re the important words circled?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DE1000"/>
                </a:solidFill>
                <a:latin typeface="Georgia" pitchFamily="18" charset="0"/>
              </a:rPr>
              <a:t>V</a:t>
            </a:r>
            <a:r>
              <a:rPr lang="en-US" sz="2400" dirty="0" smtClean="0">
                <a:latin typeface="Georgia" pitchFamily="18" charset="0"/>
              </a:rPr>
              <a:t>enture through the passage.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DE1000"/>
                </a:solidFill>
                <a:latin typeface="Georgia" pitchFamily="18" charset="0"/>
              </a:rPr>
              <a:t>E</a:t>
            </a:r>
            <a:r>
              <a:rPr lang="en-US" sz="2400" dirty="0" smtClean="0">
                <a:latin typeface="Georgia" pitchFamily="18" charset="0"/>
              </a:rPr>
              <a:t>liminate incorrect answers.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DE1000"/>
                </a:solidFill>
                <a:latin typeface="Georgia" pitchFamily="18" charset="0"/>
              </a:rPr>
              <a:t>L</a:t>
            </a:r>
            <a:r>
              <a:rPr lang="en-US" sz="2400" dirty="0" smtClean="0">
                <a:latin typeface="Georgia" pitchFamily="18" charset="0"/>
              </a:rPr>
              <a:t>et the questions be answered</a:t>
            </a:r>
            <a:r>
              <a:rPr lang="en-US" dirty="0" smtClean="0">
                <a:latin typeface="Georgia" pitchFamily="18" charset="0"/>
              </a:rPr>
              <a:t>.</a:t>
            </a:r>
          </a:p>
          <a:p>
            <a:endParaRPr lang="en-US" dirty="0"/>
          </a:p>
        </p:txBody>
      </p:sp>
      <p:pic>
        <p:nvPicPr>
          <p:cNvPr id="5" name="Picture 4" descr="Image result for step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1295400"/>
            <a:ext cx="2057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ndependent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as many steps as possible with your child.</a:t>
            </a:r>
          </a:p>
          <a:p>
            <a:r>
              <a:rPr lang="en-US" dirty="0" smtClean="0"/>
              <a:t>Cross out the letter as you complete the step.</a:t>
            </a:r>
          </a:p>
          <a:p>
            <a:endParaRPr lang="en-US" dirty="0"/>
          </a:p>
        </p:txBody>
      </p:sp>
      <p:pic>
        <p:nvPicPr>
          <p:cNvPr id="4" name="Picture 3" descr="http://learnvietnamesewithannie.com/wp-content/uploads/2013/11/reading-comprehension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4267200"/>
            <a:ext cx="3352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UNRAAVEL 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Parents share out what they learned</a:t>
            </a:r>
          </a:p>
          <a:p>
            <a:r>
              <a:rPr lang="en-US" dirty="0" smtClean="0"/>
              <a:t>How can you see using this strategy at home?</a:t>
            </a:r>
          </a:p>
          <a:p>
            <a:r>
              <a:rPr lang="en-US" dirty="0" smtClean="0"/>
              <a:t>Answer sheet is in packet for you to check the answers at home after completing the hand-out.</a:t>
            </a:r>
          </a:p>
          <a:p>
            <a:endParaRPr lang="en-US" dirty="0"/>
          </a:p>
        </p:txBody>
      </p:sp>
      <p:pic>
        <p:nvPicPr>
          <p:cNvPr id="4" name="Picture 3" descr="http://www.wordans.ca/wvc-1338492717/wordansfiles/images/2012/5/31/144906/144906_34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4038600"/>
            <a:ext cx="2743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221</TotalTime>
  <Words>539</Words>
  <Application>Microsoft Office PowerPoint</Application>
  <PresentationFormat>On-screen Show (4:3)</PresentationFormat>
  <Paragraphs>67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Reading Comprehension and Writing Strategies</vt:lpstr>
      <vt:lpstr>Common Core Standards</vt:lpstr>
      <vt:lpstr>   Reading Standards-Grade 3</vt:lpstr>
      <vt:lpstr>Reading standards Grade- 4</vt:lpstr>
      <vt:lpstr>Reading standards Grade-5 </vt:lpstr>
      <vt:lpstr>UNRAAVEL-Reading Comprehension strategy </vt:lpstr>
      <vt:lpstr>Steps of UNRAAVEL    </vt:lpstr>
      <vt:lpstr>Independent work</vt:lpstr>
      <vt:lpstr>UNRAAVEL reflection</vt:lpstr>
      <vt:lpstr>3rd Grade Writing Standards</vt:lpstr>
      <vt:lpstr>4th Grade Writing Standards</vt:lpstr>
      <vt:lpstr>5th Grade Writing Standards</vt:lpstr>
      <vt:lpstr>Power Writing</vt:lpstr>
      <vt:lpstr>Steps of Power Writing</vt:lpstr>
      <vt:lpstr>Power writing Steps Cont’d:</vt:lpstr>
      <vt:lpstr>Power writing Steps Cont’d</vt:lpstr>
      <vt:lpstr>Survey and Reflection</vt:lpstr>
      <vt:lpstr>Closing/Thank You!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Comprehension and Writing Strategies</dc:title>
  <dc:creator>Lisa</dc:creator>
  <cp:lastModifiedBy>Lisa</cp:lastModifiedBy>
  <cp:revision>22</cp:revision>
  <dcterms:created xsi:type="dcterms:W3CDTF">2015-03-31T17:50:53Z</dcterms:created>
  <dcterms:modified xsi:type="dcterms:W3CDTF">2015-05-11T01:35:12Z</dcterms:modified>
</cp:coreProperties>
</file>