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4"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frameSlides="1"/>
</p:presentationPr>
</file>

<file path=ppt/tableStyles.xml><?xml version="1.0" encoding="utf-8"?>
<a:tblStyleLst xmlns:a="http://schemas.openxmlformats.org/drawingml/2006/main" def="{940E0276-FA00-48F8-894A-D89A8B3413B9}">
  <a:tblStyle styleId="{940E0276-FA00-48F8-894A-D89A8B3413B9}" styleName="Table_0"/>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7" d="100"/>
          <a:sy n="117" d="100"/>
        </p:scale>
        <p:origin x="-96" y="-32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D58CD3-861E-0E4A-9482-CD616F72C343}" type="datetimeFigureOut">
              <a:rPr lang="en-US" smtClean="0"/>
              <a:t>2/24/15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7DB494-E817-3F42-BC41-C63002871576}"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Some potentially gifted learners may be able-underachieving and may not meet these criteria. These students should still be considered for referral if they show potential or demonstrate characteristics of</a:t>
            </a:r>
          </a:p>
          <a:p>
            <a:pPr>
              <a:spcBef>
                <a:spcPts val="0"/>
              </a:spcBef>
              <a:buNone/>
            </a:pPr>
            <a:r>
              <a:rPr lang="en"/>
              <a:t> gifted learners in other ways. (highly verbal but produces minimum work; high interest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“Who Are They” an activity built around the characteristics of GATE students specifically intellectually gifted students.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60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Documents with GATE sentence stems...450 ELA (proficient) and 90th percentile of the advance category for math about 550.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Shape 8"/>
        <p:cNvGrpSpPr/>
        <p:nvPr/>
      </p:nvGrpSpPr>
      <p:grpSpPr>
        <a:xfrm>
          <a:off x="0" y="0"/>
          <a:ext cx="0" cy="0"/>
          <a:chOff x="0" y="0"/>
          <a:chExt cx="0" cy="0"/>
        </a:xfrm>
      </p:grpSpPr>
      <p:sp>
        <p:nvSpPr>
          <p:cNvPr id="9" name="Shape 9"/>
          <p:cNvSpPr/>
          <p:nvPr/>
        </p:nvSpPr>
        <p:spPr>
          <a:xfrm>
            <a:off x="0" y="2914648"/>
            <a:ext cx="9144000" cy="22289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10" name="Shape 10"/>
          <p:cNvCxnSpPr/>
          <p:nvPr/>
        </p:nvCxnSpPr>
        <p:spPr>
          <a:xfrm>
            <a:off x="0" y="2914649"/>
            <a:ext cx="9144000" cy="0"/>
          </a:xfrm>
          <a:prstGeom prst="straightConnector1">
            <a:avLst/>
          </a:prstGeom>
          <a:noFill/>
          <a:ln w="28575" cap="flat">
            <a:solidFill>
              <a:schemeClr val="dk1"/>
            </a:solidFill>
            <a:prstDash val="solid"/>
            <a:round/>
            <a:headEnd type="none" w="med" len="med"/>
            <a:tailEnd type="none" w="med" len="med"/>
          </a:ln>
        </p:spPr>
      </p:cxnSp>
      <p:sp>
        <p:nvSpPr>
          <p:cNvPr id="11" name="Shape 11"/>
          <p:cNvSpPr txBox="1">
            <a:spLocks noGrp="1"/>
          </p:cNvSpPr>
          <p:nvPr>
            <p:ph type="ctrTitle"/>
          </p:nvPr>
        </p:nvSpPr>
        <p:spPr>
          <a:xfrm>
            <a:off x="685800" y="1618313"/>
            <a:ext cx="7772400" cy="1238099"/>
          </a:xfrm>
          <a:prstGeom prst="rect">
            <a:avLst/>
          </a:prstGeom>
        </p:spPr>
        <p:txBody>
          <a:bodyPr lIns="91425" tIns="91425" rIns="91425" bIns="91425" anchor="b" anchorCtr="0"/>
          <a:lstStyle>
            <a:lvl1pPr>
              <a:spcBef>
                <a:spcPts val="0"/>
              </a:spcBef>
              <a:buClr>
                <a:schemeClr val="dk2"/>
              </a:buClr>
              <a:buSzPct val="100000"/>
              <a:defRPr sz="4800">
                <a:solidFill>
                  <a:schemeClr val="dk2"/>
                </a:solidFill>
              </a:defRPr>
            </a:lvl1pPr>
            <a:lvl2pPr>
              <a:spcBef>
                <a:spcPts val="0"/>
              </a:spcBef>
              <a:buClr>
                <a:schemeClr val="dk2"/>
              </a:buClr>
              <a:buSzPct val="100000"/>
              <a:defRPr sz="4800">
                <a:solidFill>
                  <a:schemeClr val="dk2"/>
                </a:solidFill>
              </a:defRPr>
            </a:lvl2pPr>
            <a:lvl3pPr>
              <a:spcBef>
                <a:spcPts val="0"/>
              </a:spcBef>
              <a:buClr>
                <a:schemeClr val="dk2"/>
              </a:buClr>
              <a:buSzPct val="100000"/>
              <a:defRPr sz="4800">
                <a:solidFill>
                  <a:schemeClr val="dk2"/>
                </a:solidFill>
              </a:defRPr>
            </a:lvl3pPr>
            <a:lvl4pPr>
              <a:spcBef>
                <a:spcPts val="0"/>
              </a:spcBef>
              <a:buClr>
                <a:schemeClr val="dk2"/>
              </a:buClr>
              <a:buSzPct val="100000"/>
              <a:defRPr sz="4800">
                <a:solidFill>
                  <a:schemeClr val="dk2"/>
                </a:solidFill>
              </a:defRPr>
            </a:lvl4pPr>
            <a:lvl5pPr>
              <a:spcBef>
                <a:spcPts val="0"/>
              </a:spcBef>
              <a:buClr>
                <a:schemeClr val="dk2"/>
              </a:buClr>
              <a:buSzPct val="100000"/>
              <a:defRPr sz="4800">
                <a:solidFill>
                  <a:schemeClr val="dk2"/>
                </a:solidFill>
              </a:defRPr>
            </a:lvl5pPr>
            <a:lvl6pPr>
              <a:spcBef>
                <a:spcPts val="0"/>
              </a:spcBef>
              <a:buClr>
                <a:schemeClr val="dk2"/>
              </a:buClr>
              <a:buSzPct val="100000"/>
              <a:defRPr sz="4800">
                <a:solidFill>
                  <a:schemeClr val="dk2"/>
                </a:solidFill>
              </a:defRPr>
            </a:lvl6pPr>
            <a:lvl7pPr>
              <a:spcBef>
                <a:spcPts val="0"/>
              </a:spcBef>
              <a:buClr>
                <a:schemeClr val="dk2"/>
              </a:buClr>
              <a:buSzPct val="100000"/>
              <a:defRPr sz="4800">
                <a:solidFill>
                  <a:schemeClr val="dk2"/>
                </a:solidFill>
              </a:defRPr>
            </a:lvl7pPr>
            <a:lvl8pPr>
              <a:spcBef>
                <a:spcPts val="0"/>
              </a:spcBef>
              <a:buClr>
                <a:schemeClr val="dk2"/>
              </a:buClr>
              <a:buSzPct val="100000"/>
              <a:defRPr sz="4800">
                <a:solidFill>
                  <a:schemeClr val="dk2"/>
                </a:solidFill>
              </a:defRPr>
            </a:lvl8pPr>
            <a:lvl9pPr>
              <a:spcBef>
                <a:spcPts val="0"/>
              </a:spcBef>
              <a:buClr>
                <a:schemeClr val="dk2"/>
              </a:buClr>
              <a:buSzPct val="100000"/>
              <a:defRPr sz="4800">
                <a:solidFill>
                  <a:schemeClr val="dk2"/>
                </a:solidFill>
              </a:defRPr>
            </a:lvl9pPr>
          </a:lstStyle>
          <a:p>
            <a:endParaRPr/>
          </a:p>
        </p:txBody>
      </p:sp>
      <p:sp>
        <p:nvSpPr>
          <p:cNvPr id="12" name="Shape 12"/>
          <p:cNvSpPr txBox="1">
            <a:spLocks noGrp="1"/>
          </p:cNvSpPr>
          <p:nvPr>
            <p:ph type="subTitle" idx="1"/>
          </p:nvPr>
        </p:nvSpPr>
        <p:spPr>
          <a:xfrm>
            <a:off x="685800" y="2964777"/>
            <a:ext cx="7772400" cy="944700"/>
          </a:xfrm>
          <a:prstGeom prst="rect">
            <a:avLst/>
          </a:prstGeom>
        </p:spPr>
        <p:txBody>
          <a:bodyPr lIns="91425" tIns="91425" rIns="91425" bIns="91425" anchor="t" anchorCtr="0"/>
          <a:lstStyle>
            <a:lvl1pPr>
              <a:spcBef>
                <a:spcPts val="0"/>
              </a:spcBef>
              <a:buClr>
                <a:schemeClr val="lt2"/>
              </a:buClr>
              <a:buSzPct val="100000"/>
              <a:buNone/>
              <a:defRPr sz="3600">
                <a:solidFill>
                  <a:schemeClr val="lt2"/>
                </a:solidFill>
              </a:defRPr>
            </a:lvl1pPr>
            <a:lvl2pPr>
              <a:spcBef>
                <a:spcPts val="0"/>
              </a:spcBef>
              <a:buClr>
                <a:schemeClr val="lt2"/>
              </a:buClr>
              <a:buSzPct val="100000"/>
              <a:buNone/>
              <a:defRPr sz="3600">
                <a:solidFill>
                  <a:schemeClr val="lt2"/>
                </a:solidFill>
              </a:defRPr>
            </a:lvl2pPr>
            <a:lvl3pPr>
              <a:spcBef>
                <a:spcPts val="0"/>
              </a:spcBef>
              <a:buClr>
                <a:schemeClr val="lt2"/>
              </a:buClr>
              <a:buSzPct val="100000"/>
              <a:buNone/>
              <a:defRPr sz="3600">
                <a:solidFill>
                  <a:schemeClr val="lt2"/>
                </a:solidFill>
              </a:defRPr>
            </a:lvl3pPr>
            <a:lvl4pPr>
              <a:spcBef>
                <a:spcPts val="0"/>
              </a:spcBef>
              <a:buClr>
                <a:schemeClr val="lt2"/>
              </a:buClr>
              <a:buSzPct val="100000"/>
              <a:buNone/>
              <a:defRPr sz="3600">
                <a:solidFill>
                  <a:schemeClr val="lt2"/>
                </a:solidFill>
              </a:defRPr>
            </a:lvl4pPr>
            <a:lvl5pPr>
              <a:spcBef>
                <a:spcPts val="0"/>
              </a:spcBef>
              <a:buClr>
                <a:schemeClr val="lt2"/>
              </a:buClr>
              <a:buSzPct val="100000"/>
              <a:buNone/>
              <a:defRPr sz="3600">
                <a:solidFill>
                  <a:schemeClr val="lt2"/>
                </a:solidFill>
              </a:defRPr>
            </a:lvl5pPr>
            <a:lvl6pPr>
              <a:spcBef>
                <a:spcPts val="0"/>
              </a:spcBef>
              <a:buClr>
                <a:schemeClr val="lt2"/>
              </a:buClr>
              <a:buSzPct val="100000"/>
              <a:buNone/>
              <a:defRPr sz="3600">
                <a:solidFill>
                  <a:schemeClr val="lt2"/>
                </a:solidFill>
              </a:defRPr>
            </a:lvl6pPr>
            <a:lvl7pPr>
              <a:spcBef>
                <a:spcPts val="0"/>
              </a:spcBef>
              <a:buClr>
                <a:schemeClr val="lt2"/>
              </a:buClr>
              <a:buSzPct val="100000"/>
              <a:buNone/>
              <a:defRPr sz="3600">
                <a:solidFill>
                  <a:schemeClr val="lt2"/>
                </a:solidFill>
              </a:defRPr>
            </a:lvl7pPr>
            <a:lvl8pPr>
              <a:spcBef>
                <a:spcPts val="0"/>
              </a:spcBef>
              <a:buClr>
                <a:schemeClr val="lt2"/>
              </a:buClr>
              <a:buSzPct val="100000"/>
              <a:buNone/>
              <a:defRPr sz="3600">
                <a:solidFill>
                  <a:schemeClr val="lt2"/>
                </a:solidFill>
              </a:defRPr>
            </a:lvl8pPr>
            <a:lvl9pPr>
              <a:spcBef>
                <a:spcPts val="0"/>
              </a:spcBef>
              <a:buClr>
                <a:schemeClr val="lt2"/>
              </a:buClr>
              <a:buSzPct val="100000"/>
              <a:buNone/>
              <a:defRPr sz="3600">
                <a:solidFill>
                  <a:schemeClr val="lt2"/>
                </a:solidFill>
              </a:defRPr>
            </a:lvl9pPr>
          </a:lstStyle>
          <a:p>
            <a:endParaRPr/>
          </a:p>
        </p:txBody>
      </p:sp>
      <p:sp>
        <p:nvSpPr>
          <p:cNvPr id="13" name="Shape 1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solidFill>
                  <a:schemeClr val="lt1"/>
                </a:solidFill>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Body">
    <p:spTree>
      <p:nvGrpSpPr>
        <p:cNvPr id="1" name="Shape 14"/>
        <p:cNvGrpSpPr/>
        <p:nvPr/>
      </p:nvGrpSpPr>
      <p:grpSpPr>
        <a:xfrm>
          <a:off x="0" y="0"/>
          <a:ext cx="0" cy="0"/>
          <a:chOff x="0" y="0"/>
          <a:chExt cx="0" cy="0"/>
        </a:xfrm>
      </p:grpSpPr>
      <p:sp>
        <p:nvSpPr>
          <p:cNvPr id="15" name="Shape 15"/>
          <p:cNvSpPr/>
          <p:nvPr/>
        </p:nvSpPr>
        <p:spPr>
          <a:xfrm>
            <a:off x="0" y="0"/>
            <a:ext cx="9144000" cy="11277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16" name="Shape 16"/>
          <p:cNvCxnSpPr/>
          <p:nvPr/>
        </p:nvCxnSpPr>
        <p:spPr>
          <a:xfrm>
            <a:off x="0" y="1127679"/>
            <a:ext cx="9144000" cy="0"/>
          </a:xfrm>
          <a:prstGeom prst="straightConnector1">
            <a:avLst/>
          </a:prstGeom>
          <a:noFill/>
          <a:ln w="28575" cap="flat">
            <a:solidFill>
              <a:schemeClr val="dk1"/>
            </a:solidFill>
            <a:prstDash val="solid"/>
            <a:round/>
            <a:headEnd type="none" w="med" len="med"/>
            <a:tailEnd type="none" w="med" len="med"/>
          </a:ln>
        </p:spPr>
      </p:cxnSp>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ColTx">
  <p:cSld name="Title and Two Columns">
    <p:spTree>
      <p:nvGrpSpPr>
        <p:cNvPr id="1" name="Shape 20"/>
        <p:cNvGrpSpPr/>
        <p:nvPr/>
      </p:nvGrpSpPr>
      <p:grpSpPr>
        <a:xfrm>
          <a:off x="0" y="0"/>
          <a:ext cx="0" cy="0"/>
          <a:chOff x="0" y="0"/>
          <a:chExt cx="0" cy="0"/>
        </a:xfrm>
      </p:grpSpPr>
      <p:sp>
        <p:nvSpPr>
          <p:cNvPr id="21" name="Shape 21"/>
          <p:cNvSpPr/>
          <p:nvPr/>
        </p:nvSpPr>
        <p:spPr>
          <a:xfrm>
            <a:off x="0" y="0"/>
            <a:ext cx="9144000" cy="11277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22" name="Shape 22"/>
          <p:cNvCxnSpPr/>
          <p:nvPr/>
        </p:nvCxnSpPr>
        <p:spPr>
          <a:xfrm>
            <a:off x="0" y="1127679"/>
            <a:ext cx="9144000" cy="0"/>
          </a:xfrm>
          <a:prstGeom prst="straightConnector1">
            <a:avLst/>
          </a:prstGeom>
          <a:noFill/>
          <a:ln w="28575" cap="flat">
            <a:solidFill>
              <a:schemeClr val="dk1"/>
            </a:solidFill>
            <a:prstDash val="solid"/>
            <a:round/>
            <a:headEnd type="none" w="med" len="med"/>
            <a:tailEnd type="none" w="med" len="med"/>
          </a:ln>
        </p:spPr>
      </p:cxnSp>
      <p:sp>
        <p:nvSpPr>
          <p:cNvPr id="23" name="Shape 2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27"/>
        <p:cNvGrpSpPr/>
        <p:nvPr/>
      </p:nvGrpSpPr>
      <p:grpSpPr>
        <a:xfrm>
          <a:off x="0" y="0"/>
          <a:ext cx="0" cy="0"/>
          <a:chOff x="0" y="0"/>
          <a:chExt cx="0" cy="0"/>
        </a:xfrm>
      </p:grpSpPr>
      <p:sp>
        <p:nvSpPr>
          <p:cNvPr id="28" name="Shape 28"/>
          <p:cNvSpPr/>
          <p:nvPr/>
        </p:nvSpPr>
        <p:spPr>
          <a:xfrm>
            <a:off x="0" y="0"/>
            <a:ext cx="9144000" cy="11277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29" name="Shape 29"/>
          <p:cNvCxnSpPr/>
          <p:nvPr/>
        </p:nvCxnSpPr>
        <p:spPr>
          <a:xfrm>
            <a:off x="0" y="1127679"/>
            <a:ext cx="9144000" cy="0"/>
          </a:xfrm>
          <a:prstGeom prst="straightConnector1">
            <a:avLst/>
          </a:prstGeom>
          <a:noFill/>
          <a:ln w="28575" cap="flat">
            <a:solidFill>
              <a:schemeClr val="dk1"/>
            </a:solidFill>
            <a:prstDash val="solid"/>
            <a:round/>
            <a:headEnd type="none" w="med" len="med"/>
            <a:tailEnd type="none" w="med" len="med"/>
          </a:ln>
        </p:spPr>
      </p:cxnSp>
      <p:sp>
        <p:nvSpPr>
          <p:cNvPr id="30" name="Shape 30"/>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1" name="Shape 3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aption">
    <p:spTree>
      <p:nvGrpSpPr>
        <p:cNvPr id="1" name="Shape 32"/>
        <p:cNvGrpSpPr/>
        <p:nvPr/>
      </p:nvGrpSpPr>
      <p:grpSpPr>
        <a:xfrm>
          <a:off x="0" y="0"/>
          <a:ext cx="0" cy="0"/>
          <a:chOff x="0" y="0"/>
          <a:chExt cx="0" cy="0"/>
        </a:xfrm>
      </p:grpSpPr>
      <p:sp>
        <p:nvSpPr>
          <p:cNvPr id="33" name="Shape 33"/>
          <p:cNvSpPr/>
          <p:nvPr/>
        </p:nvSpPr>
        <p:spPr>
          <a:xfrm>
            <a:off x="0" y="4225081"/>
            <a:ext cx="9144000" cy="9183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34" name="Shape 34"/>
          <p:cNvCxnSpPr/>
          <p:nvPr/>
        </p:nvCxnSpPr>
        <p:spPr>
          <a:xfrm>
            <a:off x="0" y="4225081"/>
            <a:ext cx="9144000" cy="0"/>
          </a:xfrm>
          <a:prstGeom prst="straightConnector1">
            <a:avLst/>
          </a:prstGeom>
          <a:noFill/>
          <a:ln w="28575" cap="flat">
            <a:solidFill>
              <a:schemeClr val="dk1"/>
            </a:solidFill>
            <a:prstDash val="solid"/>
            <a:round/>
            <a:headEnd type="none" w="med" len="med"/>
            <a:tailEnd type="none" w="med" len="med"/>
          </a:ln>
        </p:spPr>
      </p:cxnSp>
      <p:sp>
        <p:nvSpPr>
          <p:cNvPr id="35" name="Shape 35"/>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lt1"/>
              </a:buClr>
              <a:buSzPct val="100000"/>
              <a:buNone/>
              <a:defRPr sz="1800">
                <a:solidFill>
                  <a:schemeClr val="lt1"/>
                </a:solidFill>
              </a:defRPr>
            </a:lvl1pPr>
          </a:lstStyle>
          <a:p>
            <a:endParaRPr/>
          </a:p>
        </p:txBody>
      </p:sp>
      <p:sp>
        <p:nvSpPr>
          <p:cNvPr id="36" name="Shape 3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solidFill>
                  <a:schemeClr val="lt1"/>
                </a:solidFill>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37"/>
        <p:cNvGrpSpPr/>
        <p:nvPr/>
      </p:nvGrpSpPr>
      <p:grpSpPr>
        <a:xfrm>
          <a:off x="0" y="0"/>
          <a:ext cx="0" cy="0"/>
          <a:chOff x="0" y="0"/>
          <a:chExt cx="0" cy="0"/>
        </a:xfrm>
      </p:grpSpPr>
      <p:sp>
        <p:nvSpPr>
          <p:cNvPr id="38" name="Shape 3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1pPr>
            <a:lvl2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2pPr>
            <a:lvl3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3pPr>
            <a:lvl4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4pPr>
            <a:lvl5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5pPr>
            <a:lvl6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6pPr>
            <a:lvl7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7pPr>
            <a:lvl8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8pPr>
            <a:lvl9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2"/>
              </a:buClr>
              <a:buSzPct val="100000"/>
              <a:buFont typeface="Trebuchet MS"/>
              <a:defRPr sz="3000">
                <a:solidFill>
                  <a:schemeClr val="dk2"/>
                </a:solidFill>
                <a:latin typeface="Trebuchet MS"/>
                <a:ea typeface="Trebuchet MS"/>
                <a:cs typeface="Trebuchet MS"/>
                <a:sym typeface="Trebuchet MS"/>
              </a:defRPr>
            </a:lvl1pPr>
            <a:lvl2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4pPr>
            <a:lvl5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5pPr>
            <a:lvl6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6pPr>
            <a:lvl7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7pPr>
            <a:lvl8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8pPr>
            <a:lvl9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dk2"/>
                </a:solidFill>
                <a:latin typeface="Trebuchet MS"/>
                <a:ea typeface="Trebuchet MS"/>
                <a:cs typeface="Trebuchet MS"/>
                <a:sym typeface="Trebuchet MS"/>
              </a:defRPr>
            </a:lvl1pPr>
          </a:lstStyle>
          <a:p>
            <a:pPr>
              <a:spcBef>
                <a:spcPts val="0"/>
              </a:spcBef>
              <a:buNone/>
            </a:pPr>
            <a:fld id="{00000000-1234-1234-1234-123412341234}" type="slidenum">
              <a:rPr lang="en"/>
              <a:pPr>
                <a:spcBef>
                  <a:spcPts val="0"/>
                </a:spcBef>
                <a:buNone/>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685800" y="1618313"/>
            <a:ext cx="7772400" cy="1238099"/>
          </a:xfrm>
          <a:prstGeom prst="rect">
            <a:avLst/>
          </a:prstGeom>
        </p:spPr>
        <p:txBody>
          <a:bodyPr lIns="91425" tIns="91425" rIns="91425" bIns="91425" anchor="b" anchorCtr="0">
            <a:noAutofit/>
          </a:bodyPr>
          <a:lstStyle/>
          <a:p>
            <a:pPr>
              <a:spcBef>
                <a:spcPts val="0"/>
              </a:spcBef>
              <a:buNone/>
            </a:pPr>
            <a:r>
              <a:rPr lang="en"/>
              <a:t>Gifted and Talented Identification</a:t>
            </a:r>
          </a:p>
        </p:txBody>
      </p:sp>
      <p:sp>
        <p:nvSpPr>
          <p:cNvPr id="41" name="Shape 41"/>
          <p:cNvSpPr txBox="1">
            <a:spLocks noGrp="1"/>
          </p:cNvSpPr>
          <p:nvPr>
            <p:ph type="subTitle" idx="1"/>
          </p:nvPr>
        </p:nvSpPr>
        <p:spPr>
          <a:xfrm>
            <a:off x="685800" y="2964777"/>
            <a:ext cx="7772400" cy="944700"/>
          </a:xfrm>
          <a:prstGeom prst="rect">
            <a:avLst/>
          </a:prstGeom>
        </p:spPr>
        <p:txBody>
          <a:bodyPr lIns="91425" tIns="91425" rIns="91425" bIns="91425" anchor="t" anchorCtr="0">
            <a:noAutofit/>
          </a:bodyPr>
          <a:lstStyle/>
          <a:p>
            <a:pPr rtl="0">
              <a:spcBef>
                <a:spcPts val="0"/>
              </a:spcBef>
              <a:buNone/>
            </a:pPr>
            <a:r>
              <a:rPr lang="en" sz="2400"/>
              <a:t>Presenter: Tammi Howard, GATE Coordinator</a:t>
            </a:r>
          </a:p>
          <a:p>
            <a:pPr>
              <a:spcBef>
                <a:spcPts val="0"/>
              </a:spcBef>
              <a:buNone/>
            </a:pPr>
            <a:r>
              <a:rPr lang="en" sz="2400"/>
              <a:t>                         </a:t>
            </a:r>
            <a:r>
              <a:rPr lang="en" sz="1400"/>
              <a:t> Fifty-Second Street Elementary School</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82075" y="0"/>
            <a:ext cx="8987400" cy="1200000"/>
          </a:xfrm>
          <a:prstGeom prst="rect">
            <a:avLst/>
          </a:prstGeom>
        </p:spPr>
        <p:txBody>
          <a:bodyPr lIns="91425" tIns="91425" rIns="91425" bIns="91425" anchor="b" anchorCtr="0">
            <a:noAutofit/>
          </a:bodyPr>
          <a:lstStyle/>
          <a:p>
            <a:pPr>
              <a:spcBef>
                <a:spcPts val="0"/>
              </a:spcBef>
              <a:buNone/>
            </a:pPr>
            <a:r>
              <a:rPr lang="en"/>
              <a:t>Activity: Who Are They?</a:t>
            </a:r>
          </a:p>
        </p:txBody>
      </p:sp>
      <p:sp>
        <p:nvSpPr>
          <p:cNvPr id="100" name="Shape 100"/>
          <p:cNvSpPr txBox="1">
            <a:spLocks noGrp="1"/>
          </p:cNvSpPr>
          <p:nvPr>
            <p:ph type="body" idx="1"/>
          </p:nvPr>
        </p:nvSpPr>
        <p:spPr>
          <a:xfrm>
            <a:off x="218875" y="1200000"/>
            <a:ext cx="4488000" cy="3725699"/>
          </a:xfrm>
          <a:prstGeom prst="rect">
            <a:avLst/>
          </a:prstGeom>
        </p:spPr>
        <p:txBody>
          <a:bodyPr lIns="91425" tIns="91425" rIns="91425" bIns="91425" anchor="t" anchorCtr="0">
            <a:noAutofit/>
          </a:bodyPr>
          <a:lstStyle/>
          <a:p>
            <a:pPr marL="457200" lvl="0" indent="-406400" rtl="0">
              <a:spcBef>
                <a:spcPts val="0"/>
              </a:spcBef>
              <a:buClr>
                <a:schemeClr val="dk2"/>
              </a:buClr>
              <a:buSzPct val="100000"/>
              <a:buFont typeface="Arial"/>
              <a:buChar char="●"/>
            </a:pPr>
            <a:r>
              <a:rPr lang="en" sz="2800"/>
              <a:t>I am going to read some descriptions/adjectives.</a:t>
            </a:r>
          </a:p>
          <a:p>
            <a:pPr rtl="0">
              <a:spcBef>
                <a:spcPts val="0"/>
              </a:spcBef>
              <a:buNone/>
            </a:pPr>
            <a:endParaRPr sz="2800"/>
          </a:p>
          <a:p>
            <a:pPr marL="457200" lvl="0" indent="-406400" rtl="0">
              <a:spcBef>
                <a:spcPts val="0"/>
              </a:spcBef>
              <a:buClr>
                <a:schemeClr val="dk2"/>
              </a:buClr>
              <a:buSzPct val="100000"/>
              <a:buFont typeface="Arial"/>
              <a:buChar char="●"/>
            </a:pPr>
            <a:r>
              <a:rPr lang="en" sz="2800"/>
              <a:t>On the document provided, you are going to write down a student(s) who come to mind.</a:t>
            </a:r>
          </a:p>
          <a:p>
            <a:pPr lvl="0" rtl="0">
              <a:spcBef>
                <a:spcPts val="0"/>
              </a:spcBef>
              <a:buNone/>
            </a:pPr>
            <a:endParaRPr sz="2400"/>
          </a:p>
          <a:p>
            <a:pPr lvl="0" rtl="0">
              <a:spcBef>
                <a:spcPts val="0"/>
              </a:spcBef>
              <a:buNone/>
            </a:pPr>
            <a:r>
              <a:rPr lang="en"/>
              <a:t>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106" name="Shape 10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7200" y="0"/>
            <a:ext cx="9069600" cy="1063499"/>
          </a:xfrm>
          <a:prstGeom prst="rect">
            <a:avLst/>
          </a:prstGeom>
        </p:spPr>
        <p:txBody>
          <a:bodyPr lIns="91425" tIns="91425" rIns="91425" bIns="91425" anchor="b" anchorCtr="0">
            <a:noAutofit/>
          </a:bodyPr>
          <a:lstStyle/>
          <a:p>
            <a:pPr algn="ctr">
              <a:spcBef>
                <a:spcPts val="0"/>
              </a:spcBef>
              <a:buNone/>
            </a:pPr>
            <a:r>
              <a:rPr lang="en" sz="3200"/>
              <a:t>52nd Street Elementary School’s  GATE Journey</a:t>
            </a:r>
          </a:p>
        </p:txBody>
      </p:sp>
      <p:sp>
        <p:nvSpPr>
          <p:cNvPr id="112" name="Shape 112"/>
          <p:cNvSpPr txBox="1">
            <a:spLocks noGrp="1"/>
          </p:cNvSpPr>
          <p:nvPr>
            <p:ph type="body" idx="1"/>
          </p:nvPr>
        </p:nvSpPr>
        <p:spPr>
          <a:xfrm>
            <a:off x="0" y="965775"/>
            <a:ext cx="9069600" cy="2398800"/>
          </a:xfrm>
          <a:prstGeom prst="rect">
            <a:avLst/>
          </a:prstGeom>
        </p:spPr>
        <p:txBody>
          <a:bodyPr lIns="91425" tIns="91425" rIns="91425" bIns="91425" anchor="t" anchorCtr="0">
            <a:noAutofit/>
          </a:bodyPr>
          <a:lstStyle/>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a:spcBef>
                <a:spcPts val="0"/>
              </a:spcBef>
              <a:buNone/>
            </a:pPr>
            <a:endParaRPr/>
          </a:p>
        </p:txBody>
      </p:sp>
      <p:graphicFrame>
        <p:nvGraphicFramePr>
          <p:cNvPr id="113" name="Shape 113"/>
          <p:cNvGraphicFramePr/>
          <p:nvPr/>
        </p:nvGraphicFramePr>
        <p:xfrm>
          <a:off x="36175" y="1747400"/>
          <a:ext cx="8942900" cy="1785306"/>
        </p:xfrm>
        <a:graphic>
          <a:graphicData uri="http://schemas.openxmlformats.org/drawingml/2006/table">
            <a:tbl>
              <a:tblPr>
                <a:noFill/>
                <a:tableStyleId>{940E0276-FA00-48F8-894A-D89A8B3413B9}</a:tableStyleId>
              </a:tblPr>
              <a:tblGrid>
                <a:gridCol w="1117900"/>
                <a:gridCol w="1361200"/>
                <a:gridCol w="1323900"/>
                <a:gridCol w="1233050"/>
                <a:gridCol w="1427750"/>
                <a:gridCol w="1116225"/>
                <a:gridCol w="1362875"/>
              </a:tblGrid>
              <a:tr h="1050775">
                <a:tc>
                  <a:txBody>
                    <a:bodyPr/>
                    <a:lstStyle/>
                    <a:p>
                      <a:pPr marL="431800" lvl="0" indent="0" algn="ctr" rtl="0">
                        <a:lnSpc>
                          <a:spcPct val="115000"/>
                        </a:lnSpc>
                        <a:spcBef>
                          <a:spcPts val="0"/>
                        </a:spcBef>
                        <a:buNone/>
                      </a:pPr>
                      <a:r>
                        <a:rPr lang="en" sz="900" b="1"/>
                        <a:t> </a:t>
                      </a:r>
                    </a:p>
                    <a:p>
                      <a:pPr marL="431800" lvl="0" indent="0" algn="ctr" rtl="0">
                        <a:lnSpc>
                          <a:spcPct val="115000"/>
                        </a:lnSpc>
                        <a:spcBef>
                          <a:spcPts val="0"/>
                        </a:spcBef>
                        <a:buNone/>
                      </a:pPr>
                      <a:r>
                        <a:rPr lang="en" sz="900" b="1"/>
                        <a:t> </a:t>
                      </a:r>
                    </a:p>
                    <a:p>
                      <a:pPr marL="431800" lvl="0" indent="0" algn="ctr" rtl="0">
                        <a:lnSpc>
                          <a:spcPct val="115000"/>
                        </a:lnSpc>
                        <a:spcBef>
                          <a:spcPts val="0"/>
                        </a:spcBef>
                        <a:buNone/>
                      </a:pPr>
                      <a:r>
                        <a:rPr lang="en" sz="900" b="1"/>
                        <a:t>SCHOOL NAME</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D9D9D9"/>
                    </a:solidFill>
                  </a:tcPr>
                </a:tc>
                <a:tc>
                  <a:txBody>
                    <a:bodyPr/>
                    <a:lstStyle/>
                    <a:p>
                      <a:pPr marL="431800" lvl="0" indent="0" algn="ctr" rtl="0">
                        <a:lnSpc>
                          <a:spcPct val="115000"/>
                        </a:lnSpc>
                        <a:spcBef>
                          <a:spcPts val="0"/>
                        </a:spcBef>
                        <a:buNone/>
                      </a:pPr>
                      <a:r>
                        <a:rPr lang="en" sz="900" b="1"/>
                        <a:t> </a:t>
                      </a:r>
                    </a:p>
                    <a:p>
                      <a:pPr marL="431800" lvl="0" indent="0" algn="ctr" rtl="0">
                        <a:lnSpc>
                          <a:spcPct val="115000"/>
                        </a:lnSpc>
                        <a:spcBef>
                          <a:spcPts val="0"/>
                        </a:spcBef>
                        <a:buNone/>
                      </a:pPr>
                      <a:r>
                        <a:rPr lang="en" sz="900" b="1"/>
                        <a:t>TOTAL # IDENTIFIED GIFTED PRE TIP/ TOTAL # ENROLLED</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D9D9D9"/>
                    </a:solidFill>
                  </a:tcPr>
                </a:tc>
                <a:tc>
                  <a:txBody>
                    <a:bodyPr/>
                    <a:lstStyle/>
                    <a:p>
                      <a:pPr marL="431800" lvl="0" indent="0" algn="ctr" rtl="0">
                        <a:lnSpc>
                          <a:spcPct val="115000"/>
                        </a:lnSpc>
                        <a:spcBef>
                          <a:spcPts val="0"/>
                        </a:spcBef>
                        <a:buNone/>
                      </a:pPr>
                      <a:r>
                        <a:rPr lang="en" sz="900" b="1"/>
                        <a:t> </a:t>
                      </a:r>
                    </a:p>
                    <a:p>
                      <a:pPr marL="431800" lvl="0" indent="0" algn="ctr" rtl="0">
                        <a:lnSpc>
                          <a:spcPct val="115000"/>
                        </a:lnSpc>
                        <a:spcBef>
                          <a:spcPts val="0"/>
                        </a:spcBef>
                        <a:buNone/>
                      </a:pPr>
                      <a:r>
                        <a:rPr lang="en" sz="900" b="1"/>
                        <a:t>TOTAL % IDENTIFIED GIFTED</a:t>
                      </a:r>
                    </a:p>
                    <a:p>
                      <a:pPr marL="431800" lvl="0" indent="0" algn="ctr" rtl="0">
                        <a:lnSpc>
                          <a:spcPct val="115000"/>
                        </a:lnSpc>
                        <a:spcBef>
                          <a:spcPts val="0"/>
                        </a:spcBef>
                        <a:buNone/>
                      </a:pPr>
                      <a:r>
                        <a:rPr lang="en" sz="900" b="1"/>
                        <a:t>PRE TIP</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D9D9D9"/>
                    </a:solidFill>
                  </a:tcPr>
                </a:tc>
                <a:tc>
                  <a:txBody>
                    <a:bodyPr/>
                    <a:lstStyle/>
                    <a:p>
                      <a:pPr marL="431800" lvl="0" indent="0" algn="ctr" rtl="0">
                        <a:lnSpc>
                          <a:spcPct val="115000"/>
                        </a:lnSpc>
                        <a:spcBef>
                          <a:spcPts val="0"/>
                        </a:spcBef>
                        <a:buNone/>
                      </a:pPr>
                      <a:r>
                        <a:rPr lang="en" sz="900" b="1"/>
                        <a:t> </a:t>
                      </a:r>
                    </a:p>
                    <a:p>
                      <a:pPr marL="431800" lvl="0" indent="0" algn="ctr" rtl="0">
                        <a:lnSpc>
                          <a:spcPct val="115000"/>
                        </a:lnSpc>
                        <a:spcBef>
                          <a:spcPts val="0"/>
                        </a:spcBef>
                        <a:buNone/>
                      </a:pPr>
                      <a:r>
                        <a:rPr lang="en" sz="900" b="1"/>
                        <a:t>TOTAL</a:t>
                      </a:r>
                    </a:p>
                    <a:p>
                      <a:pPr marL="431800" indent="0" algn="ctr" rtl="0">
                        <a:lnSpc>
                          <a:spcPct val="115000"/>
                        </a:lnSpc>
                        <a:spcBef>
                          <a:spcPts val="0"/>
                        </a:spcBef>
                        <a:buNone/>
                      </a:pPr>
                      <a:r>
                        <a:rPr lang="en" sz="900" b="1"/>
                        <a:t> #  STUDENTS TESTED</a:t>
                      </a:r>
                    </a:p>
                    <a:p>
                      <a:pPr marL="431800" indent="0" algn="ctr" rtl="0">
                        <a:lnSpc>
                          <a:spcPct val="115000"/>
                        </a:lnSpc>
                        <a:spcBef>
                          <a:spcPts val="0"/>
                        </a:spcBef>
                        <a:buNone/>
                      </a:pPr>
                      <a:r>
                        <a:rPr lang="en" sz="900" b="1"/>
                        <a:t>(May 2014)</a:t>
                      </a:r>
                    </a:p>
                    <a:p>
                      <a:pPr marL="431800" lvl="0" indent="0" algn="ctr" rtl="0">
                        <a:lnSpc>
                          <a:spcPct val="115000"/>
                        </a:lnSpc>
                        <a:spcBef>
                          <a:spcPts val="0"/>
                        </a:spcBef>
                        <a:buNone/>
                      </a:pPr>
                      <a:r>
                        <a:rPr lang="en" sz="900" b="1"/>
                        <a:t>First Round</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D9D9D9"/>
                    </a:solidFill>
                  </a:tcPr>
                </a:tc>
                <a:tc>
                  <a:txBody>
                    <a:bodyPr/>
                    <a:lstStyle/>
                    <a:p>
                      <a:pPr marL="431800" lvl="0" indent="0" algn="ctr" rtl="0">
                        <a:lnSpc>
                          <a:spcPct val="115000"/>
                        </a:lnSpc>
                        <a:spcBef>
                          <a:spcPts val="0"/>
                        </a:spcBef>
                        <a:buNone/>
                      </a:pPr>
                      <a:r>
                        <a:rPr lang="en" sz="900" b="1"/>
                        <a:t> </a:t>
                      </a:r>
                    </a:p>
                    <a:p>
                      <a:pPr marL="431800" lvl="0" indent="0" algn="ctr" rtl="0">
                        <a:lnSpc>
                          <a:spcPct val="115000"/>
                        </a:lnSpc>
                        <a:spcBef>
                          <a:spcPts val="0"/>
                        </a:spcBef>
                        <a:buNone/>
                      </a:pPr>
                      <a:r>
                        <a:rPr lang="en" sz="900" b="1"/>
                        <a:t>TOTAL #  STUDENTS IDENTIFIED</a:t>
                      </a:r>
                    </a:p>
                    <a:p>
                      <a:pPr marL="431800" lvl="0" indent="0" algn="ctr" rtl="0">
                        <a:lnSpc>
                          <a:spcPct val="115000"/>
                        </a:lnSpc>
                        <a:spcBef>
                          <a:spcPts val="0"/>
                        </a:spcBef>
                        <a:buNone/>
                      </a:pPr>
                      <a:r>
                        <a:rPr lang="en" sz="900" b="1"/>
                        <a:t>+</a:t>
                      </a:r>
                    </a:p>
                    <a:p>
                      <a:pPr marL="431800" lvl="0" indent="0" algn="ctr" rtl="0">
                        <a:lnSpc>
                          <a:spcPct val="115000"/>
                        </a:lnSpc>
                        <a:spcBef>
                          <a:spcPts val="0"/>
                        </a:spcBef>
                        <a:buNone/>
                      </a:pPr>
                      <a:r>
                        <a:rPr lang="en" sz="900" b="1"/>
                        <a:t>%  IDENT</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D9D9D9"/>
                    </a:solidFill>
                  </a:tcPr>
                </a:tc>
                <a:tc>
                  <a:txBody>
                    <a:bodyPr/>
                    <a:lstStyle/>
                    <a:p>
                      <a:pPr marL="431800" lvl="0" indent="0" algn="ctr" rtl="0">
                        <a:lnSpc>
                          <a:spcPct val="115000"/>
                        </a:lnSpc>
                        <a:spcBef>
                          <a:spcPts val="0"/>
                        </a:spcBef>
                        <a:buNone/>
                      </a:pPr>
                      <a:r>
                        <a:rPr lang="en" sz="900" b="1"/>
                        <a:t> </a:t>
                      </a:r>
                    </a:p>
                    <a:p>
                      <a:pPr marL="431800" lvl="0" indent="0" algn="ctr" rtl="0">
                        <a:lnSpc>
                          <a:spcPct val="115000"/>
                        </a:lnSpc>
                        <a:spcBef>
                          <a:spcPts val="0"/>
                        </a:spcBef>
                        <a:buNone/>
                      </a:pPr>
                      <a:r>
                        <a:rPr lang="en" sz="900" b="1"/>
                        <a:t>TOTAL %  IDENT</a:t>
                      </a:r>
                    </a:p>
                    <a:p>
                      <a:pPr marL="431800" lvl="0" indent="0" algn="ctr" rtl="0">
                        <a:lnSpc>
                          <a:spcPct val="115000"/>
                        </a:lnSpc>
                        <a:spcBef>
                          <a:spcPts val="0"/>
                        </a:spcBef>
                        <a:buNone/>
                      </a:pPr>
                      <a:r>
                        <a:rPr lang="en" sz="900" b="1"/>
                        <a:t>GIFTED POST TIP</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D9D9D9"/>
                    </a:solidFill>
                  </a:tcPr>
                </a:tc>
                <a:tc>
                  <a:txBody>
                    <a:bodyPr/>
                    <a:lstStyle/>
                    <a:p>
                      <a:pPr marL="431800" lvl="0" indent="0" algn="ctr" rtl="0">
                        <a:lnSpc>
                          <a:spcPct val="115000"/>
                        </a:lnSpc>
                        <a:spcBef>
                          <a:spcPts val="0"/>
                        </a:spcBef>
                        <a:buNone/>
                      </a:pPr>
                      <a:r>
                        <a:rPr lang="en" sz="900" b="1"/>
                        <a:t> </a:t>
                      </a:r>
                    </a:p>
                    <a:p>
                      <a:pPr marL="431800" lvl="0" indent="0" algn="ctr" rtl="0">
                        <a:lnSpc>
                          <a:spcPct val="115000"/>
                        </a:lnSpc>
                        <a:spcBef>
                          <a:spcPts val="0"/>
                        </a:spcBef>
                        <a:buNone/>
                      </a:pPr>
                      <a:r>
                        <a:rPr lang="en" sz="900" b="1"/>
                        <a:t>TOTAL</a:t>
                      </a:r>
                    </a:p>
                    <a:p>
                      <a:pPr marL="431800" lvl="0" indent="0" algn="ctr" rtl="0">
                        <a:lnSpc>
                          <a:spcPct val="115000"/>
                        </a:lnSpc>
                        <a:spcBef>
                          <a:spcPts val="0"/>
                        </a:spcBef>
                        <a:buNone/>
                      </a:pPr>
                      <a:r>
                        <a:rPr lang="en" sz="900" b="1"/>
                        <a:t> #</a:t>
                      </a:r>
                    </a:p>
                    <a:p>
                      <a:pPr marL="431800" lvl="0" indent="0" algn="ctr" rtl="0">
                        <a:lnSpc>
                          <a:spcPct val="115000"/>
                        </a:lnSpc>
                        <a:spcBef>
                          <a:spcPts val="0"/>
                        </a:spcBef>
                        <a:buNone/>
                      </a:pPr>
                      <a:r>
                        <a:rPr lang="en" sz="900" b="1"/>
                        <a:t> IDENT GIFTED POST TIP</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D9D9D9"/>
                    </a:solidFill>
                  </a:tcPr>
                </a:tc>
              </a:tr>
              <a:tr h="461225">
                <a:tc>
                  <a:txBody>
                    <a:bodyPr/>
                    <a:lstStyle/>
                    <a:p>
                      <a:pPr marL="431800" lvl="0" indent="0" algn="ctr" rtl="0">
                        <a:lnSpc>
                          <a:spcPct val="115000"/>
                        </a:lnSpc>
                        <a:spcBef>
                          <a:spcPts val="0"/>
                        </a:spcBef>
                        <a:buNone/>
                      </a:pPr>
                      <a:r>
                        <a:rPr lang="en" sz="900"/>
                        <a:t>52</a:t>
                      </a:r>
                      <a:r>
                        <a:rPr lang="en" sz="900" baseline="30000"/>
                        <a:t>nd</a:t>
                      </a:r>
                      <a:r>
                        <a:rPr lang="en" sz="900"/>
                        <a:t> Street ES</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31800" lvl="0" indent="0" algn="ctr" rtl="0">
                        <a:lnSpc>
                          <a:spcPct val="115000"/>
                        </a:lnSpc>
                        <a:spcBef>
                          <a:spcPts val="0"/>
                        </a:spcBef>
                        <a:buNone/>
                      </a:pPr>
                      <a:r>
                        <a:rPr lang="en" sz="900" b="1">
                          <a:solidFill>
                            <a:srgbClr val="FF0000"/>
                          </a:solidFill>
                        </a:rPr>
                        <a:t>12/904</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31800" lvl="0" indent="0" algn="ctr" rtl="0">
                        <a:lnSpc>
                          <a:spcPct val="115000"/>
                        </a:lnSpc>
                        <a:spcBef>
                          <a:spcPts val="0"/>
                        </a:spcBef>
                        <a:buNone/>
                      </a:pPr>
                      <a:r>
                        <a:rPr lang="en" sz="900"/>
                        <a:t>1.3%</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31800" lvl="0" indent="0" algn="ctr" rtl="0">
                        <a:lnSpc>
                          <a:spcPct val="115000"/>
                        </a:lnSpc>
                        <a:spcBef>
                          <a:spcPts val="0"/>
                        </a:spcBef>
                        <a:buNone/>
                      </a:pPr>
                      <a:r>
                        <a:rPr lang="en" sz="900"/>
                        <a:t>26</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31800" lvl="0" indent="0" algn="ctr" rtl="0">
                        <a:lnSpc>
                          <a:spcPct val="115000"/>
                        </a:lnSpc>
                        <a:spcBef>
                          <a:spcPts val="0"/>
                        </a:spcBef>
                        <a:buNone/>
                      </a:pPr>
                      <a:r>
                        <a:rPr lang="en" sz="900"/>
                        <a:t>16 (61.5%)</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31800" lvl="0" indent="0" algn="ctr" rtl="0">
                        <a:lnSpc>
                          <a:spcPct val="115000"/>
                        </a:lnSpc>
                        <a:spcBef>
                          <a:spcPts val="0"/>
                        </a:spcBef>
                        <a:buNone/>
                      </a:pPr>
                      <a:r>
                        <a:rPr lang="en" sz="900" b="1"/>
                        <a:t>1.9%</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31800" lvl="0" indent="0" algn="ctr" rtl="0">
                        <a:lnSpc>
                          <a:spcPct val="115000"/>
                        </a:lnSpc>
                        <a:spcBef>
                          <a:spcPts val="0"/>
                        </a:spcBef>
                        <a:buNone/>
                      </a:pPr>
                      <a:r>
                        <a:rPr lang="en" sz="900" b="1">
                          <a:solidFill>
                            <a:srgbClr val="FF0000"/>
                          </a:solidFill>
                        </a:rPr>
                        <a:t>17</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
        <p:nvSpPr>
          <p:cNvPr id="114" name="Shape 114"/>
          <p:cNvSpPr txBox="1"/>
          <p:nvPr/>
        </p:nvSpPr>
        <p:spPr>
          <a:xfrm>
            <a:off x="37200" y="3619600"/>
            <a:ext cx="8942999" cy="675599"/>
          </a:xfrm>
          <a:prstGeom prst="rect">
            <a:avLst/>
          </a:prstGeom>
          <a:noFill/>
          <a:ln>
            <a:noFill/>
          </a:ln>
        </p:spPr>
        <p:txBody>
          <a:bodyPr lIns="91425" tIns="91425" rIns="91425" bIns="91425" anchor="ctr" anchorCtr="0">
            <a:noAutofit/>
          </a:bodyPr>
          <a:lstStyle/>
          <a:p>
            <a:pPr rtl="0">
              <a:spcBef>
                <a:spcPts val="0"/>
              </a:spcBef>
              <a:buNone/>
            </a:pPr>
            <a:endParaRPr/>
          </a:p>
          <a:p>
            <a:pPr rtl="0">
              <a:spcBef>
                <a:spcPts val="0"/>
              </a:spcBef>
              <a:buNone/>
            </a:pPr>
            <a:r>
              <a:rPr lang="en"/>
              <a:t>At least 6% of the total population and of each ethnic subgroup should be as identified gifted. In addition, the Gifted identification must proportionately reflect the demographics of the school.</a:t>
            </a:r>
          </a:p>
          <a:p>
            <a:pPr algn="r" rtl="0">
              <a:spcBef>
                <a:spcPts val="0"/>
              </a:spcBef>
              <a:buNone/>
            </a:pPr>
            <a:r>
              <a:rPr lang="en" sz="1000"/>
              <a:t>LAUSD Gifted and Talented Department</a:t>
            </a:r>
          </a:p>
          <a:p>
            <a:pPr lvl="0" rtl="0">
              <a:spcBef>
                <a:spcPts val="0"/>
              </a:spcBef>
              <a:buNone/>
            </a:pPr>
            <a:endParaRPr/>
          </a:p>
        </p:txBody>
      </p:sp>
      <p:sp>
        <p:nvSpPr>
          <p:cNvPr id="115" name="Shape 115"/>
          <p:cNvSpPr txBox="1"/>
          <p:nvPr/>
        </p:nvSpPr>
        <p:spPr>
          <a:xfrm>
            <a:off x="37200" y="1143600"/>
            <a:ext cx="9069600" cy="574499"/>
          </a:xfrm>
          <a:prstGeom prst="rect">
            <a:avLst/>
          </a:prstGeom>
          <a:noFill/>
          <a:ln>
            <a:noFill/>
          </a:ln>
        </p:spPr>
        <p:txBody>
          <a:bodyPr lIns="91425" tIns="91425" rIns="91425" bIns="91425" anchor="t" anchorCtr="0">
            <a:noAutofit/>
          </a:bodyPr>
          <a:lstStyle/>
          <a:p>
            <a:pPr>
              <a:spcBef>
                <a:spcPts val="0"/>
              </a:spcBef>
              <a:buNone/>
            </a:pPr>
            <a:r>
              <a:rPr lang="en" sz="2400" i="1"/>
              <a:t>We joined the Target Identification Program (TIP) in April of 2014</a:t>
            </a:r>
            <a:r>
              <a:rPr lang="en" sz="2400"/>
              <a:t>.</a:t>
            </a:r>
          </a:p>
        </p:txBody>
      </p:sp>
      <p:sp>
        <p:nvSpPr>
          <p:cNvPr id="116" name="Shape 116"/>
          <p:cNvSpPr txBox="1"/>
          <p:nvPr/>
        </p:nvSpPr>
        <p:spPr>
          <a:xfrm>
            <a:off x="37200" y="4728750"/>
            <a:ext cx="8148900" cy="414900"/>
          </a:xfrm>
          <a:prstGeom prst="rect">
            <a:avLst/>
          </a:prstGeom>
          <a:noFill/>
          <a:ln>
            <a:noFill/>
          </a:ln>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54725" y="103975"/>
            <a:ext cx="9015000" cy="1000499"/>
          </a:xfrm>
          <a:prstGeom prst="rect">
            <a:avLst/>
          </a:prstGeom>
        </p:spPr>
        <p:txBody>
          <a:bodyPr lIns="91425" tIns="91425" rIns="91425" bIns="91425" anchor="b" anchorCtr="0">
            <a:noAutofit/>
          </a:bodyPr>
          <a:lstStyle/>
          <a:p>
            <a:pPr algn="ctr">
              <a:spcBef>
                <a:spcPts val="0"/>
              </a:spcBef>
              <a:buNone/>
            </a:pPr>
            <a:r>
              <a:rPr lang="en"/>
              <a:t>2nd Round of Testing 9/14 - 10/14</a:t>
            </a:r>
          </a:p>
        </p:txBody>
      </p:sp>
      <p:sp>
        <p:nvSpPr>
          <p:cNvPr id="122" name="Shape 122"/>
          <p:cNvSpPr txBox="1">
            <a:spLocks noGrp="1"/>
          </p:cNvSpPr>
          <p:nvPr>
            <p:ph type="body" idx="1"/>
          </p:nvPr>
        </p:nvSpPr>
        <p:spPr>
          <a:xfrm>
            <a:off x="54725" y="1172775"/>
            <a:ext cx="9015000" cy="3855900"/>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Approximately 53 students tested</a:t>
            </a:r>
          </a:p>
          <a:p>
            <a:pPr lvl="0" rtl="0">
              <a:spcBef>
                <a:spcPts val="0"/>
              </a:spcBef>
              <a:buNone/>
            </a:pPr>
            <a:endParaRPr/>
          </a:p>
          <a:p>
            <a:pPr marL="457200" lvl="0" indent="-419100" rtl="0">
              <a:spcBef>
                <a:spcPts val="0"/>
              </a:spcBef>
              <a:buClr>
                <a:schemeClr val="dk2"/>
              </a:buClr>
              <a:buSzPct val="100000"/>
              <a:buFont typeface="Arial"/>
              <a:buChar char="●"/>
            </a:pPr>
            <a:r>
              <a:rPr lang="en"/>
              <a:t>35 students or approximately 66% were identified as “Intellectually Gifted”</a:t>
            </a:r>
          </a:p>
          <a:p>
            <a:pPr rtl="0">
              <a:spcBef>
                <a:spcPts val="0"/>
              </a:spcBef>
              <a:buNone/>
            </a:pPr>
            <a:endParaRPr/>
          </a:p>
          <a:p>
            <a:pPr marL="457200" lvl="0" indent="-419100" rtl="0">
              <a:spcBef>
                <a:spcPts val="0"/>
              </a:spcBef>
              <a:buClr>
                <a:schemeClr val="dk2"/>
              </a:buClr>
              <a:buSzPct val="100000"/>
              <a:buFont typeface="Arial"/>
              <a:buChar char="●"/>
            </a:pPr>
            <a:r>
              <a:rPr lang="en"/>
              <a:t>Currently another 19 are being submitted for possible testing.</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6"/>
        <p:cNvGrpSpPr/>
        <p:nvPr/>
      </p:nvGrpSpPr>
      <p:grpSpPr>
        <a:xfrm>
          <a:off x="0" y="0"/>
          <a:ext cx="0" cy="0"/>
          <a:chOff x="0" y="0"/>
          <a:chExt cx="0" cy="0"/>
        </a:xfrm>
      </p:grpSpPr>
      <p:pic>
        <p:nvPicPr>
          <p:cNvPr id="127" name="Shape 127"/>
          <p:cNvPicPr preferRelativeResize="0"/>
          <p:nvPr/>
        </p:nvPicPr>
        <p:blipFill>
          <a:blip r:embed="rId3">
            <a:alphaModFix/>
          </a:blip>
          <a:stretch>
            <a:fillRect/>
          </a:stretch>
        </p:blipFill>
        <p:spPr>
          <a:xfrm>
            <a:off x="0" y="1063375"/>
            <a:ext cx="3816973" cy="4080128"/>
          </a:xfrm>
          <a:prstGeom prst="rect">
            <a:avLst/>
          </a:prstGeom>
          <a:noFill/>
          <a:ln>
            <a:noFill/>
          </a:ln>
        </p:spPr>
      </p:pic>
      <p:sp>
        <p:nvSpPr>
          <p:cNvPr id="128" name="Shape 128"/>
          <p:cNvSpPr/>
          <p:nvPr/>
        </p:nvSpPr>
        <p:spPr>
          <a:xfrm>
            <a:off x="804950" y="1530775"/>
            <a:ext cx="2414699" cy="327299"/>
          </a:xfrm>
          <a:prstGeom prst="ellipse">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29" name="Shape 129"/>
          <p:cNvPicPr preferRelativeResize="0"/>
          <p:nvPr/>
        </p:nvPicPr>
        <p:blipFill>
          <a:blip r:embed="rId4">
            <a:alphaModFix/>
          </a:blip>
          <a:stretch>
            <a:fillRect/>
          </a:stretch>
        </p:blipFill>
        <p:spPr>
          <a:xfrm>
            <a:off x="5327025" y="1063375"/>
            <a:ext cx="3816973" cy="4080128"/>
          </a:xfrm>
          <a:prstGeom prst="rect">
            <a:avLst/>
          </a:prstGeom>
          <a:noFill/>
          <a:ln>
            <a:noFill/>
          </a:ln>
        </p:spPr>
      </p:pic>
      <p:sp>
        <p:nvSpPr>
          <p:cNvPr id="130" name="Shape 130"/>
          <p:cNvSpPr/>
          <p:nvPr/>
        </p:nvSpPr>
        <p:spPr>
          <a:xfrm>
            <a:off x="5962300" y="1478875"/>
            <a:ext cx="2810400" cy="327299"/>
          </a:xfrm>
          <a:prstGeom prst="ellipse">
            <a:avLst/>
          </a:prstGeom>
          <a:noFill/>
          <a:ln w="19050" cap="flat">
            <a:solidFill>
              <a:srgbClr val="0000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1" name="Shape 131"/>
          <p:cNvSpPr txBox="1"/>
          <p:nvPr/>
        </p:nvSpPr>
        <p:spPr>
          <a:xfrm>
            <a:off x="-50" y="0"/>
            <a:ext cx="9144000" cy="1063499"/>
          </a:xfrm>
          <a:prstGeom prst="rect">
            <a:avLst/>
          </a:prstGeom>
          <a:noFill/>
          <a:ln>
            <a:noFill/>
          </a:ln>
        </p:spPr>
        <p:txBody>
          <a:bodyPr lIns="91425" tIns="91425" rIns="91425" bIns="91425" anchor="t" anchorCtr="0">
            <a:noAutofit/>
          </a:bodyPr>
          <a:lstStyle/>
          <a:p>
            <a:pPr algn="ctr">
              <a:spcBef>
                <a:spcPts val="0"/>
              </a:spcBef>
              <a:buNone/>
            </a:pPr>
            <a:r>
              <a:rPr lang="en" sz="3400" b="1">
                <a:solidFill>
                  <a:srgbClr val="E6D6BD"/>
                </a:solidFill>
                <a:latin typeface="Trebuchet MS"/>
                <a:ea typeface="Trebuchet MS"/>
                <a:cs typeface="Trebuchet MS"/>
                <a:sym typeface="Trebuchet MS"/>
              </a:rPr>
              <a:t>List of Gifted/Talented Characteristics and Sample Comments</a:t>
            </a:r>
          </a:p>
        </p:txBody>
      </p:sp>
      <p:sp>
        <p:nvSpPr>
          <p:cNvPr id="132" name="Shape 132"/>
          <p:cNvSpPr/>
          <p:nvPr/>
        </p:nvSpPr>
        <p:spPr>
          <a:xfrm>
            <a:off x="3219650" y="1454575"/>
            <a:ext cx="491400" cy="163499"/>
          </a:xfrm>
          <a:prstGeom prst="flowChartConnector">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3" name="Shape 133"/>
          <p:cNvSpPr/>
          <p:nvPr/>
        </p:nvSpPr>
        <p:spPr>
          <a:xfrm>
            <a:off x="8567950" y="1454575"/>
            <a:ext cx="491400" cy="163499"/>
          </a:xfrm>
          <a:prstGeom prst="flowChartConnector">
            <a:avLst/>
          </a:prstGeom>
          <a:noFill/>
          <a:ln w="19050" cap="flat">
            <a:solidFill>
              <a:srgbClr val="0000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68225" y="0"/>
            <a:ext cx="9075900" cy="1117799"/>
          </a:xfrm>
          <a:prstGeom prst="rect">
            <a:avLst/>
          </a:prstGeom>
        </p:spPr>
        <p:txBody>
          <a:bodyPr lIns="91425" tIns="91425" rIns="91425" bIns="91425" anchor="b" anchorCtr="0">
            <a:noAutofit/>
          </a:bodyPr>
          <a:lstStyle/>
          <a:p>
            <a:pPr algn="ctr">
              <a:spcBef>
                <a:spcPts val="0"/>
              </a:spcBef>
              <a:buNone/>
            </a:pPr>
            <a:r>
              <a:rPr lang="en"/>
              <a:t>Teacher Questionnaire and Identification Sheet</a:t>
            </a:r>
          </a:p>
        </p:txBody>
      </p:sp>
      <p:sp>
        <p:nvSpPr>
          <p:cNvPr id="139" name="Shape 139"/>
          <p:cNvSpPr txBox="1">
            <a:spLocks noGrp="1"/>
          </p:cNvSpPr>
          <p:nvPr>
            <p:ph type="body" idx="1"/>
          </p:nvPr>
        </p:nvSpPr>
        <p:spPr>
          <a:xfrm>
            <a:off x="6630625" y="1200150"/>
            <a:ext cx="2056200" cy="3725699"/>
          </a:xfrm>
          <a:prstGeom prst="rect">
            <a:avLst/>
          </a:prstGeom>
        </p:spPr>
        <p:txBody>
          <a:bodyPr lIns="91425" tIns="91425" rIns="91425" bIns="91425" anchor="t" anchorCtr="0">
            <a:noAutofit/>
          </a:bodyPr>
          <a:lstStyle/>
          <a:p>
            <a:pPr>
              <a:spcBef>
                <a:spcPts val="0"/>
              </a:spcBef>
              <a:buNone/>
            </a:pPr>
            <a:endParaRPr/>
          </a:p>
        </p:txBody>
      </p:sp>
      <p:pic>
        <p:nvPicPr>
          <p:cNvPr id="140" name="Shape 140"/>
          <p:cNvPicPr preferRelativeResize="0"/>
          <p:nvPr/>
        </p:nvPicPr>
        <p:blipFill>
          <a:blip r:embed="rId3">
            <a:alphaModFix/>
          </a:blip>
          <a:stretch>
            <a:fillRect/>
          </a:stretch>
        </p:blipFill>
        <p:spPr>
          <a:xfrm>
            <a:off x="5169475" y="1117950"/>
            <a:ext cx="3974525" cy="4080128"/>
          </a:xfrm>
          <a:prstGeom prst="rect">
            <a:avLst/>
          </a:prstGeom>
          <a:noFill/>
          <a:ln>
            <a:noFill/>
          </a:ln>
        </p:spPr>
      </p:pic>
      <p:pic>
        <p:nvPicPr>
          <p:cNvPr id="141" name="Shape 141"/>
          <p:cNvPicPr preferRelativeResize="0"/>
          <p:nvPr/>
        </p:nvPicPr>
        <p:blipFill>
          <a:blip r:embed="rId4">
            <a:alphaModFix/>
          </a:blip>
          <a:stretch>
            <a:fillRect/>
          </a:stretch>
        </p:blipFill>
        <p:spPr>
          <a:xfrm>
            <a:off x="0" y="1200150"/>
            <a:ext cx="3974525" cy="4080128"/>
          </a:xfrm>
          <a:prstGeom prst="rect">
            <a:avLst/>
          </a:prstGeom>
          <a:noFill/>
          <a:ln>
            <a:noFill/>
          </a:ln>
        </p:spPr>
      </p:pic>
      <p:sp>
        <p:nvSpPr>
          <p:cNvPr id="142" name="Shape 142"/>
          <p:cNvSpPr/>
          <p:nvPr/>
        </p:nvSpPr>
        <p:spPr>
          <a:xfrm>
            <a:off x="1105100" y="1615350"/>
            <a:ext cx="1650900" cy="177299"/>
          </a:xfrm>
          <a:prstGeom prst="flowChartConnector">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3" name="Shape 143"/>
          <p:cNvSpPr/>
          <p:nvPr/>
        </p:nvSpPr>
        <p:spPr>
          <a:xfrm>
            <a:off x="3028800" y="1533450"/>
            <a:ext cx="600300" cy="177299"/>
          </a:xfrm>
          <a:prstGeom prst="flowChartConnector">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4" name="Shape 144"/>
          <p:cNvSpPr/>
          <p:nvPr/>
        </p:nvSpPr>
        <p:spPr>
          <a:xfrm>
            <a:off x="6412325" y="1533450"/>
            <a:ext cx="1418999" cy="259200"/>
          </a:xfrm>
          <a:prstGeom prst="flowChartConnector">
            <a:avLst/>
          </a:prstGeom>
          <a:noFill/>
          <a:ln w="19050" cap="flat">
            <a:solidFill>
              <a:srgbClr val="0000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5" name="Shape 145"/>
          <p:cNvSpPr/>
          <p:nvPr/>
        </p:nvSpPr>
        <p:spPr>
          <a:xfrm>
            <a:off x="8172325" y="1451550"/>
            <a:ext cx="654899" cy="177299"/>
          </a:xfrm>
          <a:prstGeom prst="flowChartConnector">
            <a:avLst/>
          </a:prstGeom>
          <a:noFill/>
          <a:ln w="19050" cap="flat">
            <a:solidFill>
              <a:srgbClr val="0000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6" name="Shape 146"/>
          <p:cNvSpPr/>
          <p:nvPr/>
        </p:nvSpPr>
        <p:spPr>
          <a:xfrm>
            <a:off x="0" y="4073875"/>
            <a:ext cx="3915599" cy="423000"/>
          </a:xfrm>
          <a:prstGeom prst="flowChartConnector">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152" name="Shape 152"/>
          <p:cNvSpPr txBox="1">
            <a:spLocks noGrp="1"/>
          </p:cNvSpPr>
          <p:nvPr>
            <p:ph type="body" idx="1"/>
          </p:nvPr>
        </p:nvSpPr>
        <p:spPr>
          <a:xfrm>
            <a:off x="0" y="1200150"/>
            <a:ext cx="9083099" cy="38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68400" y="76600"/>
            <a:ext cx="9075599" cy="986700"/>
          </a:xfrm>
          <a:prstGeom prst="rect">
            <a:avLst/>
          </a:prstGeom>
        </p:spPr>
        <p:txBody>
          <a:bodyPr lIns="91425" tIns="91425" rIns="91425" bIns="91425" anchor="b" anchorCtr="0">
            <a:noAutofit/>
          </a:bodyPr>
          <a:lstStyle/>
          <a:p>
            <a:pPr>
              <a:spcBef>
                <a:spcPts val="0"/>
              </a:spcBef>
              <a:buNone/>
            </a:pPr>
            <a:r>
              <a:rPr lang="en"/>
              <a:t>Final thoughts...</a:t>
            </a:r>
          </a:p>
        </p:txBody>
      </p:sp>
      <p:sp>
        <p:nvSpPr>
          <p:cNvPr id="158" name="Shape 158"/>
          <p:cNvSpPr txBox="1">
            <a:spLocks noGrp="1"/>
          </p:cNvSpPr>
          <p:nvPr>
            <p:ph type="body" idx="1"/>
          </p:nvPr>
        </p:nvSpPr>
        <p:spPr>
          <a:xfrm>
            <a:off x="68400" y="1200150"/>
            <a:ext cx="8946300" cy="3725699"/>
          </a:xfrm>
          <a:prstGeom prst="rect">
            <a:avLst/>
          </a:prstGeom>
        </p:spPr>
        <p:txBody>
          <a:bodyPr lIns="91425" tIns="91425" rIns="91425" bIns="91425" anchor="t" anchorCtr="0">
            <a:noAutofit/>
          </a:bodyPr>
          <a:lstStyle/>
          <a:p>
            <a:pPr lvl="0" rtl="0">
              <a:spcBef>
                <a:spcPts val="0"/>
              </a:spcBef>
              <a:buNone/>
            </a:pPr>
            <a:endParaRPr/>
          </a:p>
          <a:p>
            <a:pPr lvl="0" algn="ctr">
              <a:spcBef>
                <a:spcPts val="0"/>
              </a:spcBef>
              <a:buNone/>
            </a:pPr>
            <a:r>
              <a:rPr lang="en"/>
              <a:t>It is our responsibility to ensure that </a:t>
            </a:r>
            <a:r>
              <a:rPr lang="en" b="1" i="1" u="sng"/>
              <a:t>ALL</a:t>
            </a:r>
            <a:r>
              <a:rPr lang="en"/>
              <a:t> of our students have access to educational opportunities that help them meet their academic, intellectual, social, and emotional potential.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95750" y="205975"/>
            <a:ext cx="8973900" cy="857400"/>
          </a:xfrm>
          <a:prstGeom prst="rect">
            <a:avLst/>
          </a:prstGeom>
        </p:spPr>
        <p:txBody>
          <a:bodyPr lIns="91425" tIns="91425" rIns="91425" bIns="91425" anchor="b" anchorCtr="0">
            <a:noAutofit/>
          </a:bodyPr>
          <a:lstStyle/>
          <a:p>
            <a:pPr algn="ctr">
              <a:spcBef>
                <a:spcPts val="0"/>
              </a:spcBef>
              <a:buNone/>
            </a:pPr>
            <a:r>
              <a:rPr lang="en"/>
              <a:t>Final Thoughts Con’t</a:t>
            </a:r>
          </a:p>
        </p:txBody>
      </p:sp>
      <p:sp>
        <p:nvSpPr>
          <p:cNvPr id="164" name="Shape 164"/>
          <p:cNvSpPr txBox="1">
            <a:spLocks noGrp="1"/>
          </p:cNvSpPr>
          <p:nvPr>
            <p:ph type="body" idx="1"/>
          </p:nvPr>
        </p:nvSpPr>
        <p:spPr>
          <a:xfrm>
            <a:off x="0" y="1200150"/>
            <a:ext cx="9144000" cy="3725699"/>
          </a:xfrm>
          <a:prstGeom prst="rect">
            <a:avLst/>
          </a:prstGeom>
        </p:spPr>
        <p:txBody>
          <a:bodyPr lIns="91425" tIns="91425" rIns="91425" bIns="91425" anchor="t" anchorCtr="0">
            <a:noAutofit/>
          </a:bodyPr>
          <a:lstStyle/>
          <a:p>
            <a:pPr algn="l" rtl="0">
              <a:lnSpc>
                <a:spcPct val="110000"/>
              </a:lnSpc>
              <a:spcBef>
                <a:spcPts val="800"/>
              </a:spcBef>
              <a:spcAft>
                <a:spcPts val="1300"/>
              </a:spcAft>
              <a:buNone/>
            </a:pPr>
            <a:endParaRPr sz="2400">
              <a:latin typeface="Arial"/>
              <a:ea typeface="Arial"/>
              <a:cs typeface="Arial"/>
              <a:sym typeface="Arial"/>
            </a:endParaRPr>
          </a:p>
          <a:p>
            <a:pPr algn="ctr" rtl="0">
              <a:lnSpc>
                <a:spcPct val="110000"/>
              </a:lnSpc>
              <a:spcBef>
                <a:spcPts val="800"/>
              </a:spcBef>
              <a:spcAft>
                <a:spcPts val="1300"/>
              </a:spcAft>
              <a:buNone/>
            </a:pPr>
            <a:endParaRPr sz="2400">
              <a:latin typeface="Arial"/>
              <a:ea typeface="Arial"/>
              <a:cs typeface="Arial"/>
              <a:sym typeface="Arial"/>
            </a:endParaRPr>
          </a:p>
          <a:p>
            <a:pPr algn="ctr" rtl="0">
              <a:lnSpc>
                <a:spcPct val="110000"/>
              </a:lnSpc>
              <a:spcBef>
                <a:spcPts val="800"/>
              </a:spcBef>
              <a:spcAft>
                <a:spcPts val="1300"/>
              </a:spcAft>
              <a:buNone/>
            </a:pPr>
            <a:r>
              <a:rPr lang="en" sz="2400">
                <a:latin typeface="Arial"/>
                <a:ea typeface="Arial"/>
                <a:cs typeface="Arial"/>
                <a:sym typeface="Arial"/>
              </a:rPr>
              <a:t>“</a:t>
            </a:r>
            <a:r>
              <a:rPr lang="en" sz="2400" i="1">
                <a:latin typeface="Arial"/>
                <a:ea typeface="Arial"/>
                <a:cs typeface="Arial"/>
                <a:sym typeface="Arial"/>
              </a:rPr>
              <a:t>WHAT MAKES A CHILD GIFTED AND TALENTED MAY NOT ALWAYS BE GOOD GRADES IN SCHOOL, BUT A DIFFERENT WAY OF LOOKING AT THE WORLD AND LEARNING.”</a:t>
            </a:r>
          </a:p>
          <a:p>
            <a:pPr algn="r" rtl="0">
              <a:lnSpc>
                <a:spcPct val="136363"/>
              </a:lnSpc>
              <a:spcBef>
                <a:spcPts val="800"/>
              </a:spcBef>
              <a:spcAft>
                <a:spcPts val="800"/>
              </a:spcAft>
              <a:buNone/>
            </a:pPr>
            <a:r>
              <a:rPr lang="en" sz="1400" i="1">
                <a:latin typeface="Arial"/>
                <a:ea typeface="Arial"/>
                <a:cs typeface="Arial"/>
                <a:sym typeface="Arial"/>
              </a:rPr>
              <a:t>CHUCK GRASSLEY</a:t>
            </a:r>
          </a:p>
          <a:p>
            <a:pPr algn="ctr" rtl="0">
              <a:lnSpc>
                <a:spcPct val="136363"/>
              </a:lnSpc>
              <a:spcBef>
                <a:spcPts val="800"/>
              </a:spcBef>
              <a:spcAft>
                <a:spcPts val="800"/>
              </a:spcAft>
              <a:buNone/>
            </a:pPr>
            <a:endParaRPr sz="2400" i="1"/>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rtl="0">
              <a:spcBef>
                <a:spcPts val="0"/>
              </a:spcBef>
              <a:buNone/>
            </a:pPr>
            <a:endParaRPr/>
          </a:p>
          <a:p>
            <a:pPr>
              <a:spcBef>
                <a:spcPts val="0"/>
              </a:spcBef>
              <a:buNone/>
            </a:pPr>
            <a:endParaRPr/>
          </a:p>
        </p:txBody>
      </p:sp>
      <p:sp>
        <p:nvSpPr>
          <p:cNvPr id="170" name="Shape 17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lgn="ctr" rtl="0">
              <a:lnSpc>
                <a:spcPct val="136363"/>
              </a:lnSpc>
              <a:spcBef>
                <a:spcPts val="800"/>
              </a:spcBef>
              <a:spcAft>
                <a:spcPts val="800"/>
              </a:spcAft>
              <a:buNone/>
            </a:pPr>
            <a:r>
              <a:rPr lang="en" sz="2400" b="1" i="1">
                <a:latin typeface="Arial"/>
                <a:ea typeface="Arial"/>
                <a:cs typeface="Arial"/>
                <a:sym typeface="Arial"/>
              </a:rPr>
              <a:t>Thank you for supporting this process and believing in the children we serve! Without you, these accomplishments would not have been possible!!!</a:t>
            </a:r>
          </a:p>
          <a:p>
            <a:pPr rtl="0">
              <a:spcBef>
                <a:spcPts val="0"/>
              </a:spcBef>
              <a:buNone/>
            </a:pPr>
            <a:endParaRPr sz="2400"/>
          </a:p>
          <a:p>
            <a:pPr rtl="0">
              <a:spcBef>
                <a:spcPts val="0"/>
              </a:spcBef>
              <a:buNone/>
            </a:pPr>
            <a:endParaRPr/>
          </a:p>
          <a:p>
            <a:pPr>
              <a:spcBef>
                <a:spcPts val="0"/>
              </a:spcBef>
              <a:buNone/>
            </a:pPr>
            <a:r>
              <a:rPr lang="en"/>
              <a:t>Please fill out the reflection form before you leave.</a:t>
            </a:r>
          </a:p>
        </p:txBody>
      </p:sp>
      <p:pic>
        <p:nvPicPr>
          <p:cNvPr id="171" name="Shape 171"/>
          <p:cNvPicPr preferRelativeResize="0"/>
          <p:nvPr/>
        </p:nvPicPr>
        <p:blipFill>
          <a:blip r:embed="rId3">
            <a:alphaModFix/>
          </a:blip>
          <a:stretch>
            <a:fillRect/>
          </a:stretch>
        </p:blipFill>
        <p:spPr>
          <a:xfrm>
            <a:off x="3666100" y="3023150"/>
            <a:ext cx="1462674" cy="8574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sz="4800"/>
              <a:t>Agenda</a:t>
            </a:r>
          </a:p>
        </p:txBody>
      </p:sp>
      <p:sp>
        <p:nvSpPr>
          <p:cNvPr id="47" name="Shape 47"/>
          <p:cNvSpPr txBox="1">
            <a:spLocks noGrp="1"/>
          </p:cNvSpPr>
          <p:nvPr>
            <p:ph type="body" idx="1"/>
          </p:nvPr>
        </p:nvSpPr>
        <p:spPr>
          <a:xfrm>
            <a:off x="68400" y="1200150"/>
            <a:ext cx="9075599" cy="3943499"/>
          </a:xfrm>
          <a:prstGeom prst="rect">
            <a:avLst/>
          </a:prstGeom>
        </p:spPr>
        <p:txBody>
          <a:bodyPr lIns="91425" tIns="91425" rIns="91425" bIns="91425" anchor="t" anchorCtr="0">
            <a:noAutofit/>
          </a:bodyPr>
          <a:lstStyle/>
          <a:p>
            <a:pPr lvl="0" rtl="0">
              <a:spcBef>
                <a:spcPts val="0"/>
              </a:spcBef>
              <a:buNone/>
            </a:pPr>
            <a:endParaRPr/>
          </a:p>
          <a:p>
            <a:pPr marL="457200" lvl="0" indent="-419100" rtl="0">
              <a:spcBef>
                <a:spcPts val="0"/>
              </a:spcBef>
              <a:buClr>
                <a:schemeClr val="dk2"/>
              </a:buClr>
              <a:buSzPct val="100000"/>
              <a:buFont typeface="Arial"/>
              <a:buChar char="●"/>
            </a:pPr>
            <a:r>
              <a:rPr lang="en"/>
              <a:t>Define “Gifted” and “Talented”</a:t>
            </a:r>
          </a:p>
          <a:p>
            <a:pPr marL="457200" lvl="0" indent="-419100" rtl="0">
              <a:spcBef>
                <a:spcPts val="0"/>
              </a:spcBef>
              <a:buClr>
                <a:schemeClr val="dk2"/>
              </a:buClr>
              <a:buSzPct val="100000"/>
              <a:buFont typeface="Arial"/>
              <a:buChar char="●"/>
            </a:pPr>
            <a:r>
              <a:rPr lang="en"/>
              <a:t>Explain the goal of gifted and talented programs</a:t>
            </a:r>
          </a:p>
          <a:p>
            <a:pPr marL="457200" lvl="0" indent="-419100" rtl="0">
              <a:spcBef>
                <a:spcPts val="0"/>
              </a:spcBef>
              <a:buClr>
                <a:schemeClr val="dk2"/>
              </a:buClr>
              <a:buSzPct val="100000"/>
              <a:buFont typeface="Arial"/>
              <a:buChar char="●"/>
            </a:pPr>
            <a:r>
              <a:rPr lang="en"/>
              <a:t>Explore categories and required documentation</a:t>
            </a:r>
          </a:p>
          <a:p>
            <a:pPr marL="457200" lvl="0" indent="-419100" rtl="0">
              <a:spcBef>
                <a:spcPts val="0"/>
              </a:spcBef>
              <a:buClr>
                <a:schemeClr val="dk2"/>
              </a:buClr>
              <a:buSzPct val="100000"/>
              <a:buFont typeface="Arial"/>
              <a:buChar char="●"/>
            </a:pPr>
            <a:r>
              <a:rPr lang="en"/>
              <a:t>Engage in an Activity “Who Are They”</a:t>
            </a:r>
          </a:p>
          <a:p>
            <a:pPr marL="457200" lvl="0" indent="-419100" rtl="0">
              <a:spcBef>
                <a:spcPts val="0"/>
              </a:spcBef>
              <a:buClr>
                <a:schemeClr val="dk2"/>
              </a:buClr>
              <a:buSzPct val="100000"/>
              <a:buFont typeface="Arial"/>
              <a:buChar char="●"/>
            </a:pPr>
            <a:r>
              <a:rPr lang="en"/>
              <a:t>Examine 52nd Street Elementary’s Journey</a:t>
            </a:r>
          </a:p>
          <a:p>
            <a:pPr marL="457200" lvl="0" indent="-419100" rtl="0">
              <a:spcBef>
                <a:spcPts val="0"/>
              </a:spcBef>
              <a:buClr>
                <a:schemeClr val="dk2"/>
              </a:buClr>
              <a:buSzPct val="100000"/>
              <a:buFont typeface="Arial"/>
              <a:buChar char="●"/>
            </a:pPr>
            <a:r>
              <a:rPr lang="en"/>
              <a:t>Moving Forward</a:t>
            </a:r>
          </a:p>
          <a:p>
            <a:pPr lvl="0">
              <a:spcBef>
                <a:spcPts val="0"/>
              </a:spcBef>
              <a:buNone/>
            </a:pP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a:t> Office of Civil Rights (OCR)</a:t>
            </a:r>
          </a:p>
        </p:txBody>
      </p:sp>
      <p:sp>
        <p:nvSpPr>
          <p:cNvPr id="53" name="Shape 53"/>
          <p:cNvSpPr txBox="1">
            <a:spLocks noGrp="1"/>
          </p:cNvSpPr>
          <p:nvPr>
            <p:ph type="body" idx="1"/>
          </p:nvPr>
        </p:nvSpPr>
        <p:spPr>
          <a:xfrm>
            <a:off x="68225" y="1200150"/>
            <a:ext cx="9075900" cy="3883199"/>
          </a:xfrm>
          <a:prstGeom prst="rect">
            <a:avLst/>
          </a:prstGeom>
        </p:spPr>
        <p:txBody>
          <a:bodyPr lIns="91425" tIns="91425" rIns="91425" bIns="91425" anchor="t" anchorCtr="0">
            <a:noAutofit/>
          </a:bodyPr>
          <a:lstStyle/>
          <a:p>
            <a:pPr marL="457200" lvl="0" indent="-342900" rtl="0">
              <a:spcBef>
                <a:spcPts val="0"/>
              </a:spcBef>
              <a:buClr>
                <a:schemeClr val="dk2"/>
              </a:buClr>
              <a:buSzPct val="100000"/>
              <a:buFont typeface="Arial"/>
              <a:buChar char="●"/>
            </a:pPr>
            <a:r>
              <a:rPr lang="en" sz="1800"/>
              <a:t>GATE identification must reflect the demographics of a school and equity of access to GATE programs must be assured.</a:t>
            </a:r>
          </a:p>
          <a:p>
            <a:pPr lvl="0" rtl="0">
              <a:spcBef>
                <a:spcPts val="0"/>
              </a:spcBef>
              <a:buNone/>
            </a:pPr>
            <a:endParaRPr sz="1800"/>
          </a:p>
          <a:p>
            <a:pPr marL="457200" lvl="0" indent="-342900" rtl="0">
              <a:spcBef>
                <a:spcPts val="0"/>
              </a:spcBef>
              <a:buClr>
                <a:schemeClr val="dk2"/>
              </a:buClr>
              <a:buSzPct val="100000"/>
              <a:buFont typeface="Arial"/>
              <a:buChar char="●"/>
            </a:pPr>
            <a:r>
              <a:rPr lang="en" sz="1800"/>
              <a:t>District policy requires school to seek out identify gifted and talented students from varying linguistic, economic and cultural background whose extraordinary capacities requires special services and programs. </a:t>
            </a:r>
            <a:r>
              <a:rPr lang="en" sz="1200" b="1" i="1"/>
              <a:t>(Title V, California Code Regulation section 3820)</a:t>
            </a:r>
          </a:p>
          <a:p>
            <a:pPr lvl="0" rtl="0">
              <a:spcBef>
                <a:spcPts val="0"/>
              </a:spcBef>
              <a:buNone/>
            </a:pPr>
            <a:endParaRPr sz="1800" b="1" i="1"/>
          </a:p>
          <a:p>
            <a:pPr marL="457200" lvl="0" indent="-342900" rtl="0">
              <a:spcBef>
                <a:spcPts val="0"/>
              </a:spcBef>
              <a:buClr>
                <a:schemeClr val="dk2"/>
              </a:buClr>
              <a:buSzPct val="100000"/>
              <a:buFont typeface="Arial"/>
              <a:buChar char="●"/>
            </a:pPr>
            <a:r>
              <a:rPr lang="en" sz="1800"/>
              <a:t>Evidence of a student’s capability shall consider the </a:t>
            </a:r>
            <a:r>
              <a:rPr lang="en" sz="1800" b="1" i="1"/>
              <a:t>economic</a:t>
            </a:r>
            <a:r>
              <a:rPr lang="en" sz="1800"/>
              <a:t>, </a:t>
            </a:r>
            <a:r>
              <a:rPr lang="en" sz="1800" b="1" i="1"/>
              <a:t>linguistic</a:t>
            </a:r>
            <a:r>
              <a:rPr lang="en" sz="1800"/>
              <a:t>, and </a:t>
            </a:r>
            <a:r>
              <a:rPr lang="en" sz="1800" b="1" i="1"/>
              <a:t>cultural </a:t>
            </a:r>
            <a:r>
              <a:rPr lang="en" sz="1800"/>
              <a:t>characteristics of students’ background. </a:t>
            </a:r>
            <a:r>
              <a:rPr lang="en" sz="1200" b="1" i="1"/>
              <a:t>(Title V, California Code Regulation section 38203</a:t>
            </a:r>
          </a:p>
          <a:p>
            <a:pPr lvl="0" rtl="0">
              <a:spcBef>
                <a:spcPts val="0"/>
              </a:spcBef>
              <a:buClr>
                <a:srgbClr val="000000"/>
              </a:buClr>
              <a:buFont typeface="Arial"/>
              <a:buNone/>
            </a:pPr>
            <a:endParaRPr sz="1800" b="1" i="1"/>
          </a:p>
          <a:p>
            <a:pPr lvl="0">
              <a:spcBef>
                <a:spcPts val="0"/>
              </a:spcBef>
              <a:buNone/>
            </a:pPr>
            <a:endParaRPr sz="180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How is “Gifted” and “Talented” Defined?</a:t>
            </a:r>
          </a:p>
        </p:txBody>
      </p:sp>
      <p:sp>
        <p:nvSpPr>
          <p:cNvPr id="59" name="Shape 59"/>
          <p:cNvSpPr txBox="1">
            <a:spLocks noGrp="1"/>
          </p:cNvSpPr>
          <p:nvPr>
            <p:ph type="body" idx="1"/>
          </p:nvPr>
        </p:nvSpPr>
        <p:spPr>
          <a:xfrm>
            <a:off x="0" y="1131750"/>
            <a:ext cx="9144000" cy="3915899"/>
          </a:xfrm>
          <a:prstGeom prst="rect">
            <a:avLst/>
          </a:prstGeom>
        </p:spPr>
        <p:txBody>
          <a:bodyPr lIns="91425" tIns="91425" rIns="91425" bIns="91425" anchor="t" anchorCtr="0">
            <a:noAutofit/>
          </a:bodyPr>
          <a:lstStyle/>
          <a:p>
            <a:pPr rtl="0">
              <a:spcBef>
                <a:spcPts val="0"/>
              </a:spcBef>
              <a:buNone/>
            </a:pPr>
            <a:r>
              <a:rPr lang="en" sz="2400"/>
              <a:t>According to National Association for Gifted Children gifted and talented children is defined as  “</a:t>
            </a:r>
            <a:r>
              <a:rPr lang="en" sz="2400" b="1" i="1"/>
              <a:t>students children, or youths who give evidence of high achievement capability in such areas as intellectual, creative, artistic, or leadership capacity or in specific academic fields, and who need services or activities not ordinarily provided by the school in order to fully develop those capabilities”.</a:t>
            </a:r>
          </a:p>
          <a:p>
            <a:pPr rtl="0">
              <a:spcBef>
                <a:spcPts val="0"/>
              </a:spcBef>
              <a:buNone/>
            </a:pPr>
            <a:r>
              <a:rPr lang="en" sz="1600" i="1"/>
              <a:t>http://nagc.org/resource-publications/resources/definitions-giftedness#sthash.zCROtGPY.dpuf</a:t>
            </a:r>
          </a:p>
          <a:p>
            <a:pPr rtl="0">
              <a:spcBef>
                <a:spcPts val="0"/>
              </a:spcBef>
              <a:buNone/>
            </a:pPr>
            <a:endParaRPr sz="1600" i="1"/>
          </a:p>
          <a:p>
            <a:pPr>
              <a:spcBef>
                <a:spcPts val="0"/>
              </a:spcBef>
              <a:buNone/>
            </a:pPr>
            <a:r>
              <a:rPr lang="en" sz="1100">
                <a:solidFill>
                  <a:srgbClr val="363636"/>
                </a:solidFill>
                <a:latin typeface="Arial"/>
                <a:ea typeface="Arial"/>
                <a:cs typeface="Arial"/>
                <a:sym typeface="Arial"/>
              </a:rPr>
              <a:t>No Child Left Behind Act, P.L. 107-110 (Title IX, Part A, Definition 22) (2002); 20 USC 7801(22) (2004)) - See more at: http://www.nagc.org/resources-publications/resources/definitions-giftedness#sthash.zCROtGPY.dpuf</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0" y="0"/>
            <a:ext cx="9144000" cy="1200000"/>
          </a:xfrm>
          <a:prstGeom prst="rect">
            <a:avLst/>
          </a:prstGeom>
        </p:spPr>
        <p:txBody>
          <a:bodyPr lIns="91425" tIns="91425" rIns="91425" bIns="91425" anchor="b" anchorCtr="0">
            <a:noAutofit/>
          </a:bodyPr>
          <a:lstStyle/>
          <a:p>
            <a:pPr algn="ctr" rtl="0">
              <a:spcBef>
                <a:spcPts val="0"/>
              </a:spcBef>
              <a:buNone/>
            </a:pPr>
            <a:r>
              <a:rPr lang="en" sz="3000" b="0"/>
              <a:t>What is the goal of Gifted and Talented Programs?</a:t>
            </a:r>
          </a:p>
          <a:p>
            <a:pPr algn="ctr">
              <a:spcBef>
                <a:spcPts val="0"/>
              </a:spcBef>
              <a:buNone/>
            </a:pPr>
            <a:r>
              <a:rPr lang="en" sz="3000" b="0"/>
              <a:t> </a:t>
            </a:r>
          </a:p>
        </p:txBody>
      </p:sp>
      <p:sp>
        <p:nvSpPr>
          <p:cNvPr id="65" name="Shape 65"/>
          <p:cNvSpPr txBox="1">
            <a:spLocks noGrp="1"/>
          </p:cNvSpPr>
          <p:nvPr>
            <p:ph type="body" idx="1"/>
          </p:nvPr>
        </p:nvSpPr>
        <p:spPr>
          <a:xfrm>
            <a:off x="0" y="1200150"/>
            <a:ext cx="9144000" cy="3943199"/>
          </a:xfrm>
          <a:prstGeom prst="rect">
            <a:avLst/>
          </a:prstGeom>
        </p:spPr>
        <p:txBody>
          <a:bodyPr lIns="91425" tIns="91425" rIns="91425" bIns="91425" anchor="t" anchorCtr="0">
            <a:noAutofit/>
          </a:bodyPr>
          <a:lstStyle/>
          <a:p>
            <a:pPr rtl="0">
              <a:spcBef>
                <a:spcPts val="0"/>
              </a:spcBef>
              <a:buNone/>
            </a:pPr>
            <a:r>
              <a:rPr lang="en"/>
              <a:t>The goal is: </a:t>
            </a:r>
          </a:p>
          <a:p>
            <a:pPr rtl="0">
              <a:spcBef>
                <a:spcPts val="0"/>
              </a:spcBef>
              <a:buNone/>
            </a:pPr>
            <a:r>
              <a:rPr lang="en" i="1"/>
              <a:t>To identify </a:t>
            </a:r>
            <a:r>
              <a:rPr lang="en" b="1" i="1"/>
              <a:t>gifted </a:t>
            </a:r>
            <a:r>
              <a:rPr lang="en" i="1"/>
              <a:t>and </a:t>
            </a:r>
            <a:r>
              <a:rPr lang="en" b="1" i="1"/>
              <a:t>talented</a:t>
            </a:r>
            <a:r>
              <a:rPr lang="en" i="1"/>
              <a:t> students, including those from diverse racial, socioeconomic, linguistic, and cultural backgrounds, and provide high-quality differentiated opportunities for learning that meet students’ particular abilities and talents.</a:t>
            </a:r>
          </a:p>
          <a:p>
            <a:pPr algn="r">
              <a:spcBef>
                <a:spcPts val="0"/>
              </a:spcBef>
              <a:buNone/>
            </a:pPr>
            <a:r>
              <a:rPr lang="en"/>
              <a:t> </a:t>
            </a:r>
            <a:r>
              <a:rPr lang="en" sz="1200"/>
              <a:t>California Department of Education (CDE)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1100" y="-109424"/>
            <a:ext cx="9061800" cy="1200000"/>
          </a:xfrm>
          <a:prstGeom prst="rect">
            <a:avLst/>
          </a:prstGeom>
        </p:spPr>
        <p:txBody>
          <a:bodyPr lIns="91425" tIns="91425" rIns="91425" bIns="91425" anchor="b" anchorCtr="0">
            <a:noAutofit/>
          </a:bodyPr>
          <a:lstStyle/>
          <a:p>
            <a:pPr algn="ctr" rtl="0">
              <a:spcBef>
                <a:spcPts val="0"/>
              </a:spcBef>
              <a:buNone/>
            </a:pPr>
            <a:endParaRPr sz="2000" b="0">
              <a:solidFill>
                <a:schemeClr val="dk2"/>
              </a:solidFill>
            </a:endParaRPr>
          </a:p>
          <a:p>
            <a:pPr algn="ctr">
              <a:spcBef>
                <a:spcPts val="0"/>
              </a:spcBef>
              <a:buNone/>
            </a:pPr>
            <a:r>
              <a:rPr lang="en" sz="2000" b="0">
                <a:solidFill>
                  <a:schemeClr val="dk2"/>
                </a:solidFill>
              </a:rPr>
              <a:t> </a:t>
            </a:r>
            <a:r>
              <a:rPr lang="en" sz="2800"/>
              <a:t>Los Angeles Unified School District identifies Gifted and Talented students in the following </a:t>
            </a:r>
            <a:r>
              <a:rPr lang="en"/>
              <a:t>7</a:t>
            </a:r>
            <a:r>
              <a:rPr lang="en" sz="2800"/>
              <a:t> categories:</a:t>
            </a:r>
          </a:p>
        </p:txBody>
      </p:sp>
      <p:sp>
        <p:nvSpPr>
          <p:cNvPr id="71" name="Shape 7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1. </a:t>
            </a:r>
            <a:r>
              <a:rPr lang="en" b="1" i="1"/>
              <a:t>Intellectual Ability </a:t>
            </a:r>
          </a:p>
          <a:p>
            <a:pPr rtl="0">
              <a:spcBef>
                <a:spcPts val="0"/>
              </a:spcBef>
              <a:buNone/>
            </a:pPr>
            <a:r>
              <a:rPr lang="en" b="1" i="1"/>
              <a:t>2. High Achievement </a:t>
            </a:r>
          </a:p>
          <a:p>
            <a:pPr rtl="0">
              <a:spcBef>
                <a:spcPts val="0"/>
              </a:spcBef>
              <a:buNone/>
            </a:pPr>
            <a:r>
              <a:rPr lang="en" b="1" i="1"/>
              <a:t>3. Specific Academic</a:t>
            </a:r>
          </a:p>
          <a:p>
            <a:pPr rtl="0">
              <a:spcBef>
                <a:spcPts val="0"/>
              </a:spcBef>
              <a:buNone/>
            </a:pPr>
            <a:r>
              <a:rPr lang="en"/>
              <a:t>4. Visual Arts</a:t>
            </a:r>
          </a:p>
          <a:p>
            <a:pPr rtl="0">
              <a:spcBef>
                <a:spcPts val="0"/>
              </a:spcBef>
              <a:buNone/>
            </a:pPr>
            <a:r>
              <a:rPr lang="en"/>
              <a:t>5. Performing Arts</a:t>
            </a:r>
          </a:p>
          <a:p>
            <a:pPr rtl="0">
              <a:spcBef>
                <a:spcPts val="0"/>
              </a:spcBef>
              <a:buNone/>
            </a:pPr>
            <a:r>
              <a:rPr lang="en"/>
              <a:t>6. Creativity</a:t>
            </a:r>
          </a:p>
          <a:p>
            <a:pPr>
              <a:spcBef>
                <a:spcPts val="0"/>
              </a:spcBef>
              <a:buNone/>
            </a:pPr>
            <a:r>
              <a:rPr lang="en"/>
              <a:t>7. Leadership</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a:t>Intellectual Ability</a:t>
            </a:r>
          </a:p>
        </p:txBody>
      </p:sp>
      <p:sp>
        <p:nvSpPr>
          <p:cNvPr id="77" name="Shape 77"/>
          <p:cNvSpPr txBox="1">
            <a:spLocks noGrp="1"/>
          </p:cNvSpPr>
          <p:nvPr>
            <p:ph type="body" idx="1"/>
          </p:nvPr>
        </p:nvSpPr>
        <p:spPr>
          <a:xfrm>
            <a:off x="457200" y="1254900"/>
            <a:ext cx="4333499" cy="3725699"/>
          </a:xfrm>
          <a:prstGeom prst="rect">
            <a:avLst/>
          </a:prstGeom>
        </p:spPr>
        <p:txBody>
          <a:bodyPr lIns="91425" tIns="91425" rIns="91425" bIns="91425" anchor="t" anchorCtr="0">
            <a:noAutofit/>
          </a:bodyPr>
          <a:lstStyle/>
          <a:p>
            <a:pPr marL="457200" lvl="0" indent="-393700" rtl="0">
              <a:spcBef>
                <a:spcPts val="0"/>
              </a:spcBef>
              <a:buClr>
                <a:schemeClr val="dk2"/>
              </a:buClr>
              <a:buSzPct val="100000"/>
              <a:buFont typeface="Arial"/>
              <a:buChar char="●"/>
            </a:pPr>
            <a:r>
              <a:rPr lang="en" sz="2600"/>
              <a:t>I.Q. Assessment – verbal &amp; non-verbal </a:t>
            </a:r>
          </a:p>
          <a:p>
            <a:pPr lvl="0" rtl="0">
              <a:spcBef>
                <a:spcPts val="0"/>
              </a:spcBef>
              <a:buNone/>
            </a:pPr>
            <a:endParaRPr sz="2600"/>
          </a:p>
          <a:p>
            <a:pPr marL="457200" lvl="0" indent="-393700" rtl="0">
              <a:spcBef>
                <a:spcPts val="0"/>
              </a:spcBef>
              <a:buClr>
                <a:schemeClr val="dk2"/>
              </a:buClr>
              <a:buSzPct val="100000"/>
              <a:buFont typeface="Arial"/>
              <a:buChar char="●"/>
            </a:pPr>
            <a:r>
              <a:rPr lang="en" sz="2600"/>
              <a:t>grades 2nd semester Kindergarten – 12</a:t>
            </a:r>
          </a:p>
          <a:p>
            <a:pPr lvl="0" rtl="0">
              <a:spcBef>
                <a:spcPts val="0"/>
              </a:spcBef>
              <a:buNone/>
            </a:pPr>
            <a:endParaRPr sz="2600"/>
          </a:p>
          <a:p>
            <a:pPr marL="457200" lvl="0" indent="-393700">
              <a:spcBef>
                <a:spcPts val="0"/>
              </a:spcBef>
              <a:buClr>
                <a:schemeClr val="dk2"/>
              </a:buClr>
              <a:buSzPct val="100000"/>
              <a:buFont typeface="Arial"/>
              <a:buChar char="●"/>
            </a:pPr>
            <a:r>
              <a:rPr lang="en" sz="2600"/>
              <a:t> highly gifted possibility</a:t>
            </a:r>
          </a:p>
        </p:txBody>
      </p:sp>
      <p:sp>
        <p:nvSpPr>
          <p:cNvPr id="78" name="Shape 78"/>
          <p:cNvSpPr txBox="1"/>
          <p:nvPr/>
        </p:nvSpPr>
        <p:spPr>
          <a:xfrm>
            <a:off x="4790700" y="1254900"/>
            <a:ext cx="4125600" cy="3888600"/>
          </a:xfrm>
          <a:prstGeom prst="rect">
            <a:avLst/>
          </a:prstGeom>
          <a:noFill/>
          <a:ln>
            <a:noFill/>
          </a:ln>
        </p:spPr>
        <p:txBody>
          <a:bodyPr lIns="91425" tIns="91425" rIns="91425" bIns="91425" anchor="t" anchorCtr="0">
            <a:noAutofit/>
          </a:bodyPr>
          <a:lstStyle/>
          <a:p>
            <a:pPr rtl="0">
              <a:spcBef>
                <a:spcPts val="0"/>
              </a:spcBef>
              <a:buNone/>
            </a:pPr>
            <a:r>
              <a:rPr lang="en" sz="2400" b="1" i="1"/>
              <a:t>Required Documentation:</a:t>
            </a:r>
          </a:p>
          <a:p>
            <a:pPr lvl="0" rtl="0">
              <a:spcBef>
                <a:spcPts val="0"/>
              </a:spcBef>
              <a:buNone/>
            </a:pPr>
            <a:endParaRPr sz="1000" b="1" i="1"/>
          </a:p>
          <a:p>
            <a:pPr marL="457200" lvl="0" indent="-381000" rtl="0">
              <a:spcBef>
                <a:spcPts val="0"/>
              </a:spcBef>
              <a:buClr>
                <a:srgbClr val="000000"/>
              </a:buClr>
              <a:buSzPct val="100000"/>
              <a:buFont typeface="Arial"/>
              <a:buChar char="●"/>
            </a:pPr>
            <a:r>
              <a:rPr lang="en" sz="2400"/>
              <a:t>Report Cards  </a:t>
            </a:r>
          </a:p>
          <a:p>
            <a:pPr marL="457200" lvl="0" indent="-381000" rtl="0">
              <a:spcBef>
                <a:spcPts val="0"/>
              </a:spcBef>
              <a:buClr>
                <a:srgbClr val="000000"/>
              </a:buClr>
              <a:buSzPct val="100000"/>
              <a:buFont typeface="Arial"/>
              <a:buChar char="●"/>
            </a:pPr>
            <a:r>
              <a:rPr lang="en" sz="2400"/>
              <a:t>CST Scores (2012 &amp; 2013) </a:t>
            </a:r>
          </a:p>
          <a:p>
            <a:pPr marL="457200" lvl="0" indent="-381000" rtl="0">
              <a:spcBef>
                <a:spcPts val="0"/>
              </a:spcBef>
              <a:buClr>
                <a:srgbClr val="000000"/>
              </a:buClr>
              <a:buSzPct val="100000"/>
              <a:buFont typeface="Arial"/>
              <a:buChar char="●"/>
            </a:pPr>
            <a:r>
              <a:rPr lang="en" sz="2400"/>
              <a:t>OLSAT Scores (if applicable) </a:t>
            </a:r>
          </a:p>
          <a:p>
            <a:pPr marL="457200" lvl="0" indent="-381000" rtl="0">
              <a:spcBef>
                <a:spcPts val="0"/>
              </a:spcBef>
              <a:buClr>
                <a:srgbClr val="000000"/>
              </a:buClr>
              <a:buSzPct val="100000"/>
              <a:buFont typeface="Arial"/>
              <a:buChar char="●"/>
            </a:pPr>
            <a:r>
              <a:rPr lang="en" sz="2400"/>
              <a:t>Dibels</a:t>
            </a:r>
          </a:p>
          <a:p>
            <a:pPr marL="457200" lvl="0" indent="-381000" rtl="0">
              <a:spcBef>
                <a:spcPts val="0"/>
              </a:spcBef>
              <a:buClr>
                <a:srgbClr val="000000"/>
              </a:buClr>
              <a:buSzPct val="100000"/>
              <a:buFont typeface="Arial"/>
              <a:buChar char="●"/>
            </a:pPr>
            <a:r>
              <a:rPr lang="en" sz="2400"/>
              <a:t>Student work samples  </a:t>
            </a:r>
          </a:p>
          <a:p>
            <a:pPr marL="457200" lvl="0" indent="-381000">
              <a:spcBef>
                <a:spcPts val="0"/>
              </a:spcBef>
              <a:buClr>
                <a:srgbClr val="000000"/>
              </a:buClr>
              <a:buSzPct val="100000"/>
              <a:buFont typeface="Arial"/>
              <a:buChar char="●"/>
            </a:pPr>
            <a:r>
              <a:rPr lang="en" sz="2400"/>
              <a:t>Teacher Recommendations </a:t>
            </a:r>
            <a:r>
              <a:rPr lang="en" sz="1000"/>
              <a:t>(Refer to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a:t>High Achievement</a:t>
            </a:r>
          </a:p>
        </p:txBody>
      </p:sp>
      <p:sp>
        <p:nvSpPr>
          <p:cNvPr id="84" name="Shape 84"/>
          <p:cNvSpPr txBox="1">
            <a:spLocks noGrp="1"/>
          </p:cNvSpPr>
          <p:nvPr>
            <p:ph type="body" idx="1"/>
          </p:nvPr>
        </p:nvSpPr>
        <p:spPr>
          <a:xfrm>
            <a:off x="0" y="1200150"/>
            <a:ext cx="4330800" cy="3943499"/>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Two consecutive years in </a:t>
            </a:r>
            <a:r>
              <a:rPr lang="en" b="1" i="1" u="sng"/>
              <a:t>BOTH</a:t>
            </a:r>
            <a:r>
              <a:rPr lang="en"/>
              <a:t> ELA and Mathematics</a:t>
            </a:r>
          </a:p>
          <a:p>
            <a:pPr lvl="0" rtl="0">
              <a:spcBef>
                <a:spcPts val="0"/>
              </a:spcBef>
              <a:buNone/>
            </a:pPr>
            <a:endParaRPr sz="1800"/>
          </a:p>
          <a:p>
            <a:pPr marL="457200" lvl="0" indent="-419100" rtl="0">
              <a:spcBef>
                <a:spcPts val="0"/>
              </a:spcBef>
              <a:buClr>
                <a:schemeClr val="dk2"/>
              </a:buClr>
              <a:buSzPct val="100000"/>
              <a:buFont typeface="Arial"/>
              <a:buChar char="●"/>
            </a:pPr>
            <a:r>
              <a:rPr lang="en" b="1" i="1"/>
              <a:t>Grades</a:t>
            </a:r>
            <a:r>
              <a:rPr lang="en"/>
              <a:t> 4-12 </a:t>
            </a:r>
          </a:p>
          <a:p>
            <a:pPr lvl="0" rtl="0">
              <a:spcBef>
                <a:spcPts val="0"/>
              </a:spcBef>
              <a:buNone/>
            </a:pPr>
            <a:endParaRPr/>
          </a:p>
          <a:p>
            <a:pPr marL="457200" lvl="0" indent="-419100" rtl="0">
              <a:spcBef>
                <a:spcPts val="0"/>
              </a:spcBef>
              <a:buClr>
                <a:schemeClr val="dk2"/>
              </a:buClr>
              <a:buSzPct val="100000"/>
              <a:buFont typeface="Arial"/>
              <a:buChar char="●"/>
            </a:pPr>
            <a:r>
              <a:rPr lang="en"/>
              <a:t>OLSAT-8; taken in grade 2</a:t>
            </a:r>
          </a:p>
        </p:txBody>
      </p:sp>
      <p:sp>
        <p:nvSpPr>
          <p:cNvPr id="85" name="Shape 85"/>
          <p:cNvSpPr txBox="1"/>
          <p:nvPr/>
        </p:nvSpPr>
        <p:spPr>
          <a:xfrm>
            <a:off x="5419825" y="2128525"/>
            <a:ext cx="7879499" cy="919200"/>
          </a:xfrm>
          <a:prstGeom prst="rect">
            <a:avLst/>
          </a:prstGeom>
          <a:noFill/>
          <a:ln>
            <a:noFill/>
          </a:ln>
        </p:spPr>
        <p:txBody>
          <a:bodyPr lIns="91425" tIns="91425" rIns="91425" bIns="91425" anchor="t" anchorCtr="0">
            <a:noAutofit/>
          </a:bodyPr>
          <a:lstStyle/>
          <a:p>
            <a:pPr>
              <a:spcBef>
                <a:spcPts val="0"/>
              </a:spcBef>
              <a:buNone/>
            </a:pPr>
            <a:endParaRPr/>
          </a:p>
        </p:txBody>
      </p:sp>
      <p:sp>
        <p:nvSpPr>
          <p:cNvPr id="86" name="Shape 86"/>
          <p:cNvSpPr txBox="1"/>
          <p:nvPr/>
        </p:nvSpPr>
        <p:spPr>
          <a:xfrm>
            <a:off x="4355900" y="1200150"/>
            <a:ext cx="4658999" cy="3814800"/>
          </a:xfrm>
          <a:prstGeom prst="rect">
            <a:avLst/>
          </a:prstGeom>
          <a:noFill/>
          <a:ln>
            <a:noFill/>
          </a:ln>
        </p:spPr>
        <p:txBody>
          <a:bodyPr lIns="91425" tIns="91425" rIns="91425" bIns="91425" anchor="t" anchorCtr="0">
            <a:noAutofit/>
          </a:bodyPr>
          <a:lstStyle/>
          <a:p>
            <a:pPr lvl="0" rtl="0">
              <a:spcBef>
                <a:spcPts val="0"/>
              </a:spcBef>
              <a:buNone/>
            </a:pPr>
            <a:r>
              <a:rPr lang="en" sz="2400" b="1" i="1"/>
              <a:t>No Documentation Required by the Teacher:</a:t>
            </a:r>
          </a:p>
          <a:p>
            <a:pPr lvl="0" rtl="0">
              <a:spcBef>
                <a:spcPts val="0"/>
              </a:spcBef>
              <a:buNone/>
            </a:pPr>
            <a:endParaRPr sz="2400"/>
          </a:p>
          <a:p>
            <a:pPr marL="457200" lvl="0" indent="-381000" rtl="0">
              <a:spcBef>
                <a:spcPts val="0"/>
              </a:spcBef>
              <a:buClr>
                <a:srgbClr val="000000"/>
              </a:buClr>
              <a:buSzPct val="100000"/>
              <a:buFont typeface="Arial"/>
              <a:buChar char="●"/>
            </a:pPr>
            <a:r>
              <a:rPr lang="en" sz="2400"/>
              <a:t>Data is collected in LAUSD’s System and recorded.</a:t>
            </a:r>
          </a:p>
          <a:p>
            <a:pPr lvl="0" rtl="0">
              <a:spcBef>
                <a:spcPts val="0"/>
              </a:spcBef>
              <a:buNone/>
            </a:pPr>
            <a:endParaRPr sz="2400"/>
          </a:p>
          <a:p>
            <a:pPr marL="457200" lvl="0" indent="-381000">
              <a:spcBef>
                <a:spcPts val="0"/>
              </a:spcBef>
              <a:buClr>
                <a:srgbClr val="000000"/>
              </a:buClr>
              <a:buSzPct val="100000"/>
              <a:buFont typeface="Arial"/>
              <a:buChar char="●"/>
            </a:pPr>
            <a:r>
              <a:rPr lang="en" sz="2400"/>
              <a:t>Considered by the District as “Slam Dunks”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95750" y="0"/>
            <a:ext cx="9144000" cy="1063499"/>
          </a:xfrm>
          <a:prstGeom prst="rect">
            <a:avLst/>
          </a:prstGeom>
        </p:spPr>
        <p:txBody>
          <a:bodyPr lIns="91425" tIns="91425" rIns="91425" bIns="91425" anchor="b" anchorCtr="0">
            <a:noAutofit/>
          </a:bodyPr>
          <a:lstStyle/>
          <a:p>
            <a:pPr algn="ctr">
              <a:spcBef>
                <a:spcPts val="0"/>
              </a:spcBef>
              <a:buNone/>
            </a:pPr>
            <a:r>
              <a:rPr lang="en"/>
              <a:t>Academic Specific</a:t>
            </a:r>
          </a:p>
        </p:txBody>
      </p:sp>
      <p:sp>
        <p:nvSpPr>
          <p:cNvPr id="92" name="Shape 92"/>
          <p:cNvSpPr txBox="1">
            <a:spLocks noGrp="1"/>
          </p:cNvSpPr>
          <p:nvPr>
            <p:ph type="body" idx="1"/>
          </p:nvPr>
        </p:nvSpPr>
        <p:spPr>
          <a:xfrm>
            <a:off x="150475" y="1200150"/>
            <a:ext cx="3953100" cy="3725699"/>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Three consecutive years in ELA </a:t>
            </a:r>
            <a:r>
              <a:rPr lang="en" b="1" i="1" u="sng"/>
              <a:t>OR</a:t>
            </a:r>
            <a:r>
              <a:rPr lang="en"/>
              <a:t> Mathematics</a:t>
            </a:r>
          </a:p>
          <a:p>
            <a:pPr lvl="0" rtl="0">
              <a:spcBef>
                <a:spcPts val="0"/>
              </a:spcBef>
              <a:buNone/>
            </a:pPr>
            <a:endParaRPr/>
          </a:p>
          <a:p>
            <a:pPr marL="457200" lvl="0" indent="-419100">
              <a:spcBef>
                <a:spcPts val="0"/>
              </a:spcBef>
              <a:buClr>
                <a:schemeClr val="dk2"/>
              </a:buClr>
              <a:buSzPct val="100000"/>
              <a:buFont typeface="Arial"/>
              <a:buChar char="●"/>
            </a:pPr>
            <a:r>
              <a:rPr lang="en"/>
              <a:t> grades 4-12</a:t>
            </a:r>
          </a:p>
        </p:txBody>
      </p:sp>
      <p:sp>
        <p:nvSpPr>
          <p:cNvPr id="93" name="Shape 93"/>
          <p:cNvSpPr txBox="1"/>
          <p:nvPr/>
        </p:nvSpPr>
        <p:spPr>
          <a:xfrm>
            <a:off x="5403400" y="2005425"/>
            <a:ext cx="7879499" cy="919200"/>
          </a:xfrm>
          <a:prstGeom prst="rect">
            <a:avLst/>
          </a:prstGeom>
          <a:noFill/>
          <a:ln>
            <a:noFill/>
          </a:ln>
        </p:spPr>
        <p:txBody>
          <a:bodyPr lIns="91425" tIns="91425" rIns="91425" bIns="91425" anchor="t" anchorCtr="0">
            <a:noAutofit/>
          </a:bodyPr>
          <a:lstStyle/>
          <a:p>
            <a:pPr>
              <a:spcBef>
                <a:spcPts val="0"/>
              </a:spcBef>
              <a:buNone/>
            </a:pPr>
            <a:endParaRPr/>
          </a:p>
        </p:txBody>
      </p:sp>
      <p:sp>
        <p:nvSpPr>
          <p:cNvPr id="94" name="Shape 94"/>
          <p:cNvSpPr txBox="1"/>
          <p:nvPr/>
        </p:nvSpPr>
        <p:spPr>
          <a:xfrm>
            <a:off x="4289900" y="1294075"/>
            <a:ext cx="4582500" cy="3631800"/>
          </a:xfrm>
          <a:prstGeom prst="rect">
            <a:avLst/>
          </a:prstGeom>
          <a:noFill/>
          <a:ln>
            <a:noFill/>
          </a:ln>
        </p:spPr>
        <p:txBody>
          <a:bodyPr lIns="91425" tIns="91425" rIns="91425" bIns="91425" anchor="t" anchorCtr="0">
            <a:noAutofit/>
          </a:bodyPr>
          <a:lstStyle/>
          <a:p>
            <a:pPr rtl="0">
              <a:spcBef>
                <a:spcPts val="0"/>
              </a:spcBef>
              <a:buNone/>
            </a:pPr>
            <a:r>
              <a:rPr lang="en" sz="2400" b="1" i="1"/>
              <a:t>No Documentation Required by the Teacher:</a:t>
            </a:r>
          </a:p>
          <a:p>
            <a:pPr rtl="0">
              <a:spcBef>
                <a:spcPts val="0"/>
              </a:spcBef>
              <a:buNone/>
            </a:pPr>
            <a:endParaRPr sz="2400"/>
          </a:p>
          <a:p>
            <a:pPr marL="457200" lvl="0" indent="-381000" rtl="0">
              <a:spcBef>
                <a:spcPts val="0"/>
              </a:spcBef>
              <a:buClr>
                <a:srgbClr val="000000"/>
              </a:buClr>
              <a:buSzPct val="100000"/>
              <a:buFont typeface="Arial"/>
              <a:buChar char="●"/>
            </a:pPr>
            <a:r>
              <a:rPr lang="en" sz="2400"/>
              <a:t>Data is collected in LAUSD’s System and recorded.</a:t>
            </a:r>
          </a:p>
          <a:p>
            <a:pPr rtl="0">
              <a:spcBef>
                <a:spcPts val="0"/>
              </a:spcBef>
              <a:buNone/>
            </a:pPr>
            <a:endParaRPr sz="2400"/>
          </a:p>
          <a:p>
            <a:pPr marL="457200" lvl="0" indent="-381000" rtl="0">
              <a:spcBef>
                <a:spcPts val="0"/>
              </a:spcBef>
              <a:buClr>
                <a:srgbClr val="000000"/>
              </a:buClr>
              <a:buSzPct val="100000"/>
              <a:buFont typeface="Arial"/>
              <a:buChar char="●"/>
            </a:pPr>
            <a:r>
              <a:rPr lang="en" sz="2400"/>
              <a:t>Considered by the District as “Slam Dunks”</a:t>
            </a:r>
          </a:p>
        </p:txBody>
      </p:sp>
    </p:spTree>
  </p:cSld>
  <p:clrMapOvr>
    <a:masterClrMapping/>
  </p:clrMapOvr>
  <p:transition spd="slow">
    <p:cut/>
  </p:transition>
</p:sld>
</file>

<file path=ppt/theme/theme1.xml><?xml version="1.0" encoding="utf-8"?>
<a:theme xmlns:a="http://schemas.openxmlformats.org/drawingml/2006/main" name="khaki">
  <a:themeElements>
    <a:clrScheme name="Custom 349">
      <a:dk1>
        <a:srgbClr val="262626"/>
      </a:dk1>
      <a:lt1>
        <a:srgbClr val="E6D6BD"/>
      </a:lt1>
      <a:dk2>
        <a:srgbClr val="535353"/>
      </a:dk2>
      <a:lt2>
        <a:srgbClr val="B4AD9E"/>
      </a:lt2>
      <a:accent1>
        <a:srgbClr val="ADB48E"/>
      </a:accent1>
      <a:accent2>
        <a:srgbClr val="867961"/>
      </a:accent2>
      <a:accent3>
        <a:srgbClr val="CBB680"/>
      </a:accent3>
      <a:accent4>
        <a:srgbClr val="78A3C0"/>
      </a:accent4>
      <a:accent5>
        <a:srgbClr val="C0AE91"/>
      </a:accent5>
      <a:accent6>
        <a:srgbClr val="668874"/>
      </a:accent6>
      <a:hlink>
        <a:srgbClr val="4B94B3"/>
      </a:hlink>
      <a:folHlink>
        <a:srgbClr val="4141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900</Words>
  <Application>Microsoft Macintosh PowerPoint</Application>
  <PresentationFormat>On-screen Show (16:9)</PresentationFormat>
  <Paragraphs>139</Paragraphs>
  <Slides>19</Slides>
  <Notes>19</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khaki</vt:lpstr>
      <vt:lpstr>Gifted and Talented Identification</vt:lpstr>
      <vt:lpstr>Agenda</vt:lpstr>
      <vt:lpstr> Office of Civil Rights (OCR)</vt:lpstr>
      <vt:lpstr>How is “Gifted” and “Talented” Defined?</vt:lpstr>
      <vt:lpstr>What is the goal of Gifted and Talented Programs?  </vt:lpstr>
      <vt:lpstr>  Los Angeles Unified School District identifies Gifted and Talented students in the following 7 categories:</vt:lpstr>
      <vt:lpstr>Intellectual Ability</vt:lpstr>
      <vt:lpstr>High Achievement</vt:lpstr>
      <vt:lpstr>Academic Specific</vt:lpstr>
      <vt:lpstr>Activity: Who Are They?</vt:lpstr>
      <vt:lpstr>Slide 11</vt:lpstr>
      <vt:lpstr>52nd Street Elementary School’s  GATE Journey</vt:lpstr>
      <vt:lpstr>2nd Round of Testing 9/14 - 10/14</vt:lpstr>
      <vt:lpstr>Slide 14</vt:lpstr>
      <vt:lpstr>Teacher Questionnaire and Identification Sheet</vt:lpstr>
      <vt:lpstr>Slide 16</vt:lpstr>
      <vt:lpstr>Final thoughts...</vt:lpstr>
      <vt:lpstr>Final Thoughts Con’t</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Gifted and Talented Identification</dc:title>
  <cp:lastModifiedBy>Tammi Howard</cp:lastModifiedBy>
  <cp:revision>1</cp:revision>
  <dcterms:created xsi:type="dcterms:W3CDTF">2015-02-24T20:03:34Z</dcterms:created>
  <dcterms:modified xsi:type="dcterms:W3CDTF">2015-02-24T20:06:57Z</dcterms:modified>
</cp:coreProperties>
</file>