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4" r:id="rId7"/>
    <p:sldId id="261" r:id="rId8"/>
    <p:sldId id="263" r:id="rId9"/>
    <p:sldId id="262" r:id="rId10"/>
    <p:sldId id="267" r:id="rId11"/>
    <p:sldId id="265" r:id="rId12"/>
    <p:sldId id="266"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FBFC8-389A-F045-A15B-17436369E0ED}" type="datetimeFigureOut">
              <a:rPr lang="en-US" smtClean="0"/>
              <a:t>1/27/15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F4090-5163-ED43-B864-39116E07B477}" type="slidenum">
              <a:rPr lang="en-US" smtClean="0"/>
              <a:t>‹#›</a:t>
            </a:fld>
            <a:endParaRPr lang="en-US"/>
          </a:p>
        </p:txBody>
      </p:sp>
    </p:spTree>
    <p:extLst>
      <p:ext uri="{BB962C8B-B14F-4D97-AF65-F5344CB8AC3E}">
        <p14:creationId xmlns:p14="http://schemas.microsoft.com/office/powerpoint/2010/main" val="2608100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counter, beans, elbow macaroni sheets</a:t>
            </a:r>
            <a:r>
              <a:rPr lang="en-US" baseline="0" dirty="0" smtClean="0"/>
              <a:t> for the little ones.</a:t>
            </a:r>
            <a:endParaRPr lang="en-US" dirty="0"/>
          </a:p>
        </p:txBody>
      </p:sp>
      <p:sp>
        <p:nvSpPr>
          <p:cNvPr id="4" name="Slide Number Placeholder 3"/>
          <p:cNvSpPr>
            <a:spLocks noGrp="1"/>
          </p:cNvSpPr>
          <p:nvPr>
            <p:ph type="sldNum" sz="quarter" idx="10"/>
          </p:nvPr>
        </p:nvSpPr>
        <p:spPr/>
        <p:txBody>
          <a:bodyPr/>
          <a:lstStyle/>
          <a:p>
            <a:fld id="{AD3F4090-5163-ED43-B864-39116E07B477}" type="slidenum">
              <a:rPr lang="en-US" smtClean="0"/>
              <a:t>10</a:t>
            </a:fld>
            <a:endParaRPr lang="en-US"/>
          </a:p>
        </p:txBody>
      </p:sp>
    </p:spTree>
    <p:extLst>
      <p:ext uri="{BB962C8B-B14F-4D97-AF65-F5344CB8AC3E}">
        <p14:creationId xmlns:p14="http://schemas.microsoft.com/office/powerpoint/2010/main" val="173971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Demonstration</a:t>
            </a:r>
            <a:endParaRPr lang="en-US" dirty="0"/>
          </a:p>
        </p:txBody>
      </p:sp>
      <p:sp>
        <p:nvSpPr>
          <p:cNvPr id="4" name="Slide Number Placeholder 3"/>
          <p:cNvSpPr>
            <a:spLocks noGrp="1"/>
          </p:cNvSpPr>
          <p:nvPr>
            <p:ph type="sldNum" sz="quarter" idx="10"/>
          </p:nvPr>
        </p:nvSpPr>
        <p:spPr/>
        <p:txBody>
          <a:bodyPr/>
          <a:lstStyle/>
          <a:p>
            <a:fld id="{AD3F4090-5163-ED43-B864-39116E07B477}" type="slidenum">
              <a:rPr lang="en-US" smtClean="0"/>
              <a:t>12</a:t>
            </a:fld>
            <a:endParaRPr lang="en-US"/>
          </a:p>
        </p:txBody>
      </p:sp>
    </p:spTree>
    <p:extLst>
      <p:ext uri="{BB962C8B-B14F-4D97-AF65-F5344CB8AC3E}">
        <p14:creationId xmlns:p14="http://schemas.microsoft.com/office/powerpoint/2010/main" val="21113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A80BFC-4127-6440-9020-41CA64588E9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376159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80BFC-4127-6440-9020-41CA64588E9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56400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80BFC-4127-6440-9020-41CA64588E9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300843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A80BFC-4127-6440-9020-41CA64588E9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426036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A80BFC-4127-6440-9020-41CA64588E92}" type="datetimeFigureOut">
              <a:rPr lang="en-US" smtClean="0"/>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218717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A80BFC-4127-6440-9020-41CA64588E92}"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215925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A80BFC-4127-6440-9020-41CA64588E92}" type="datetimeFigureOut">
              <a:rPr lang="en-US" smtClean="0"/>
              <a:t>1/27/15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280433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80BFC-4127-6440-9020-41CA64588E92}" type="datetimeFigureOut">
              <a:rPr lang="en-US" smtClean="0"/>
              <a:t>1/27/15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16434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80BFC-4127-6440-9020-41CA64588E92}" type="datetimeFigureOut">
              <a:rPr lang="en-US" smtClean="0"/>
              <a:t>1/27/15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41365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80BFC-4127-6440-9020-41CA64588E92}"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300788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A80BFC-4127-6440-9020-41CA64588E92}" type="datetimeFigureOut">
              <a:rPr lang="en-US" smtClean="0"/>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8DF58-A02E-C94A-8663-A1EA0BC91364}" type="slidenum">
              <a:rPr lang="en-US" smtClean="0"/>
              <a:t>‹#›</a:t>
            </a:fld>
            <a:endParaRPr lang="en-US"/>
          </a:p>
        </p:txBody>
      </p:sp>
    </p:spTree>
    <p:extLst>
      <p:ext uri="{BB962C8B-B14F-4D97-AF65-F5344CB8AC3E}">
        <p14:creationId xmlns:p14="http://schemas.microsoft.com/office/powerpoint/2010/main" val="2201354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80BFC-4127-6440-9020-41CA64588E92}" type="datetimeFigureOut">
              <a:rPr lang="en-US" smtClean="0"/>
              <a:t>1/27/15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8DF58-A02E-C94A-8663-A1EA0BC91364}" type="slidenum">
              <a:rPr lang="en-US" smtClean="0"/>
              <a:t>‹#›</a:t>
            </a:fld>
            <a:endParaRPr lang="en-US"/>
          </a:p>
        </p:txBody>
      </p:sp>
    </p:spTree>
    <p:extLst>
      <p:ext uri="{BB962C8B-B14F-4D97-AF65-F5344CB8AC3E}">
        <p14:creationId xmlns:p14="http://schemas.microsoft.com/office/powerpoint/2010/main" val="243761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edtimemath.org/fun-math-fruit-codes/" TargetMode="External"/><Relationship Id="rId4" Type="http://schemas.openxmlformats.org/officeDocument/2006/relationships/hyperlink" Target="http://bedtimemath.org/fun-math-swimming-with-killer-whales/" TargetMode="Externa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bedtimemath.org" TargetMode="External"/><Relationship Id="rId4" Type="http://schemas.openxmlformats.org/officeDocument/2006/relationships/hyperlink" Target="https://translate.google.com"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Start a New Tradition: Math Bedtime Stories</a:t>
            </a:r>
            <a:endParaRPr lang="en-US" dirty="0"/>
          </a:p>
        </p:txBody>
      </p:sp>
      <p:sp>
        <p:nvSpPr>
          <p:cNvPr id="3" name="Subtitle 2"/>
          <p:cNvSpPr>
            <a:spLocks noGrp="1"/>
          </p:cNvSpPr>
          <p:nvPr>
            <p:ph type="subTitle" idx="1"/>
          </p:nvPr>
        </p:nvSpPr>
        <p:spPr/>
        <p:txBody>
          <a:bodyPr/>
          <a:lstStyle/>
          <a:p>
            <a:r>
              <a:rPr lang="en-US" dirty="0" smtClean="0"/>
              <a:t>Joseph Espinosa</a:t>
            </a:r>
          </a:p>
          <a:p>
            <a:r>
              <a:rPr lang="en-US" dirty="0" smtClean="0"/>
              <a:t>Math Family/Science Night</a:t>
            </a:r>
          </a:p>
          <a:p>
            <a:r>
              <a:rPr lang="en-US" dirty="0" smtClean="0"/>
              <a:t>January 27, 2015</a:t>
            </a:r>
            <a:endParaRPr lang="en-US" dirty="0"/>
          </a:p>
        </p:txBody>
      </p:sp>
    </p:spTree>
    <p:extLst>
      <p:ext uri="{BB962C8B-B14F-4D97-AF65-F5344CB8AC3E}">
        <p14:creationId xmlns:p14="http://schemas.microsoft.com/office/powerpoint/2010/main" val="376405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Some Math as a Family!</a:t>
            </a:r>
            <a:endParaRPr lang="en-US" dirty="0"/>
          </a:p>
        </p:txBody>
      </p:sp>
      <p:sp>
        <p:nvSpPr>
          <p:cNvPr id="3" name="Content Placeholder 2"/>
          <p:cNvSpPr>
            <a:spLocks noGrp="1"/>
          </p:cNvSpPr>
          <p:nvPr>
            <p:ph sz="half" idx="1"/>
          </p:nvPr>
        </p:nvSpPr>
        <p:spPr/>
        <p:txBody>
          <a:bodyPr/>
          <a:lstStyle/>
          <a:p>
            <a:r>
              <a:rPr lang="en-US" dirty="0" smtClean="0">
                <a:hlinkClick r:id="rId3"/>
              </a:rPr>
              <a:t>Your Fruit’s Favorite Number</a:t>
            </a:r>
            <a:endParaRPr lang="en-US" dirty="0" smtClean="0"/>
          </a:p>
          <a:p>
            <a:endParaRPr lang="en-US" dirty="0"/>
          </a:p>
          <a:p>
            <a:endParaRPr lang="en-US" dirty="0" smtClean="0"/>
          </a:p>
          <a:p>
            <a:endParaRPr lang="en-US" dirty="0"/>
          </a:p>
          <a:p>
            <a:pPr marL="0" indent="0">
              <a:buNone/>
            </a:pPr>
            <a:endParaRPr lang="en-US" dirty="0" smtClean="0"/>
          </a:p>
          <a:p>
            <a:r>
              <a:rPr lang="en-US" dirty="0" smtClean="0">
                <a:hlinkClick r:id="rId4"/>
              </a:rPr>
              <a:t>A Fun Swim with Killer Whales</a:t>
            </a:r>
            <a:endParaRPr lang="en-US" dirty="0"/>
          </a:p>
        </p:txBody>
      </p:sp>
      <p:pic>
        <p:nvPicPr>
          <p:cNvPr id="5" name="Picture 4" descr="Screen Shot 2015-01-27 at 10.04.4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5125" y="1388697"/>
            <a:ext cx="3765548" cy="2508112"/>
          </a:xfrm>
          <a:prstGeom prst="rect">
            <a:avLst/>
          </a:prstGeom>
        </p:spPr>
      </p:pic>
      <p:pic>
        <p:nvPicPr>
          <p:cNvPr id="6" name="Picture 5" descr="Screen Shot 2015-01-27 at 10.04.2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5125" y="3896809"/>
            <a:ext cx="3789199" cy="2551211"/>
          </a:xfrm>
          <a:prstGeom prst="rect">
            <a:avLst/>
          </a:prstGeom>
        </p:spPr>
      </p:pic>
    </p:spTree>
    <p:extLst>
      <p:ext uri="{BB962C8B-B14F-4D97-AF65-F5344CB8AC3E}">
        <p14:creationId xmlns:p14="http://schemas.microsoft.com/office/powerpoint/2010/main" val="292418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Stickers Calendar</a:t>
            </a:r>
            <a:endParaRPr lang="en-US" dirty="0"/>
          </a:p>
        </p:txBody>
      </p:sp>
      <p:pic>
        <p:nvPicPr>
          <p:cNvPr id="4" name="Content Placeholder 3" descr="January-2015-calendar.pdf"/>
          <p:cNvPicPr>
            <a:picLocks noGrp="1" noChangeAspect="1"/>
          </p:cNvPicPr>
          <p:nvPr>
            <p:ph idx="1"/>
          </p:nvPr>
        </p:nvPicPr>
        <p:blipFill>
          <a:blip r:embed="rId2">
            <a:extLst>
              <a:ext uri="{28A0092B-C50C-407E-A947-70E740481C1C}">
                <a14:useLocalDpi xmlns:a14="http://schemas.microsoft.com/office/drawing/2010/main" val="0"/>
              </a:ext>
            </a:extLst>
          </a:blip>
          <a:srcRect l="-19269" r="-19269"/>
          <a:stretch>
            <a:fillRect/>
          </a:stretch>
        </p:blipFill>
        <p:spPr/>
      </p:pic>
    </p:spTree>
    <p:extLst>
      <p:ext uri="{BB962C8B-B14F-4D97-AF65-F5344CB8AC3E}">
        <p14:creationId xmlns:p14="http://schemas.microsoft.com/office/powerpoint/2010/main" val="37710903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to Spanish</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Step 1: Click on the daily math problem on the </a:t>
            </a:r>
            <a:r>
              <a:rPr lang="en-US" dirty="0" smtClean="0">
                <a:hlinkClick r:id="rId3"/>
              </a:rPr>
              <a:t>http://www.bedtimemath.org</a:t>
            </a:r>
            <a:r>
              <a:rPr lang="en-US" dirty="0" smtClean="0"/>
              <a:t> website at the bottom of the home page.</a:t>
            </a:r>
          </a:p>
          <a:p>
            <a:r>
              <a:rPr lang="en-US" dirty="0" smtClean="0"/>
              <a:t>Step 2: Highlight and copy </a:t>
            </a:r>
            <a:r>
              <a:rPr lang="en-US" b="1" dirty="0" smtClean="0"/>
              <a:t>(Command or Control C)</a:t>
            </a:r>
            <a:r>
              <a:rPr lang="en-US" dirty="0" smtClean="0"/>
              <a:t> the: 1) set up story 2) level math problems.</a:t>
            </a:r>
          </a:p>
          <a:p>
            <a:r>
              <a:rPr lang="en-US" dirty="0" smtClean="0"/>
              <a:t>Step 3: Open a second tab in the browser and go to the website </a:t>
            </a:r>
            <a:r>
              <a:rPr lang="en-US" dirty="0" smtClean="0">
                <a:hlinkClick r:id="rId4"/>
              </a:rPr>
              <a:t>https://translate.google.com</a:t>
            </a:r>
            <a:r>
              <a:rPr lang="en-US" dirty="0" smtClean="0"/>
              <a:t>.</a:t>
            </a:r>
          </a:p>
          <a:p>
            <a:r>
              <a:rPr lang="en-US" dirty="0" smtClean="0"/>
              <a:t>Step 4: Paste </a:t>
            </a:r>
            <a:r>
              <a:rPr lang="en-US" b="1" dirty="0" smtClean="0"/>
              <a:t>(Command or Control V) </a:t>
            </a:r>
            <a:r>
              <a:rPr lang="en-US" dirty="0" smtClean="0"/>
              <a:t>the: 1) set up story and 2)level math problems into the left hand box.</a:t>
            </a:r>
          </a:p>
          <a:p>
            <a:r>
              <a:rPr lang="en-US" dirty="0" smtClean="0"/>
              <a:t>Step 5: On the top of the right hand box click Spanish. You now have the bedtime math problem in Spanish!</a:t>
            </a:r>
            <a:endParaRPr lang="en-US" dirty="0"/>
          </a:p>
        </p:txBody>
      </p:sp>
      <p:sp>
        <p:nvSpPr>
          <p:cNvPr id="4" name="Content Placeholder 3"/>
          <p:cNvSpPr>
            <a:spLocks noGrp="1"/>
          </p:cNvSpPr>
          <p:nvPr>
            <p:ph sz="half" idx="2"/>
          </p:nvPr>
        </p:nvSpPr>
        <p:spPr/>
        <p:txBody>
          <a:bodyPr>
            <a:noAutofit/>
          </a:bodyPr>
          <a:lstStyle/>
          <a:p>
            <a:r>
              <a:rPr lang="en-US" sz="1600" dirty="0" smtClean="0"/>
              <a:t>Paso 1: </a:t>
            </a:r>
            <a:r>
              <a:rPr lang="en-US" sz="1600" dirty="0" err="1" smtClean="0"/>
              <a:t>Haga</a:t>
            </a:r>
            <a:r>
              <a:rPr lang="en-US" sz="1600" dirty="0" smtClean="0"/>
              <a:t> </a:t>
            </a:r>
            <a:r>
              <a:rPr lang="en-US" sz="1600" dirty="0" err="1" smtClean="0"/>
              <a:t>clic</a:t>
            </a:r>
            <a:r>
              <a:rPr lang="en-US" sz="1600" dirty="0" smtClean="0"/>
              <a:t> en el </a:t>
            </a:r>
            <a:r>
              <a:rPr lang="en-US" sz="1600" dirty="0" err="1" smtClean="0"/>
              <a:t>problema</a:t>
            </a:r>
            <a:r>
              <a:rPr lang="en-US" sz="1600" dirty="0" smtClean="0"/>
              <a:t> de </a:t>
            </a:r>
            <a:r>
              <a:rPr lang="en-US" sz="1600" dirty="0" err="1" smtClean="0"/>
              <a:t>matemáticas</a:t>
            </a:r>
            <a:r>
              <a:rPr lang="en-US" sz="1600" dirty="0" smtClean="0"/>
              <a:t> </a:t>
            </a:r>
            <a:r>
              <a:rPr lang="en-US" sz="1600" dirty="0" err="1" smtClean="0"/>
              <a:t>todos</a:t>
            </a:r>
            <a:r>
              <a:rPr lang="en-US" sz="1600" dirty="0" smtClean="0"/>
              <a:t> los </a:t>
            </a:r>
            <a:r>
              <a:rPr lang="en-US" sz="1600" dirty="0" err="1" smtClean="0"/>
              <a:t>días</a:t>
            </a:r>
            <a:r>
              <a:rPr lang="en-US" sz="1600" dirty="0" smtClean="0"/>
              <a:t> en el </a:t>
            </a:r>
            <a:r>
              <a:rPr lang="en-US" sz="1600" dirty="0" err="1" smtClean="0"/>
              <a:t>sitio</a:t>
            </a:r>
            <a:r>
              <a:rPr lang="en-US" sz="1600" dirty="0" smtClean="0"/>
              <a:t> web </a:t>
            </a:r>
            <a:r>
              <a:rPr lang="en-US" sz="1600" dirty="0" smtClean="0">
                <a:solidFill>
                  <a:srgbClr val="660066"/>
                </a:solidFill>
              </a:rPr>
              <a:t>http://</a:t>
            </a:r>
            <a:r>
              <a:rPr lang="en-US" sz="1600" dirty="0" err="1" smtClean="0">
                <a:solidFill>
                  <a:srgbClr val="660066"/>
                </a:solidFill>
              </a:rPr>
              <a:t>www.bedtimemath.org</a:t>
            </a:r>
            <a:r>
              <a:rPr lang="en-US" sz="1600" dirty="0" smtClean="0">
                <a:solidFill>
                  <a:srgbClr val="660066"/>
                </a:solidFill>
              </a:rPr>
              <a:t> </a:t>
            </a:r>
            <a:r>
              <a:rPr lang="en-US" sz="1600" dirty="0" smtClean="0"/>
              <a:t>en la parte inferior de la </a:t>
            </a:r>
            <a:r>
              <a:rPr lang="en-US" sz="1600" dirty="0" err="1" smtClean="0"/>
              <a:t>página</a:t>
            </a:r>
            <a:r>
              <a:rPr lang="en-US" sz="1600" dirty="0" smtClean="0"/>
              <a:t> principal.</a:t>
            </a:r>
          </a:p>
          <a:p>
            <a:r>
              <a:rPr lang="en-US" sz="1600" dirty="0" smtClean="0"/>
              <a:t>Paso 2: </a:t>
            </a:r>
            <a:r>
              <a:rPr lang="en-US" sz="1600" dirty="0" err="1" smtClean="0"/>
              <a:t>Resalte</a:t>
            </a:r>
            <a:r>
              <a:rPr lang="en-US" sz="1600" dirty="0" smtClean="0"/>
              <a:t> y </a:t>
            </a:r>
            <a:r>
              <a:rPr lang="en-US" sz="1600" dirty="0" err="1" smtClean="0"/>
              <a:t>copia</a:t>
            </a:r>
            <a:r>
              <a:rPr lang="en-US" sz="1600" dirty="0" smtClean="0"/>
              <a:t> (</a:t>
            </a:r>
            <a:r>
              <a:rPr lang="en-US" sz="1600" b="1" dirty="0" err="1" smtClean="0"/>
              <a:t>Comando</a:t>
            </a:r>
            <a:r>
              <a:rPr lang="en-US" sz="1600" b="1" dirty="0" smtClean="0"/>
              <a:t> o Control C)</a:t>
            </a:r>
            <a:r>
              <a:rPr lang="en-US" sz="1600" dirty="0" smtClean="0"/>
              <a:t> el: 1) </a:t>
            </a:r>
            <a:r>
              <a:rPr lang="en-US" sz="1600" dirty="0" err="1" smtClean="0"/>
              <a:t>establecieron</a:t>
            </a:r>
            <a:r>
              <a:rPr lang="en-US" sz="1600" dirty="0" smtClean="0"/>
              <a:t> </a:t>
            </a:r>
            <a:r>
              <a:rPr lang="en-US" sz="1600" dirty="0" err="1" smtClean="0"/>
              <a:t>historia</a:t>
            </a:r>
            <a:r>
              <a:rPr lang="en-US" sz="1600" dirty="0" smtClean="0"/>
              <a:t> 2) </a:t>
            </a:r>
            <a:r>
              <a:rPr lang="en-US" sz="1600" dirty="0" err="1" smtClean="0"/>
              <a:t>problemas</a:t>
            </a:r>
            <a:r>
              <a:rPr lang="en-US" sz="1600" dirty="0" smtClean="0"/>
              <a:t> de </a:t>
            </a:r>
            <a:r>
              <a:rPr lang="en-US" sz="1600" dirty="0" err="1" smtClean="0"/>
              <a:t>matemáticas</a:t>
            </a:r>
            <a:r>
              <a:rPr lang="en-US" sz="1600" dirty="0" smtClean="0"/>
              <a:t> de </a:t>
            </a:r>
            <a:r>
              <a:rPr lang="en-US" sz="1600" dirty="0" err="1" smtClean="0"/>
              <a:t>nivel</a:t>
            </a:r>
            <a:r>
              <a:rPr lang="en-US" sz="1600" dirty="0" smtClean="0"/>
              <a:t>.</a:t>
            </a:r>
          </a:p>
          <a:p>
            <a:r>
              <a:rPr lang="en-US" sz="1600" dirty="0" smtClean="0"/>
              <a:t>Paso 3: </a:t>
            </a:r>
            <a:r>
              <a:rPr lang="en-US" sz="1600" dirty="0" err="1" smtClean="0"/>
              <a:t>Abra</a:t>
            </a:r>
            <a:r>
              <a:rPr lang="en-US" sz="1600" dirty="0" smtClean="0"/>
              <a:t> </a:t>
            </a:r>
            <a:r>
              <a:rPr lang="en-US" sz="1600" dirty="0" err="1" smtClean="0"/>
              <a:t>una</a:t>
            </a:r>
            <a:r>
              <a:rPr lang="en-US" sz="1600" dirty="0" smtClean="0"/>
              <a:t> </a:t>
            </a:r>
            <a:r>
              <a:rPr lang="en-US" sz="1600" dirty="0" err="1" smtClean="0"/>
              <a:t>segunda</a:t>
            </a:r>
            <a:r>
              <a:rPr lang="en-US" sz="1600" dirty="0" smtClean="0"/>
              <a:t> </a:t>
            </a:r>
            <a:r>
              <a:rPr lang="en-US" sz="1600" dirty="0" err="1" smtClean="0"/>
              <a:t>pestaña</a:t>
            </a:r>
            <a:r>
              <a:rPr lang="en-US" sz="1600" dirty="0" smtClean="0"/>
              <a:t> en el </a:t>
            </a:r>
            <a:r>
              <a:rPr lang="en-US" sz="1600" dirty="0" err="1" smtClean="0"/>
              <a:t>navegador</a:t>
            </a:r>
            <a:r>
              <a:rPr lang="en-US" sz="1600" dirty="0" smtClean="0"/>
              <a:t> y </a:t>
            </a:r>
            <a:r>
              <a:rPr lang="en-US" sz="1600" dirty="0" err="1" smtClean="0"/>
              <a:t>vaya</a:t>
            </a:r>
            <a:r>
              <a:rPr lang="en-US" sz="1600" dirty="0" smtClean="0"/>
              <a:t> al </a:t>
            </a:r>
            <a:r>
              <a:rPr lang="en-US" sz="1600" dirty="0" err="1" smtClean="0"/>
              <a:t>sitio</a:t>
            </a:r>
            <a:r>
              <a:rPr lang="en-US" sz="1600" dirty="0" smtClean="0"/>
              <a:t> web </a:t>
            </a:r>
            <a:r>
              <a:rPr lang="en-US" sz="1600" u="sng" dirty="0" smtClean="0">
                <a:solidFill>
                  <a:srgbClr val="0000FF"/>
                </a:solidFill>
              </a:rPr>
              <a:t>https://</a:t>
            </a:r>
            <a:r>
              <a:rPr lang="en-US" sz="1600" u="sng" dirty="0" err="1" smtClean="0">
                <a:solidFill>
                  <a:srgbClr val="0000FF"/>
                </a:solidFill>
              </a:rPr>
              <a:t>translate.google.com</a:t>
            </a:r>
            <a:r>
              <a:rPr lang="en-US" sz="1600" u="sng" dirty="0" smtClean="0">
                <a:solidFill>
                  <a:srgbClr val="0000FF"/>
                </a:solidFill>
              </a:rPr>
              <a:t>.</a:t>
            </a:r>
          </a:p>
          <a:p>
            <a:r>
              <a:rPr lang="en-US" sz="1600" dirty="0" smtClean="0"/>
              <a:t>Paso 4: </a:t>
            </a:r>
            <a:r>
              <a:rPr lang="en-US" sz="1600" dirty="0" err="1" smtClean="0"/>
              <a:t>Pegar</a:t>
            </a:r>
            <a:r>
              <a:rPr lang="en-US" sz="1600" dirty="0" smtClean="0"/>
              <a:t> </a:t>
            </a:r>
            <a:r>
              <a:rPr lang="en-US" sz="1600" b="1" dirty="0" smtClean="0"/>
              <a:t>(</a:t>
            </a:r>
            <a:r>
              <a:rPr lang="en-US" sz="1600" b="1" dirty="0" err="1" smtClean="0"/>
              <a:t>Comando</a:t>
            </a:r>
            <a:r>
              <a:rPr lang="en-US" sz="1600" b="1" dirty="0" smtClean="0"/>
              <a:t> o Control V) </a:t>
            </a:r>
            <a:r>
              <a:rPr lang="en-US" sz="1600" dirty="0" smtClean="0"/>
              <a:t>los: 1) </a:t>
            </a:r>
            <a:r>
              <a:rPr lang="en-US" sz="1600" dirty="0" err="1" smtClean="0"/>
              <a:t>establecer</a:t>
            </a:r>
            <a:r>
              <a:rPr lang="en-US" sz="1600" dirty="0" smtClean="0"/>
              <a:t> </a:t>
            </a:r>
            <a:r>
              <a:rPr lang="en-US" sz="1600" dirty="0" err="1" smtClean="0"/>
              <a:t>pisos</a:t>
            </a:r>
            <a:r>
              <a:rPr lang="en-US" sz="1600" dirty="0" smtClean="0"/>
              <a:t> y 2) </a:t>
            </a:r>
            <a:r>
              <a:rPr lang="en-US" sz="1600" dirty="0" err="1" smtClean="0"/>
              <a:t>matemáticas</a:t>
            </a:r>
            <a:r>
              <a:rPr lang="en-US" sz="1600" dirty="0" smtClean="0"/>
              <a:t> </a:t>
            </a:r>
            <a:r>
              <a:rPr lang="en-US" sz="1600" dirty="0" err="1" smtClean="0"/>
              <a:t>nivel</a:t>
            </a:r>
            <a:r>
              <a:rPr lang="en-US" sz="1600" dirty="0" smtClean="0"/>
              <a:t> </a:t>
            </a:r>
            <a:r>
              <a:rPr lang="en-US" sz="1600" dirty="0" err="1" smtClean="0"/>
              <a:t>problemas</a:t>
            </a:r>
            <a:r>
              <a:rPr lang="en-US" sz="1600" dirty="0" smtClean="0"/>
              <a:t> en la </a:t>
            </a:r>
            <a:r>
              <a:rPr lang="en-US" sz="1600" dirty="0" err="1" smtClean="0"/>
              <a:t>caja</a:t>
            </a:r>
            <a:r>
              <a:rPr lang="en-US" sz="1600" dirty="0" smtClean="0"/>
              <a:t> de la </a:t>
            </a:r>
            <a:r>
              <a:rPr lang="en-US" sz="1600" dirty="0" err="1" smtClean="0"/>
              <a:t>izquierda</a:t>
            </a:r>
            <a:r>
              <a:rPr lang="en-US" sz="1600" dirty="0" smtClean="0"/>
              <a:t>.</a:t>
            </a:r>
          </a:p>
          <a:p>
            <a:r>
              <a:rPr lang="en-US" sz="1600" dirty="0" smtClean="0"/>
              <a:t>Paso 5: En la parte superior del </a:t>
            </a:r>
            <a:r>
              <a:rPr lang="en-US" sz="1600" dirty="0" err="1" smtClean="0"/>
              <a:t>cuadro</a:t>
            </a:r>
            <a:r>
              <a:rPr lang="en-US" sz="1600" dirty="0" smtClean="0"/>
              <a:t> de la </a:t>
            </a:r>
            <a:r>
              <a:rPr lang="en-US" sz="1600" dirty="0" err="1" smtClean="0"/>
              <a:t>derecha</a:t>
            </a:r>
            <a:r>
              <a:rPr lang="en-US" sz="1600" dirty="0" smtClean="0"/>
              <a:t>, </a:t>
            </a:r>
            <a:r>
              <a:rPr lang="en-US" sz="1600" dirty="0" err="1" smtClean="0"/>
              <a:t>haga</a:t>
            </a:r>
            <a:r>
              <a:rPr lang="en-US" sz="1600" dirty="0" smtClean="0"/>
              <a:t> </a:t>
            </a:r>
            <a:r>
              <a:rPr lang="en-US" sz="1600" dirty="0" err="1" smtClean="0"/>
              <a:t>clic</a:t>
            </a:r>
            <a:r>
              <a:rPr lang="en-US" sz="1600" dirty="0" smtClean="0"/>
              <a:t> en </a:t>
            </a:r>
            <a:r>
              <a:rPr lang="en-US" sz="1600" dirty="0" err="1" smtClean="0"/>
              <a:t>español</a:t>
            </a:r>
            <a:r>
              <a:rPr lang="en-US" sz="1600" dirty="0" smtClean="0"/>
              <a:t>. </a:t>
            </a:r>
            <a:r>
              <a:rPr lang="en-US" sz="1600" dirty="0" err="1" smtClean="0"/>
              <a:t>Ahora</a:t>
            </a:r>
            <a:r>
              <a:rPr lang="en-US" sz="1600" dirty="0" smtClean="0"/>
              <a:t> </a:t>
            </a:r>
            <a:r>
              <a:rPr lang="en-US" sz="1600" dirty="0" err="1" smtClean="0"/>
              <a:t>tiene</a:t>
            </a:r>
            <a:r>
              <a:rPr lang="en-US" sz="1600" dirty="0" smtClean="0"/>
              <a:t> el </a:t>
            </a:r>
            <a:r>
              <a:rPr lang="en-US" sz="1600" dirty="0" err="1" smtClean="0"/>
              <a:t>problema</a:t>
            </a:r>
            <a:r>
              <a:rPr lang="en-US" sz="1600" dirty="0" smtClean="0"/>
              <a:t> de </a:t>
            </a:r>
            <a:r>
              <a:rPr lang="en-US" sz="1600" dirty="0" err="1" smtClean="0"/>
              <a:t>matemáticas</a:t>
            </a:r>
            <a:r>
              <a:rPr lang="en-US" sz="1600" dirty="0" smtClean="0"/>
              <a:t> </a:t>
            </a:r>
            <a:r>
              <a:rPr lang="en-US" sz="1600" dirty="0" err="1" smtClean="0"/>
              <a:t>acostarse</a:t>
            </a:r>
            <a:r>
              <a:rPr lang="en-US" sz="1600" dirty="0" smtClean="0"/>
              <a:t> en </a:t>
            </a:r>
            <a:r>
              <a:rPr lang="en-US" sz="1600" dirty="0" err="1" smtClean="0"/>
              <a:t>español</a:t>
            </a:r>
            <a:r>
              <a:rPr lang="en-US" sz="1600" dirty="0" smtClean="0"/>
              <a:t>!</a:t>
            </a:r>
            <a:endParaRPr lang="en-US" sz="1600" dirty="0"/>
          </a:p>
        </p:txBody>
      </p:sp>
    </p:spTree>
    <p:extLst>
      <p:ext uri="{BB962C8B-B14F-4D97-AF65-F5344CB8AC3E}">
        <p14:creationId xmlns:p14="http://schemas.microsoft.com/office/powerpoint/2010/main" val="1051253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Bedtime Math Problems Video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5872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Gracias!</a:t>
            </a:r>
            <a:endParaRPr lang="en-US" dirty="0"/>
          </a:p>
        </p:txBody>
      </p:sp>
      <p:sp>
        <p:nvSpPr>
          <p:cNvPr id="3" name="Content Placeholder 2"/>
          <p:cNvSpPr>
            <a:spLocks noGrp="1"/>
          </p:cNvSpPr>
          <p:nvPr>
            <p:ph sz="half" idx="1"/>
          </p:nvPr>
        </p:nvSpPr>
        <p:spPr/>
        <p:txBody>
          <a:bodyPr/>
          <a:lstStyle/>
          <a:p>
            <a:r>
              <a:rPr lang="en-US" dirty="0" smtClean="0"/>
              <a:t>Download the bedtime math app:</a:t>
            </a:r>
          </a:p>
          <a:p>
            <a:pPr lvl="1"/>
            <a:r>
              <a:rPr lang="en-US" dirty="0" smtClean="0"/>
              <a:t>Apple App Store (Apple devices: iPhone, </a:t>
            </a:r>
            <a:r>
              <a:rPr lang="en-US" dirty="0" err="1" smtClean="0"/>
              <a:t>iPad</a:t>
            </a:r>
            <a:r>
              <a:rPr lang="en-US" dirty="0" smtClean="0"/>
              <a:t>)</a:t>
            </a:r>
          </a:p>
          <a:p>
            <a:pPr lvl="1"/>
            <a:r>
              <a:rPr lang="en-US" dirty="0" smtClean="0"/>
              <a:t>Google Play Store (Google Android Smartphones or tablets)</a:t>
            </a:r>
          </a:p>
          <a:p>
            <a:r>
              <a:rPr lang="en-US" dirty="0" smtClean="0"/>
              <a:t>Download the Google </a:t>
            </a:r>
            <a:r>
              <a:rPr lang="en-US" smtClean="0"/>
              <a:t>Translate app as well.</a:t>
            </a:r>
            <a:endParaRPr lang="en-US" dirty="0"/>
          </a:p>
        </p:txBody>
      </p:sp>
      <p:pic>
        <p:nvPicPr>
          <p:cNvPr id="5" name="Content Placeholder 4" descr="Screen Shot 2015-01-27 at 10.32.21 AM.png"/>
          <p:cNvPicPr>
            <a:picLocks noGrp="1" noChangeAspect="1"/>
          </p:cNvPicPr>
          <p:nvPr>
            <p:ph sz="half" idx="2"/>
          </p:nvPr>
        </p:nvPicPr>
        <p:blipFill>
          <a:blip r:embed="rId2">
            <a:extLst>
              <a:ext uri="{28A0092B-C50C-407E-A947-70E740481C1C}">
                <a14:useLocalDpi xmlns:a14="http://schemas.microsoft.com/office/drawing/2010/main" val="0"/>
              </a:ext>
            </a:extLst>
          </a:blip>
          <a:srcRect t="18333" b="18333"/>
          <a:stretch>
            <a:fillRect/>
          </a:stretch>
        </p:blipFill>
        <p:spPr/>
      </p:pic>
    </p:spTree>
    <p:extLst>
      <p:ext uri="{BB962C8B-B14F-4D97-AF65-F5344CB8AC3E}">
        <p14:creationId xmlns:p14="http://schemas.microsoft.com/office/powerpoint/2010/main" val="361301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Bedtime Math Website</a:t>
            </a:r>
            <a:br>
              <a:rPr lang="en-US" dirty="0" smtClean="0"/>
            </a:br>
            <a:r>
              <a:rPr lang="en-US" dirty="0" err="1" smtClean="0"/>
              <a:t>www.bedtimemath.org</a:t>
            </a:r>
            <a:endParaRPr lang="en-US" dirty="0"/>
          </a:p>
        </p:txBody>
      </p:sp>
      <p:pic>
        <p:nvPicPr>
          <p:cNvPr id="4" name="Content Placeholder 3" descr="Screen Shot 2015-01-27 at 5.12.06 AM.png"/>
          <p:cNvPicPr>
            <a:picLocks noGrp="1" noChangeAspect="1"/>
          </p:cNvPicPr>
          <p:nvPr>
            <p:ph idx="1"/>
          </p:nvPr>
        </p:nvPicPr>
        <p:blipFill>
          <a:blip r:embed="rId2">
            <a:extLst>
              <a:ext uri="{28A0092B-C50C-407E-A947-70E740481C1C}">
                <a14:useLocalDpi xmlns:a14="http://schemas.microsoft.com/office/drawing/2010/main" val="0"/>
              </a:ext>
            </a:extLst>
          </a:blip>
          <a:srcRect t="-13129" b="-13129"/>
          <a:stretch>
            <a:fillRect/>
          </a:stretch>
        </p:blipFill>
        <p:spPr/>
      </p:pic>
    </p:spTree>
    <p:extLst>
      <p:ext uri="{BB962C8B-B14F-4D97-AF65-F5344CB8AC3E}">
        <p14:creationId xmlns:p14="http://schemas.microsoft.com/office/powerpoint/2010/main" val="315653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Bedtime Math for Families</a:t>
            </a:r>
            <a:endParaRPr lang="en-US" dirty="0"/>
          </a:p>
        </p:txBody>
      </p:sp>
      <p:sp>
        <p:nvSpPr>
          <p:cNvPr id="4" name="Content Placeholder 3"/>
          <p:cNvSpPr>
            <a:spLocks noGrp="1"/>
          </p:cNvSpPr>
          <p:nvPr>
            <p:ph sz="half" idx="1"/>
          </p:nvPr>
        </p:nvSpPr>
        <p:spPr>
          <a:xfrm>
            <a:off x="457200" y="1297978"/>
            <a:ext cx="4038600" cy="4828185"/>
          </a:xfrm>
        </p:spPr>
        <p:txBody>
          <a:bodyPr/>
          <a:lstStyle/>
          <a:p>
            <a:r>
              <a:rPr lang="en-US" dirty="0" smtClean="0"/>
              <a:t>Daily Math Problems</a:t>
            </a:r>
          </a:p>
          <a:p>
            <a:r>
              <a:rPr lang="en-US" dirty="0" smtClean="0"/>
              <a:t>Sticker Calendars</a:t>
            </a:r>
          </a:p>
          <a:p>
            <a:r>
              <a:rPr lang="en-US" dirty="0" smtClean="0"/>
              <a:t>Printable Activity Pages</a:t>
            </a:r>
          </a:p>
          <a:p>
            <a:r>
              <a:rPr lang="en-US" dirty="0" smtClean="0"/>
              <a:t>Parent Blog</a:t>
            </a:r>
            <a:endParaRPr lang="en-US" dirty="0"/>
          </a:p>
        </p:txBody>
      </p:sp>
      <p:pic>
        <p:nvPicPr>
          <p:cNvPr id="6" name="Content Placeholder 5" descr="Screen Shot 2015-01-27 at 5.19.08 AM.png"/>
          <p:cNvPicPr>
            <a:picLocks noGrp="1" noChangeAspect="1"/>
          </p:cNvPicPr>
          <p:nvPr>
            <p:ph sz="half" idx="2"/>
          </p:nvPr>
        </p:nvPicPr>
        <p:blipFill>
          <a:blip r:embed="rId2">
            <a:extLst>
              <a:ext uri="{28A0092B-C50C-407E-A947-70E740481C1C}">
                <a14:useLocalDpi xmlns:a14="http://schemas.microsoft.com/office/drawing/2010/main" val="0"/>
              </a:ext>
            </a:extLst>
          </a:blip>
          <a:srcRect t="-13361" b="-13361"/>
          <a:stretch>
            <a:fillRect/>
          </a:stretch>
        </p:blipFill>
        <p:spPr>
          <a:xfrm>
            <a:off x="4648200" y="1297978"/>
            <a:ext cx="4038600" cy="4828185"/>
          </a:xfrm>
        </p:spPr>
      </p:pic>
    </p:spTree>
    <p:extLst>
      <p:ext uri="{BB962C8B-B14F-4D97-AF65-F5344CB8AC3E}">
        <p14:creationId xmlns:p14="http://schemas.microsoft.com/office/powerpoint/2010/main" val="356259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Daily Math</a:t>
            </a:r>
            <a:endParaRPr lang="en-US" dirty="0"/>
          </a:p>
        </p:txBody>
      </p:sp>
      <p:sp>
        <p:nvSpPr>
          <p:cNvPr id="3" name="Content Placeholder 2"/>
          <p:cNvSpPr>
            <a:spLocks noGrp="1"/>
          </p:cNvSpPr>
          <p:nvPr>
            <p:ph sz="half" idx="1"/>
          </p:nvPr>
        </p:nvSpPr>
        <p:spPr/>
        <p:txBody>
          <a:bodyPr/>
          <a:lstStyle/>
          <a:p>
            <a:r>
              <a:rPr lang="en-US" dirty="0" smtClean="0"/>
              <a:t>Daily email</a:t>
            </a:r>
          </a:p>
          <a:p>
            <a:r>
              <a:rPr lang="en-US" dirty="0" smtClean="0"/>
              <a:t>An app for you smartphone</a:t>
            </a:r>
          </a:p>
          <a:p>
            <a:r>
              <a:rPr lang="en-US" dirty="0" smtClean="0"/>
              <a:t>Bedtime Math website: on the home page everyday</a:t>
            </a:r>
          </a:p>
          <a:p>
            <a:r>
              <a:rPr lang="en-US" dirty="0" smtClean="0"/>
              <a:t>Books</a:t>
            </a:r>
            <a:endParaRPr lang="en-US" dirty="0"/>
          </a:p>
        </p:txBody>
      </p:sp>
      <p:pic>
        <p:nvPicPr>
          <p:cNvPr id="5" name="Content Placeholder 4" descr="Screen Shot 2015-01-27 at 5.21.38 AM.png"/>
          <p:cNvPicPr>
            <a:picLocks noGrp="1" noChangeAspect="1"/>
          </p:cNvPicPr>
          <p:nvPr>
            <p:ph sz="half" idx="2"/>
          </p:nvPr>
        </p:nvPicPr>
        <p:blipFill>
          <a:blip r:embed="rId2">
            <a:extLst>
              <a:ext uri="{28A0092B-C50C-407E-A947-70E740481C1C}">
                <a14:useLocalDpi xmlns:a14="http://schemas.microsoft.com/office/drawing/2010/main" val="0"/>
              </a:ext>
            </a:extLst>
          </a:blip>
          <a:srcRect t="-12350" b="-12350"/>
          <a:stretch>
            <a:fillRect/>
          </a:stretch>
        </p:blipFill>
        <p:spPr>
          <a:xfrm>
            <a:off x="4648200" y="1311936"/>
            <a:ext cx="4038600" cy="4814228"/>
          </a:xfrm>
        </p:spPr>
      </p:pic>
    </p:spTree>
    <p:extLst>
      <p:ext uri="{BB962C8B-B14F-4D97-AF65-F5344CB8AC3E}">
        <p14:creationId xmlns:p14="http://schemas.microsoft.com/office/powerpoint/2010/main" val="287964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Math</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Picture</a:t>
            </a:r>
          </a:p>
          <a:p>
            <a:r>
              <a:rPr lang="en-US" dirty="0" smtClean="0"/>
              <a:t>A set up story for the daily math problem.</a:t>
            </a:r>
          </a:p>
          <a:p>
            <a:r>
              <a:rPr lang="en-US" dirty="0" smtClean="0"/>
              <a:t>Three levels of the math problem:</a:t>
            </a:r>
          </a:p>
          <a:p>
            <a:pPr lvl="1"/>
            <a:r>
              <a:rPr lang="en-US" dirty="0" smtClean="0"/>
              <a:t>Wee ones (Preschool: Ages 3-4)</a:t>
            </a:r>
          </a:p>
          <a:p>
            <a:pPr lvl="1"/>
            <a:r>
              <a:rPr lang="en-US" dirty="0" smtClean="0"/>
              <a:t>Little Kids (Kindergarten &amp; 1</a:t>
            </a:r>
            <a:r>
              <a:rPr lang="en-US" baseline="30000" dirty="0" smtClean="0"/>
              <a:t>st</a:t>
            </a:r>
            <a:r>
              <a:rPr lang="en-US" dirty="0" smtClean="0"/>
              <a:t> Grade: Ages 5-6)</a:t>
            </a:r>
          </a:p>
          <a:p>
            <a:pPr lvl="1"/>
            <a:r>
              <a:rPr lang="en-US" dirty="0" smtClean="0"/>
              <a:t>Big Kids (2</a:t>
            </a:r>
            <a:r>
              <a:rPr lang="en-US" baseline="30000" dirty="0" smtClean="0"/>
              <a:t>nd</a:t>
            </a:r>
            <a:r>
              <a:rPr lang="en-US" dirty="0" smtClean="0"/>
              <a:t> Grade &amp; above: Ages 6-8)</a:t>
            </a:r>
          </a:p>
          <a:p>
            <a:pPr lvl="1"/>
            <a:endParaRPr lang="en-US" dirty="0" smtClean="0"/>
          </a:p>
          <a:p>
            <a:pPr lvl="1"/>
            <a:endParaRPr lang="en-US" dirty="0" smtClean="0"/>
          </a:p>
          <a:p>
            <a:pPr lvl="1"/>
            <a:endParaRPr lang="en-US" dirty="0"/>
          </a:p>
        </p:txBody>
      </p:sp>
      <p:pic>
        <p:nvPicPr>
          <p:cNvPr id="6" name="Content Placeholder 5" descr="Screen Shot 2015-01-27 at 5.31.14 AM.png"/>
          <p:cNvPicPr>
            <a:picLocks noGrp="1" noChangeAspect="1"/>
          </p:cNvPicPr>
          <p:nvPr>
            <p:ph sz="half" idx="2"/>
          </p:nvPr>
        </p:nvPicPr>
        <p:blipFill>
          <a:blip r:embed="rId2">
            <a:extLst>
              <a:ext uri="{28A0092B-C50C-407E-A947-70E740481C1C}">
                <a14:useLocalDpi xmlns:a14="http://schemas.microsoft.com/office/drawing/2010/main" val="0"/>
              </a:ext>
            </a:extLst>
          </a:blip>
          <a:srcRect l="-17593" r="-17593"/>
          <a:stretch>
            <a:fillRect/>
          </a:stretch>
        </p:blipFill>
        <p:spPr/>
      </p:pic>
    </p:spTree>
    <p:extLst>
      <p:ext uri="{BB962C8B-B14F-4D97-AF65-F5344CB8AC3E}">
        <p14:creationId xmlns:p14="http://schemas.microsoft.com/office/powerpoint/2010/main" val="323353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0595"/>
            <a:ext cx="8229600" cy="1143000"/>
          </a:xfrm>
        </p:spPr>
        <p:txBody>
          <a:bodyPr/>
          <a:lstStyle/>
          <a:p>
            <a:r>
              <a:rPr lang="en-US" dirty="0" smtClean="0"/>
              <a:t>Let’s Do Some Math!</a:t>
            </a:r>
            <a:endParaRPr lang="en-US" dirty="0"/>
          </a:p>
        </p:txBody>
      </p:sp>
    </p:spTree>
    <p:extLst>
      <p:ext uri="{BB962C8B-B14F-4D97-AF65-F5344CB8AC3E}">
        <p14:creationId xmlns:p14="http://schemas.microsoft.com/office/powerpoint/2010/main" val="99256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Set-Up Story-January 26</a:t>
            </a:r>
            <a:endParaRPr lang="en-US" dirty="0"/>
          </a:p>
        </p:txBody>
      </p:sp>
      <p:sp>
        <p:nvSpPr>
          <p:cNvPr id="4" name="Content Placeholder 3"/>
          <p:cNvSpPr>
            <a:spLocks noGrp="1"/>
          </p:cNvSpPr>
          <p:nvPr>
            <p:ph sz="half" idx="1"/>
          </p:nvPr>
        </p:nvSpPr>
        <p:spPr/>
        <p:txBody>
          <a:bodyPr>
            <a:normAutofit fontScale="55000" lnSpcReduction="20000"/>
          </a:bodyPr>
          <a:lstStyle/>
          <a:p>
            <a:r>
              <a:rPr lang="en-US" dirty="0" smtClean="0"/>
              <a:t>When we saw the photo of these amazing chocolates, the first thing we asked was, “Would anyone want to eat them?” How can you eat something that looks so cool? These perfectly shaped mathematical wonders were made by Japanese company </a:t>
            </a:r>
            <a:r>
              <a:rPr lang="en-US" dirty="0" err="1" smtClean="0"/>
              <a:t>Nendo</a:t>
            </a:r>
            <a:r>
              <a:rPr lang="en-US" dirty="0" smtClean="0"/>
              <a:t> for the big </a:t>
            </a:r>
            <a:r>
              <a:rPr lang="en-US" dirty="0" err="1" smtClean="0"/>
              <a:t>Maison</a:t>
            </a:r>
            <a:r>
              <a:rPr lang="en-US" dirty="0" smtClean="0"/>
              <a:t> &amp; Objet design show in Paris right now (that’s French for “House and Object”). The candies were all made by pouring chocolate into a “mold,” a hollow shape cut so that when the candies cool down and pop out, they look like these. Suddenly a rectangular bar of chocolate doesn’t seem as exciting as a spiky crown or checkerboard chunk — but in any shape, it all tastes good.</a:t>
            </a:r>
            <a:endParaRPr lang="en-US" dirty="0"/>
          </a:p>
        </p:txBody>
      </p:sp>
      <p:sp>
        <p:nvSpPr>
          <p:cNvPr id="5" name="Content Placeholder 4"/>
          <p:cNvSpPr>
            <a:spLocks noGrp="1"/>
          </p:cNvSpPr>
          <p:nvPr>
            <p:ph sz="half" idx="2"/>
          </p:nvPr>
        </p:nvSpPr>
        <p:spPr/>
        <p:txBody>
          <a:bodyPr>
            <a:normAutofit fontScale="55000" lnSpcReduction="20000"/>
          </a:bodyPr>
          <a:lstStyle/>
          <a:p>
            <a:r>
              <a:rPr lang="en-US" dirty="0" err="1" smtClean="0"/>
              <a:t>Cuando</a:t>
            </a:r>
            <a:r>
              <a:rPr lang="en-US" dirty="0" smtClean="0"/>
              <a:t> </a:t>
            </a:r>
            <a:r>
              <a:rPr lang="en-US" dirty="0" err="1" smtClean="0"/>
              <a:t>vimos</a:t>
            </a:r>
            <a:r>
              <a:rPr lang="en-US" dirty="0" smtClean="0"/>
              <a:t> la </a:t>
            </a:r>
            <a:r>
              <a:rPr lang="en-US" dirty="0" err="1" smtClean="0"/>
              <a:t>foto</a:t>
            </a:r>
            <a:r>
              <a:rPr lang="en-US" dirty="0" smtClean="0"/>
              <a:t> de </a:t>
            </a:r>
            <a:r>
              <a:rPr lang="en-US" dirty="0" err="1" smtClean="0"/>
              <a:t>estos</a:t>
            </a:r>
            <a:r>
              <a:rPr lang="en-US" dirty="0" smtClean="0"/>
              <a:t> chocolates </a:t>
            </a:r>
            <a:r>
              <a:rPr lang="en-US" dirty="0" err="1" smtClean="0"/>
              <a:t>increíbles</a:t>
            </a:r>
            <a:r>
              <a:rPr lang="en-US" dirty="0" smtClean="0"/>
              <a:t>, lo </a:t>
            </a:r>
            <a:r>
              <a:rPr lang="en-US" dirty="0" err="1" smtClean="0"/>
              <a:t>primero</a:t>
            </a:r>
            <a:r>
              <a:rPr lang="en-US" dirty="0" smtClean="0"/>
              <a:t> </a:t>
            </a:r>
            <a:r>
              <a:rPr lang="en-US" dirty="0" err="1" smtClean="0"/>
              <a:t>que</a:t>
            </a:r>
            <a:r>
              <a:rPr lang="en-US" dirty="0" smtClean="0"/>
              <a:t> </a:t>
            </a:r>
            <a:r>
              <a:rPr lang="en-US" dirty="0" err="1" smtClean="0"/>
              <a:t>nos</a:t>
            </a:r>
            <a:r>
              <a:rPr lang="en-US" dirty="0" smtClean="0"/>
              <a:t> </a:t>
            </a:r>
            <a:r>
              <a:rPr lang="en-US" dirty="0" err="1" smtClean="0"/>
              <a:t>preguntamos</a:t>
            </a:r>
            <a:r>
              <a:rPr lang="en-US" dirty="0" smtClean="0"/>
              <a:t> </a:t>
            </a:r>
            <a:r>
              <a:rPr lang="en-US" dirty="0" err="1" smtClean="0"/>
              <a:t>fue</a:t>
            </a:r>
            <a:r>
              <a:rPr lang="en-US" dirty="0" smtClean="0"/>
              <a:t>: "¿Hay </a:t>
            </a:r>
            <a:r>
              <a:rPr lang="en-US" dirty="0" err="1" smtClean="0"/>
              <a:t>alguien</a:t>
            </a:r>
            <a:r>
              <a:rPr lang="en-US" dirty="0" smtClean="0"/>
              <a:t> </a:t>
            </a:r>
            <a:r>
              <a:rPr lang="en-US" dirty="0" err="1" smtClean="0"/>
              <a:t>que</a:t>
            </a:r>
            <a:r>
              <a:rPr lang="en-US" dirty="0" smtClean="0"/>
              <a:t> </a:t>
            </a:r>
            <a:r>
              <a:rPr lang="en-US" dirty="0" err="1" smtClean="0"/>
              <a:t>quiera</a:t>
            </a:r>
            <a:r>
              <a:rPr lang="en-US" dirty="0" smtClean="0"/>
              <a:t> comer </a:t>
            </a:r>
            <a:r>
              <a:rPr lang="en-US" dirty="0" err="1" smtClean="0"/>
              <a:t>ellos</a:t>
            </a:r>
            <a:r>
              <a:rPr lang="en-US" dirty="0" smtClean="0"/>
              <a:t>?" ¿</a:t>
            </a:r>
            <a:r>
              <a:rPr lang="en-US" dirty="0" err="1" smtClean="0"/>
              <a:t>Cómo</a:t>
            </a:r>
            <a:r>
              <a:rPr lang="en-US" dirty="0" smtClean="0"/>
              <a:t> se </a:t>
            </a:r>
            <a:r>
              <a:rPr lang="en-US" dirty="0" err="1" smtClean="0"/>
              <a:t>puede</a:t>
            </a:r>
            <a:r>
              <a:rPr lang="en-US" dirty="0" smtClean="0"/>
              <a:t> comer </a:t>
            </a:r>
            <a:r>
              <a:rPr lang="en-US" dirty="0" err="1" smtClean="0"/>
              <a:t>algo</a:t>
            </a:r>
            <a:r>
              <a:rPr lang="en-US" dirty="0" smtClean="0"/>
              <a:t> </a:t>
            </a:r>
            <a:r>
              <a:rPr lang="en-US" dirty="0" err="1" smtClean="0"/>
              <a:t>que</a:t>
            </a:r>
            <a:r>
              <a:rPr lang="en-US" dirty="0" smtClean="0"/>
              <a:t> </a:t>
            </a:r>
            <a:r>
              <a:rPr lang="en-US" dirty="0" err="1" smtClean="0"/>
              <a:t>parece</a:t>
            </a:r>
            <a:r>
              <a:rPr lang="en-US" dirty="0" smtClean="0"/>
              <a:t> tan fresco? </a:t>
            </a:r>
            <a:r>
              <a:rPr lang="en-US" dirty="0" err="1" smtClean="0"/>
              <a:t>Estas</a:t>
            </a:r>
            <a:r>
              <a:rPr lang="en-US" dirty="0" smtClean="0"/>
              <a:t> </a:t>
            </a:r>
            <a:r>
              <a:rPr lang="en-US" dirty="0" err="1" smtClean="0"/>
              <a:t>maravillas</a:t>
            </a:r>
            <a:r>
              <a:rPr lang="en-US" dirty="0" smtClean="0"/>
              <a:t> </a:t>
            </a:r>
            <a:r>
              <a:rPr lang="en-US" dirty="0" err="1" smtClean="0"/>
              <a:t>matemáticas</a:t>
            </a:r>
            <a:r>
              <a:rPr lang="en-US" dirty="0" smtClean="0"/>
              <a:t> de forma perfecta </a:t>
            </a:r>
            <a:r>
              <a:rPr lang="en-US" dirty="0" err="1" smtClean="0"/>
              <a:t>fueron</a:t>
            </a:r>
            <a:r>
              <a:rPr lang="en-US" dirty="0" smtClean="0"/>
              <a:t> </a:t>
            </a:r>
            <a:r>
              <a:rPr lang="en-US" dirty="0" err="1" smtClean="0"/>
              <a:t>hechas</a:t>
            </a:r>
            <a:r>
              <a:rPr lang="en-US" dirty="0" smtClean="0"/>
              <a:t> </a:t>
            </a:r>
            <a:r>
              <a:rPr lang="en-US" dirty="0" err="1" smtClean="0"/>
              <a:t>por</a:t>
            </a:r>
            <a:r>
              <a:rPr lang="en-US" dirty="0" smtClean="0"/>
              <a:t> la </a:t>
            </a:r>
            <a:r>
              <a:rPr lang="en-US" dirty="0" err="1" smtClean="0"/>
              <a:t>compañía</a:t>
            </a:r>
            <a:r>
              <a:rPr lang="en-US" dirty="0" smtClean="0"/>
              <a:t> </a:t>
            </a:r>
            <a:r>
              <a:rPr lang="en-US" dirty="0" err="1" smtClean="0"/>
              <a:t>japonesa</a:t>
            </a:r>
            <a:r>
              <a:rPr lang="en-US" dirty="0" smtClean="0"/>
              <a:t> </a:t>
            </a:r>
            <a:r>
              <a:rPr lang="en-US" dirty="0" err="1" smtClean="0"/>
              <a:t>Nendo</a:t>
            </a:r>
            <a:r>
              <a:rPr lang="en-US" dirty="0" smtClean="0"/>
              <a:t> </a:t>
            </a:r>
            <a:r>
              <a:rPr lang="en-US" dirty="0" err="1" smtClean="0"/>
              <a:t>para</a:t>
            </a:r>
            <a:r>
              <a:rPr lang="en-US" dirty="0" smtClean="0"/>
              <a:t> el gran </a:t>
            </a:r>
            <a:r>
              <a:rPr lang="en-US" dirty="0" err="1" smtClean="0"/>
              <a:t>Maison</a:t>
            </a:r>
            <a:r>
              <a:rPr lang="en-US" dirty="0" smtClean="0"/>
              <a:t> &amp; Objet de </a:t>
            </a:r>
            <a:r>
              <a:rPr lang="en-US" dirty="0" err="1" smtClean="0"/>
              <a:t>diseño</a:t>
            </a:r>
            <a:r>
              <a:rPr lang="en-US" dirty="0" smtClean="0"/>
              <a:t> en </a:t>
            </a:r>
            <a:r>
              <a:rPr lang="en-US" dirty="0" err="1" smtClean="0"/>
              <a:t>París</a:t>
            </a:r>
            <a:r>
              <a:rPr lang="en-US" dirty="0" smtClean="0"/>
              <a:t> en </a:t>
            </a:r>
            <a:r>
              <a:rPr lang="en-US" dirty="0" err="1" smtClean="0"/>
              <a:t>estos</a:t>
            </a:r>
            <a:r>
              <a:rPr lang="en-US" dirty="0" smtClean="0"/>
              <a:t> </a:t>
            </a:r>
            <a:r>
              <a:rPr lang="en-US" dirty="0" err="1" smtClean="0"/>
              <a:t>momentos</a:t>
            </a:r>
            <a:r>
              <a:rPr lang="en-US" dirty="0" smtClean="0"/>
              <a:t> (</a:t>
            </a:r>
            <a:r>
              <a:rPr lang="en-US" dirty="0" err="1" smtClean="0"/>
              <a:t>que</a:t>
            </a:r>
            <a:r>
              <a:rPr lang="en-US" dirty="0" smtClean="0"/>
              <a:t> </a:t>
            </a:r>
            <a:r>
              <a:rPr lang="en-US" dirty="0" err="1" smtClean="0"/>
              <a:t>es</a:t>
            </a:r>
            <a:r>
              <a:rPr lang="en-US" dirty="0" smtClean="0"/>
              <a:t> </a:t>
            </a:r>
            <a:r>
              <a:rPr lang="en-US" dirty="0" err="1" smtClean="0"/>
              <a:t>francés</a:t>
            </a:r>
            <a:r>
              <a:rPr lang="en-US" dirty="0" smtClean="0"/>
              <a:t> </a:t>
            </a:r>
            <a:r>
              <a:rPr lang="en-US" dirty="0" err="1" smtClean="0"/>
              <a:t>para</a:t>
            </a:r>
            <a:r>
              <a:rPr lang="en-US" dirty="0" smtClean="0"/>
              <a:t> "Casa y </a:t>
            </a:r>
            <a:r>
              <a:rPr lang="en-US" dirty="0" err="1" smtClean="0"/>
              <a:t>Objeto</a:t>
            </a:r>
            <a:r>
              <a:rPr lang="en-US" dirty="0" smtClean="0"/>
              <a:t>"). Los </a:t>
            </a:r>
            <a:r>
              <a:rPr lang="en-US" dirty="0" err="1" smtClean="0"/>
              <a:t>caramelos</a:t>
            </a:r>
            <a:r>
              <a:rPr lang="en-US" dirty="0" smtClean="0"/>
              <a:t> </a:t>
            </a:r>
            <a:r>
              <a:rPr lang="en-US" dirty="0" err="1" smtClean="0"/>
              <a:t>fueron</a:t>
            </a:r>
            <a:r>
              <a:rPr lang="en-US" dirty="0" smtClean="0"/>
              <a:t> </a:t>
            </a:r>
            <a:r>
              <a:rPr lang="en-US" dirty="0" err="1" smtClean="0"/>
              <a:t>hechos</a:t>
            </a:r>
            <a:r>
              <a:rPr lang="en-US" dirty="0" smtClean="0"/>
              <a:t> </a:t>
            </a:r>
            <a:r>
              <a:rPr lang="en-US" dirty="0" err="1" smtClean="0"/>
              <a:t>por</a:t>
            </a:r>
            <a:r>
              <a:rPr lang="en-US" dirty="0" smtClean="0"/>
              <a:t> </a:t>
            </a:r>
            <a:r>
              <a:rPr lang="en-US" dirty="0" err="1" smtClean="0"/>
              <a:t>verter</a:t>
            </a:r>
            <a:r>
              <a:rPr lang="en-US" dirty="0" smtClean="0"/>
              <a:t> el chocolate en un "</a:t>
            </a:r>
            <a:r>
              <a:rPr lang="en-US" dirty="0" err="1" smtClean="0"/>
              <a:t>molde</a:t>
            </a:r>
            <a:r>
              <a:rPr lang="en-US" dirty="0" smtClean="0"/>
              <a:t>", </a:t>
            </a:r>
            <a:r>
              <a:rPr lang="en-US" dirty="0" err="1" smtClean="0"/>
              <a:t>una</a:t>
            </a:r>
            <a:r>
              <a:rPr lang="en-US" dirty="0" smtClean="0"/>
              <a:t> forma </a:t>
            </a:r>
            <a:r>
              <a:rPr lang="en-US" dirty="0" err="1" smtClean="0"/>
              <a:t>hueca</a:t>
            </a:r>
            <a:r>
              <a:rPr lang="en-US" dirty="0" smtClean="0"/>
              <a:t> </a:t>
            </a:r>
            <a:r>
              <a:rPr lang="en-US" dirty="0" err="1" smtClean="0"/>
              <a:t>cortada</a:t>
            </a:r>
            <a:r>
              <a:rPr lang="en-US" dirty="0" smtClean="0"/>
              <a:t> de </a:t>
            </a:r>
            <a:r>
              <a:rPr lang="en-US" dirty="0" err="1" smtClean="0"/>
              <a:t>manera</a:t>
            </a:r>
            <a:r>
              <a:rPr lang="en-US" dirty="0" smtClean="0"/>
              <a:t> </a:t>
            </a:r>
            <a:r>
              <a:rPr lang="en-US" dirty="0" err="1" smtClean="0"/>
              <a:t>que</a:t>
            </a:r>
            <a:r>
              <a:rPr lang="en-US" dirty="0" smtClean="0"/>
              <a:t> </a:t>
            </a:r>
            <a:r>
              <a:rPr lang="en-US" dirty="0" err="1" smtClean="0"/>
              <a:t>cuando</a:t>
            </a:r>
            <a:r>
              <a:rPr lang="en-US" dirty="0" smtClean="0"/>
              <a:t> los </a:t>
            </a:r>
            <a:r>
              <a:rPr lang="en-US" dirty="0" err="1" smtClean="0"/>
              <a:t>dulces</a:t>
            </a:r>
            <a:r>
              <a:rPr lang="en-US" dirty="0" smtClean="0"/>
              <a:t> se </a:t>
            </a:r>
            <a:r>
              <a:rPr lang="en-US" dirty="0" err="1" smtClean="0"/>
              <a:t>enfríen</a:t>
            </a:r>
            <a:r>
              <a:rPr lang="en-US" dirty="0" smtClean="0"/>
              <a:t> y pop </a:t>
            </a:r>
            <a:r>
              <a:rPr lang="en-US" dirty="0" err="1" smtClean="0"/>
              <a:t>fuera</a:t>
            </a:r>
            <a:r>
              <a:rPr lang="en-US" dirty="0" smtClean="0"/>
              <a:t>, se </a:t>
            </a:r>
            <a:r>
              <a:rPr lang="en-US" dirty="0" err="1" smtClean="0"/>
              <a:t>ven</a:t>
            </a:r>
            <a:r>
              <a:rPr lang="en-US" dirty="0" smtClean="0"/>
              <a:t> </a:t>
            </a:r>
            <a:r>
              <a:rPr lang="en-US" dirty="0" err="1" smtClean="0"/>
              <a:t>como</a:t>
            </a:r>
            <a:r>
              <a:rPr lang="en-US" dirty="0" smtClean="0"/>
              <a:t> </a:t>
            </a:r>
            <a:r>
              <a:rPr lang="en-US" dirty="0" err="1" smtClean="0"/>
              <a:t>estos</a:t>
            </a:r>
            <a:r>
              <a:rPr lang="en-US" dirty="0" smtClean="0"/>
              <a:t>. De </a:t>
            </a:r>
            <a:r>
              <a:rPr lang="en-US" dirty="0" err="1" smtClean="0"/>
              <a:t>repente</a:t>
            </a:r>
            <a:r>
              <a:rPr lang="en-US" dirty="0" smtClean="0"/>
              <a:t>, </a:t>
            </a:r>
            <a:r>
              <a:rPr lang="en-US" dirty="0" err="1" smtClean="0"/>
              <a:t>una</a:t>
            </a:r>
            <a:r>
              <a:rPr lang="en-US" dirty="0" smtClean="0"/>
              <a:t> </a:t>
            </a:r>
            <a:r>
              <a:rPr lang="en-US" dirty="0" err="1" smtClean="0"/>
              <a:t>barra</a:t>
            </a:r>
            <a:r>
              <a:rPr lang="en-US" dirty="0" smtClean="0"/>
              <a:t> rectangular de chocolate no </a:t>
            </a:r>
            <a:r>
              <a:rPr lang="en-US" dirty="0" err="1" smtClean="0"/>
              <a:t>parece</a:t>
            </a:r>
            <a:r>
              <a:rPr lang="en-US" dirty="0" smtClean="0"/>
              <a:t> tan </a:t>
            </a:r>
            <a:r>
              <a:rPr lang="en-US" dirty="0" err="1" smtClean="0"/>
              <a:t>emocionante</a:t>
            </a:r>
            <a:r>
              <a:rPr lang="en-US" dirty="0" smtClean="0"/>
              <a:t> </a:t>
            </a:r>
            <a:r>
              <a:rPr lang="en-US" dirty="0" err="1" smtClean="0"/>
              <a:t>como</a:t>
            </a:r>
            <a:r>
              <a:rPr lang="en-US" dirty="0" smtClean="0"/>
              <a:t> </a:t>
            </a:r>
            <a:r>
              <a:rPr lang="en-US" dirty="0" err="1" smtClean="0"/>
              <a:t>una</a:t>
            </a:r>
            <a:r>
              <a:rPr lang="en-US" dirty="0" smtClean="0"/>
              <a:t> corona o un </a:t>
            </a:r>
            <a:r>
              <a:rPr lang="en-US" dirty="0" err="1" smtClean="0"/>
              <a:t>tablero</a:t>
            </a:r>
            <a:r>
              <a:rPr lang="en-US" dirty="0" smtClean="0"/>
              <a:t> de </a:t>
            </a:r>
            <a:r>
              <a:rPr lang="en-US" dirty="0" err="1" smtClean="0"/>
              <a:t>ajedrez</a:t>
            </a:r>
            <a:r>
              <a:rPr lang="en-US" dirty="0" smtClean="0"/>
              <a:t> </a:t>
            </a:r>
            <a:r>
              <a:rPr lang="en-US" dirty="0" err="1" smtClean="0"/>
              <a:t>trozo</a:t>
            </a:r>
            <a:r>
              <a:rPr lang="en-US" dirty="0" smtClean="0"/>
              <a:t> de </a:t>
            </a:r>
            <a:r>
              <a:rPr lang="en-US" dirty="0" err="1" smtClean="0"/>
              <a:t>punta</a:t>
            </a:r>
            <a:r>
              <a:rPr lang="en-US" dirty="0" smtClean="0"/>
              <a:t> - </a:t>
            </a:r>
            <a:r>
              <a:rPr lang="en-US" dirty="0" err="1" smtClean="0"/>
              <a:t>pero</a:t>
            </a:r>
            <a:r>
              <a:rPr lang="en-US" dirty="0" smtClean="0"/>
              <a:t>, en </a:t>
            </a:r>
            <a:r>
              <a:rPr lang="en-US" dirty="0" err="1" smtClean="0"/>
              <a:t>cualquier</a:t>
            </a:r>
            <a:r>
              <a:rPr lang="en-US" dirty="0" smtClean="0"/>
              <a:t> forma, </a:t>
            </a:r>
            <a:r>
              <a:rPr lang="en-US" dirty="0" err="1" smtClean="0"/>
              <a:t>todo</a:t>
            </a:r>
            <a:r>
              <a:rPr lang="en-US" dirty="0" smtClean="0"/>
              <a:t> </a:t>
            </a:r>
            <a:r>
              <a:rPr lang="en-US" dirty="0" err="1" smtClean="0"/>
              <a:t>sabe</a:t>
            </a:r>
            <a:r>
              <a:rPr lang="en-US" dirty="0" smtClean="0"/>
              <a:t> </a:t>
            </a:r>
            <a:r>
              <a:rPr lang="en-US" dirty="0" err="1" smtClean="0"/>
              <a:t>bien</a:t>
            </a:r>
            <a:r>
              <a:rPr lang="en-US" dirty="0" smtClean="0"/>
              <a:t>.</a:t>
            </a:r>
            <a:endParaRPr lang="en-US" dirty="0"/>
          </a:p>
        </p:txBody>
      </p:sp>
    </p:spTree>
    <p:extLst>
      <p:ext uri="{BB962C8B-B14F-4D97-AF65-F5344CB8AC3E}">
        <p14:creationId xmlns:p14="http://schemas.microsoft.com/office/powerpoint/2010/main" val="403617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7 at 9.25.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53" y="480876"/>
            <a:ext cx="7175500" cy="5346700"/>
          </a:xfrm>
          <a:prstGeom prst="rect">
            <a:avLst/>
          </a:prstGeom>
        </p:spPr>
      </p:pic>
    </p:spTree>
    <p:extLst>
      <p:ext uri="{BB962C8B-B14F-4D97-AF65-F5344CB8AC3E}">
        <p14:creationId xmlns:p14="http://schemas.microsoft.com/office/powerpoint/2010/main" val="1001419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Math Problems-January 26</a:t>
            </a:r>
            <a:endParaRPr lang="en-US" dirty="0"/>
          </a:p>
        </p:txBody>
      </p:sp>
      <p:sp>
        <p:nvSpPr>
          <p:cNvPr id="3" name="Content Placeholder 2"/>
          <p:cNvSpPr>
            <a:spLocks noGrp="1"/>
          </p:cNvSpPr>
          <p:nvPr>
            <p:ph sz="half" idx="1"/>
          </p:nvPr>
        </p:nvSpPr>
        <p:spPr/>
        <p:txBody>
          <a:bodyPr>
            <a:normAutofit fontScale="55000" lnSpcReduction="20000"/>
          </a:bodyPr>
          <a:lstStyle/>
          <a:p>
            <a:pPr fontAlgn="base"/>
            <a:r>
              <a:rPr lang="en-US" i="1" dirty="0"/>
              <a:t>Wee ones:</a:t>
            </a:r>
            <a:r>
              <a:rPr lang="en-US" dirty="0"/>
              <a:t> How many mini-cubes can you count on each side of the checkerboard chocolate on the top right of the picture</a:t>
            </a:r>
            <a:r>
              <a:rPr lang="en-US" dirty="0" smtClean="0"/>
              <a:t>?</a:t>
            </a:r>
          </a:p>
          <a:p>
            <a:pPr fontAlgn="base"/>
            <a:endParaRPr lang="en-US" dirty="0"/>
          </a:p>
          <a:p>
            <a:pPr fontAlgn="base"/>
            <a:r>
              <a:rPr lang="en-US" i="1" dirty="0"/>
              <a:t>Little kids:</a:t>
            </a:r>
            <a:r>
              <a:rPr lang="en-US" dirty="0"/>
              <a:t> If the spiky crown has 3 rows of 3 little chocolate spikes, how many spikes does it have in total? </a:t>
            </a:r>
            <a:r>
              <a:rPr lang="en-US" i="1" dirty="0"/>
              <a:t>Bonus:</a:t>
            </a:r>
            <a:r>
              <a:rPr lang="en-US" dirty="0"/>
              <a:t> How many edges does a cube have, like the </a:t>
            </a:r>
            <a:r>
              <a:rPr lang="en-US" dirty="0" err="1"/>
              <a:t>toothpicky</a:t>
            </a:r>
            <a:r>
              <a:rPr lang="en-US" dirty="0"/>
              <a:t>-looking cube here? (Hint if needed: the bottom and top are squares with 4 edges each, but then they’re connected to each other by more edges)</a:t>
            </a:r>
            <a:r>
              <a:rPr lang="en-US" dirty="0" smtClean="0"/>
              <a:t>.</a:t>
            </a:r>
          </a:p>
          <a:p>
            <a:pPr marL="0" indent="0" fontAlgn="base">
              <a:buNone/>
            </a:pPr>
            <a:endParaRPr lang="en-US" dirty="0"/>
          </a:p>
          <a:p>
            <a:pPr fontAlgn="base"/>
            <a:r>
              <a:rPr lang="en-US" i="1" dirty="0"/>
              <a:t>Big kids:</a:t>
            </a:r>
            <a:r>
              <a:rPr lang="en-US" dirty="0"/>
              <a:t> How many mini-cubes of chocolate do you think the checkerboard candy has, if the very center cube is empty?  </a:t>
            </a:r>
            <a:endParaRPr lang="en-US" dirty="0" smtClean="0"/>
          </a:p>
          <a:p>
            <a:pPr fontAlgn="base"/>
            <a:endParaRPr lang="en-US" i="1" dirty="0"/>
          </a:p>
          <a:p>
            <a:pPr fontAlgn="base"/>
            <a:r>
              <a:rPr lang="en-US" i="1" dirty="0" smtClean="0"/>
              <a:t>Bonus</a:t>
            </a:r>
            <a:r>
              <a:rPr lang="en-US" i="1" dirty="0"/>
              <a:t>:</a:t>
            </a:r>
            <a:r>
              <a:rPr lang="en-US" dirty="0"/>
              <a:t> How many mini-cubes would it have if all empty cube spaces were then filled with milk chocolate?</a:t>
            </a:r>
          </a:p>
          <a:p>
            <a:pPr marL="0" indent="0">
              <a:buNone/>
            </a:pPr>
            <a:endParaRPr lang="en-US" dirty="0"/>
          </a:p>
        </p:txBody>
      </p:sp>
      <p:sp>
        <p:nvSpPr>
          <p:cNvPr id="4" name="Content Placeholder 3"/>
          <p:cNvSpPr>
            <a:spLocks noGrp="1"/>
          </p:cNvSpPr>
          <p:nvPr>
            <p:ph sz="half" idx="2"/>
          </p:nvPr>
        </p:nvSpPr>
        <p:spPr/>
        <p:txBody>
          <a:bodyPr>
            <a:normAutofit fontScale="55000" lnSpcReduction="20000"/>
          </a:bodyPr>
          <a:lstStyle/>
          <a:p>
            <a:pPr marL="0" indent="0">
              <a:buNone/>
            </a:pPr>
            <a:r>
              <a:rPr lang="en-US" dirty="0" smtClean="0"/>
              <a:t>Los </a:t>
            </a:r>
            <a:r>
              <a:rPr lang="en-US" dirty="0" err="1" smtClean="0"/>
              <a:t>pequeñitos</a:t>
            </a:r>
            <a:r>
              <a:rPr lang="en-US" dirty="0" smtClean="0"/>
              <a:t>: ¿</a:t>
            </a:r>
            <a:r>
              <a:rPr lang="en-US" dirty="0" err="1" smtClean="0"/>
              <a:t>Cuántos</a:t>
            </a:r>
            <a:r>
              <a:rPr lang="en-US" dirty="0" smtClean="0"/>
              <a:t> mini-</a:t>
            </a:r>
            <a:r>
              <a:rPr lang="en-US" dirty="0" err="1" smtClean="0"/>
              <a:t>cubos</a:t>
            </a:r>
            <a:r>
              <a:rPr lang="en-US" dirty="0" smtClean="0"/>
              <a:t> </a:t>
            </a:r>
            <a:r>
              <a:rPr lang="en-US" dirty="0" err="1" smtClean="0"/>
              <a:t>pueden</a:t>
            </a:r>
            <a:r>
              <a:rPr lang="en-US" dirty="0" smtClean="0"/>
              <a:t> </a:t>
            </a:r>
            <a:r>
              <a:rPr lang="en-US" dirty="0" err="1" smtClean="0"/>
              <a:t>contar</a:t>
            </a:r>
            <a:r>
              <a:rPr lang="en-US" dirty="0" smtClean="0"/>
              <a:t> con </a:t>
            </a:r>
            <a:r>
              <a:rPr lang="en-US" dirty="0" err="1" smtClean="0"/>
              <a:t>usted</a:t>
            </a:r>
            <a:r>
              <a:rPr lang="en-US" dirty="0" smtClean="0"/>
              <a:t> en </a:t>
            </a:r>
            <a:r>
              <a:rPr lang="en-US" dirty="0" err="1" smtClean="0"/>
              <a:t>cada</a:t>
            </a:r>
            <a:r>
              <a:rPr lang="en-US" dirty="0" smtClean="0"/>
              <a:t> </a:t>
            </a:r>
            <a:r>
              <a:rPr lang="en-US" dirty="0" err="1" smtClean="0"/>
              <a:t>lado</a:t>
            </a:r>
            <a:r>
              <a:rPr lang="en-US" dirty="0" smtClean="0"/>
              <a:t> del </a:t>
            </a:r>
            <a:r>
              <a:rPr lang="en-US" dirty="0" err="1" smtClean="0"/>
              <a:t>tablero</a:t>
            </a:r>
            <a:r>
              <a:rPr lang="en-US" dirty="0" smtClean="0"/>
              <a:t> de </a:t>
            </a:r>
            <a:r>
              <a:rPr lang="en-US" dirty="0" err="1" smtClean="0"/>
              <a:t>ajedrez</a:t>
            </a:r>
            <a:r>
              <a:rPr lang="en-US" dirty="0" smtClean="0"/>
              <a:t> de chocolate en la parte superior </a:t>
            </a:r>
            <a:r>
              <a:rPr lang="en-US" dirty="0" err="1" smtClean="0"/>
              <a:t>derecha</a:t>
            </a:r>
            <a:r>
              <a:rPr lang="en-US" dirty="0" smtClean="0"/>
              <a:t> de la </a:t>
            </a:r>
            <a:r>
              <a:rPr lang="en-US" dirty="0" err="1" smtClean="0"/>
              <a:t>imagen</a:t>
            </a:r>
            <a:r>
              <a:rPr lang="en-US" dirty="0" smtClean="0"/>
              <a:t>?</a:t>
            </a:r>
          </a:p>
          <a:p>
            <a:pPr marL="0" indent="0">
              <a:buNone/>
            </a:pPr>
            <a:endParaRPr lang="en-US" dirty="0" smtClean="0"/>
          </a:p>
          <a:p>
            <a:pPr marL="0" indent="0">
              <a:buNone/>
            </a:pPr>
            <a:r>
              <a:rPr lang="en-US" dirty="0" smtClean="0"/>
              <a:t>Los </a:t>
            </a:r>
            <a:r>
              <a:rPr lang="en-US" dirty="0" err="1" smtClean="0"/>
              <a:t>niños</a:t>
            </a:r>
            <a:r>
              <a:rPr lang="en-US" dirty="0" smtClean="0"/>
              <a:t> </a:t>
            </a:r>
            <a:r>
              <a:rPr lang="en-US" dirty="0" err="1" smtClean="0"/>
              <a:t>pequeños</a:t>
            </a:r>
            <a:r>
              <a:rPr lang="en-US" dirty="0" smtClean="0"/>
              <a:t>: Si la corona de </a:t>
            </a:r>
            <a:r>
              <a:rPr lang="en-US" dirty="0" err="1" smtClean="0"/>
              <a:t>punta</a:t>
            </a:r>
            <a:r>
              <a:rPr lang="en-US" dirty="0" smtClean="0"/>
              <a:t> </a:t>
            </a:r>
            <a:r>
              <a:rPr lang="en-US" dirty="0" err="1" smtClean="0"/>
              <a:t>tiene</a:t>
            </a:r>
            <a:r>
              <a:rPr lang="en-US" dirty="0" smtClean="0"/>
              <a:t> 3 </a:t>
            </a:r>
            <a:r>
              <a:rPr lang="en-US" dirty="0" err="1" smtClean="0"/>
              <a:t>filas</a:t>
            </a:r>
            <a:r>
              <a:rPr lang="en-US" dirty="0" smtClean="0"/>
              <a:t> de 3 </a:t>
            </a:r>
            <a:r>
              <a:rPr lang="en-US" dirty="0" err="1" smtClean="0"/>
              <a:t>pequeños</a:t>
            </a:r>
            <a:r>
              <a:rPr lang="en-US" dirty="0" smtClean="0"/>
              <a:t> </a:t>
            </a:r>
            <a:r>
              <a:rPr lang="en-US" dirty="0" err="1" smtClean="0"/>
              <a:t>picos</a:t>
            </a:r>
            <a:r>
              <a:rPr lang="en-US" dirty="0" smtClean="0"/>
              <a:t> de chocolate, ¿</a:t>
            </a:r>
            <a:r>
              <a:rPr lang="en-US" dirty="0" err="1" smtClean="0"/>
              <a:t>cuántos</a:t>
            </a:r>
            <a:r>
              <a:rPr lang="en-US" dirty="0" smtClean="0"/>
              <a:t> </a:t>
            </a:r>
            <a:r>
              <a:rPr lang="en-US" dirty="0" err="1" smtClean="0"/>
              <a:t>picos</a:t>
            </a:r>
            <a:r>
              <a:rPr lang="en-US" dirty="0" smtClean="0"/>
              <a:t> </a:t>
            </a:r>
            <a:r>
              <a:rPr lang="en-US" dirty="0" err="1" smtClean="0"/>
              <a:t>tampoco</a:t>
            </a:r>
            <a:r>
              <a:rPr lang="en-US" dirty="0" smtClean="0"/>
              <a:t> </a:t>
            </a:r>
            <a:r>
              <a:rPr lang="en-US" dirty="0" err="1" smtClean="0"/>
              <a:t>tiene</a:t>
            </a:r>
            <a:r>
              <a:rPr lang="en-US" dirty="0" smtClean="0"/>
              <a:t> en total? Bono: ¿</a:t>
            </a:r>
            <a:r>
              <a:rPr lang="en-US" dirty="0" err="1" smtClean="0"/>
              <a:t>Cuántas</a:t>
            </a:r>
            <a:r>
              <a:rPr lang="en-US" dirty="0" smtClean="0"/>
              <a:t> </a:t>
            </a:r>
            <a:r>
              <a:rPr lang="en-US" dirty="0" err="1" smtClean="0"/>
              <a:t>aristas</a:t>
            </a:r>
            <a:r>
              <a:rPr lang="en-US" dirty="0" smtClean="0"/>
              <a:t> </a:t>
            </a:r>
            <a:r>
              <a:rPr lang="en-US" dirty="0" err="1" smtClean="0"/>
              <a:t>tiene</a:t>
            </a:r>
            <a:r>
              <a:rPr lang="en-US" dirty="0" smtClean="0"/>
              <a:t> un </a:t>
            </a:r>
            <a:r>
              <a:rPr lang="en-US" dirty="0" err="1" smtClean="0"/>
              <a:t>cubo</a:t>
            </a:r>
            <a:r>
              <a:rPr lang="en-US" dirty="0" smtClean="0"/>
              <a:t> </a:t>
            </a:r>
            <a:r>
              <a:rPr lang="en-US" dirty="0" err="1" smtClean="0"/>
              <a:t>tiene</a:t>
            </a:r>
            <a:r>
              <a:rPr lang="en-US" dirty="0" smtClean="0"/>
              <a:t>, al </a:t>
            </a:r>
            <a:r>
              <a:rPr lang="en-US" dirty="0" err="1" smtClean="0"/>
              <a:t>igual</a:t>
            </a:r>
            <a:r>
              <a:rPr lang="en-US" dirty="0" smtClean="0"/>
              <a:t> </a:t>
            </a:r>
            <a:r>
              <a:rPr lang="en-US" dirty="0" err="1" smtClean="0"/>
              <a:t>que</a:t>
            </a:r>
            <a:r>
              <a:rPr lang="en-US" dirty="0" smtClean="0"/>
              <a:t> el </a:t>
            </a:r>
            <a:r>
              <a:rPr lang="en-US" dirty="0" err="1" smtClean="0"/>
              <a:t>cubo</a:t>
            </a:r>
            <a:r>
              <a:rPr lang="en-US" dirty="0" smtClean="0"/>
              <a:t> </a:t>
            </a:r>
            <a:r>
              <a:rPr lang="en-US" dirty="0" err="1" smtClean="0"/>
              <a:t>toothpicky</a:t>
            </a:r>
            <a:r>
              <a:rPr lang="en-US" dirty="0" smtClean="0"/>
              <a:t> </a:t>
            </a:r>
            <a:r>
              <a:rPr lang="en-US" dirty="0" err="1" smtClean="0"/>
              <a:t>futuro</a:t>
            </a:r>
            <a:r>
              <a:rPr lang="en-US" dirty="0" smtClean="0"/>
              <a:t> </a:t>
            </a:r>
            <a:r>
              <a:rPr lang="en-US" dirty="0" err="1" smtClean="0"/>
              <a:t>aquí</a:t>
            </a:r>
            <a:r>
              <a:rPr lang="en-US" dirty="0" smtClean="0"/>
              <a:t>? (</a:t>
            </a:r>
            <a:r>
              <a:rPr lang="en-US" dirty="0" err="1" smtClean="0"/>
              <a:t>Sugerencia</a:t>
            </a:r>
            <a:r>
              <a:rPr lang="en-US" dirty="0" smtClean="0"/>
              <a:t> </a:t>
            </a:r>
            <a:r>
              <a:rPr lang="en-US" dirty="0" err="1" smtClean="0"/>
              <a:t>si</a:t>
            </a:r>
            <a:r>
              <a:rPr lang="en-US" dirty="0" smtClean="0"/>
              <a:t> </a:t>
            </a:r>
            <a:r>
              <a:rPr lang="en-US" dirty="0" err="1" smtClean="0"/>
              <a:t>es</a:t>
            </a:r>
            <a:r>
              <a:rPr lang="en-US" dirty="0" smtClean="0"/>
              <a:t> </a:t>
            </a:r>
            <a:r>
              <a:rPr lang="en-US" dirty="0" err="1" smtClean="0"/>
              <a:t>necesario</a:t>
            </a:r>
            <a:r>
              <a:rPr lang="en-US" dirty="0" smtClean="0"/>
              <a:t>: la parte inferior y superior son </a:t>
            </a:r>
            <a:r>
              <a:rPr lang="en-US" dirty="0" err="1" smtClean="0"/>
              <a:t>cuadrados</a:t>
            </a:r>
            <a:r>
              <a:rPr lang="en-US" dirty="0" smtClean="0"/>
              <a:t> con 4 </a:t>
            </a:r>
            <a:r>
              <a:rPr lang="en-US" dirty="0" err="1" smtClean="0"/>
              <a:t>bordes</a:t>
            </a:r>
            <a:r>
              <a:rPr lang="en-US" dirty="0" smtClean="0"/>
              <a:t> de </a:t>
            </a:r>
            <a:r>
              <a:rPr lang="en-US" dirty="0" err="1" smtClean="0"/>
              <a:t>cada</a:t>
            </a:r>
            <a:r>
              <a:rPr lang="en-US" dirty="0" smtClean="0"/>
              <a:t> </a:t>
            </a:r>
            <a:r>
              <a:rPr lang="en-US" dirty="0" err="1" smtClean="0"/>
              <a:t>uno</a:t>
            </a:r>
            <a:r>
              <a:rPr lang="en-US" dirty="0" smtClean="0"/>
              <a:t>, </a:t>
            </a:r>
            <a:r>
              <a:rPr lang="en-US" dirty="0" err="1" smtClean="0"/>
              <a:t>pero</a:t>
            </a:r>
            <a:r>
              <a:rPr lang="en-US" dirty="0" smtClean="0"/>
              <a:t> </a:t>
            </a:r>
            <a:r>
              <a:rPr lang="en-US" dirty="0" err="1" smtClean="0"/>
              <a:t>entonces</a:t>
            </a:r>
            <a:r>
              <a:rPr lang="en-US" dirty="0" smtClean="0"/>
              <a:t> </a:t>
            </a:r>
            <a:r>
              <a:rPr lang="en-US" dirty="0" err="1" smtClean="0"/>
              <a:t>están</a:t>
            </a:r>
            <a:r>
              <a:rPr lang="en-US" dirty="0" smtClean="0"/>
              <a:t> </a:t>
            </a:r>
            <a:r>
              <a:rPr lang="en-US" dirty="0" err="1" smtClean="0"/>
              <a:t>conectados</a:t>
            </a:r>
            <a:r>
              <a:rPr lang="en-US" dirty="0" smtClean="0"/>
              <a:t> entre </a:t>
            </a:r>
            <a:r>
              <a:rPr lang="en-US" dirty="0" err="1" smtClean="0"/>
              <a:t>sí</a:t>
            </a:r>
            <a:r>
              <a:rPr lang="en-US" dirty="0" smtClean="0"/>
              <a:t> </a:t>
            </a:r>
            <a:r>
              <a:rPr lang="en-US" dirty="0" err="1" smtClean="0"/>
              <a:t>por</a:t>
            </a:r>
            <a:r>
              <a:rPr lang="en-US" dirty="0" smtClean="0"/>
              <a:t> </a:t>
            </a:r>
            <a:r>
              <a:rPr lang="en-US" dirty="0" err="1" smtClean="0"/>
              <a:t>más</a:t>
            </a:r>
            <a:r>
              <a:rPr lang="en-US" dirty="0" smtClean="0"/>
              <a:t> </a:t>
            </a:r>
            <a:r>
              <a:rPr lang="en-US" dirty="0" err="1" smtClean="0"/>
              <a:t>bordes</a:t>
            </a:r>
            <a:r>
              <a:rPr lang="en-US" dirty="0" smtClean="0"/>
              <a:t>).</a:t>
            </a:r>
          </a:p>
          <a:p>
            <a:pPr marL="0" indent="0">
              <a:buNone/>
            </a:pPr>
            <a:endParaRPr lang="en-US" dirty="0" smtClean="0"/>
          </a:p>
          <a:p>
            <a:pPr marL="0" indent="0">
              <a:buNone/>
            </a:pPr>
            <a:r>
              <a:rPr lang="en-US" dirty="0" err="1" smtClean="0"/>
              <a:t>Niños</a:t>
            </a:r>
            <a:r>
              <a:rPr lang="en-US" dirty="0" smtClean="0"/>
              <a:t> </a:t>
            </a:r>
            <a:r>
              <a:rPr lang="en-US" dirty="0" err="1" smtClean="0"/>
              <a:t>grandes</a:t>
            </a:r>
            <a:r>
              <a:rPr lang="en-US" dirty="0" smtClean="0"/>
              <a:t>: ¿</a:t>
            </a:r>
            <a:r>
              <a:rPr lang="en-US" dirty="0" err="1" smtClean="0"/>
              <a:t>Cuántos</a:t>
            </a:r>
            <a:r>
              <a:rPr lang="en-US" dirty="0" smtClean="0"/>
              <a:t> mini-</a:t>
            </a:r>
            <a:r>
              <a:rPr lang="en-US" dirty="0" err="1" smtClean="0"/>
              <a:t>cubos</a:t>
            </a:r>
            <a:r>
              <a:rPr lang="en-US" dirty="0" smtClean="0"/>
              <a:t> de chocolate de </a:t>
            </a:r>
            <a:r>
              <a:rPr lang="en-US" dirty="0" err="1" smtClean="0"/>
              <a:t>qué</a:t>
            </a:r>
            <a:r>
              <a:rPr lang="en-US" dirty="0" smtClean="0"/>
              <a:t> </a:t>
            </a:r>
            <a:r>
              <a:rPr lang="en-US" dirty="0" err="1" smtClean="0"/>
              <a:t>crees</a:t>
            </a:r>
            <a:r>
              <a:rPr lang="en-US" dirty="0" smtClean="0"/>
              <a:t> </a:t>
            </a:r>
            <a:r>
              <a:rPr lang="en-US" dirty="0" err="1" smtClean="0"/>
              <a:t>que</a:t>
            </a:r>
            <a:r>
              <a:rPr lang="en-US" dirty="0" smtClean="0"/>
              <a:t> los </a:t>
            </a:r>
            <a:r>
              <a:rPr lang="en-US" dirty="0" err="1" smtClean="0"/>
              <a:t>caramelos</a:t>
            </a:r>
            <a:r>
              <a:rPr lang="en-US" dirty="0" smtClean="0"/>
              <a:t> de </a:t>
            </a:r>
            <a:r>
              <a:rPr lang="en-US" dirty="0" err="1" smtClean="0"/>
              <a:t>tablero</a:t>
            </a:r>
            <a:r>
              <a:rPr lang="en-US" dirty="0" smtClean="0"/>
              <a:t> de </a:t>
            </a:r>
            <a:r>
              <a:rPr lang="en-US" dirty="0" err="1" smtClean="0"/>
              <a:t>ajedrez</a:t>
            </a:r>
            <a:r>
              <a:rPr lang="en-US" dirty="0" smtClean="0"/>
              <a:t> </a:t>
            </a:r>
            <a:r>
              <a:rPr lang="en-US" dirty="0" err="1" smtClean="0"/>
              <a:t>tiene</a:t>
            </a:r>
            <a:r>
              <a:rPr lang="en-US" dirty="0" smtClean="0"/>
              <a:t>, </a:t>
            </a:r>
            <a:r>
              <a:rPr lang="en-US" dirty="0" err="1" smtClean="0"/>
              <a:t>si</a:t>
            </a:r>
            <a:r>
              <a:rPr lang="en-US" dirty="0" smtClean="0"/>
              <a:t> el </a:t>
            </a:r>
            <a:r>
              <a:rPr lang="en-US" dirty="0" err="1" smtClean="0"/>
              <a:t>cubo</a:t>
            </a:r>
            <a:r>
              <a:rPr lang="en-US" dirty="0" smtClean="0"/>
              <a:t> </a:t>
            </a:r>
            <a:r>
              <a:rPr lang="en-US" dirty="0" err="1" smtClean="0"/>
              <a:t>centro</a:t>
            </a:r>
            <a:r>
              <a:rPr lang="en-US" dirty="0" smtClean="0"/>
              <a:t> </a:t>
            </a:r>
            <a:r>
              <a:rPr lang="en-US" dirty="0" err="1" smtClean="0"/>
              <a:t>está</a:t>
            </a:r>
            <a:r>
              <a:rPr lang="en-US" dirty="0" smtClean="0"/>
              <a:t> </a:t>
            </a:r>
            <a:r>
              <a:rPr lang="en-US" dirty="0" err="1" smtClean="0"/>
              <a:t>vacío</a:t>
            </a:r>
            <a:r>
              <a:rPr lang="en-US" dirty="0" smtClean="0"/>
              <a:t>?</a:t>
            </a:r>
          </a:p>
          <a:p>
            <a:pPr marL="0" indent="0">
              <a:buNone/>
            </a:pPr>
            <a:endParaRPr lang="en-US" dirty="0" smtClean="0"/>
          </a:p>
          <a:p>
            <a:pPr marL="0" indent="0">
              <a:buNone/>
            </a:pPr>
            <a:r>
              <a:rPr lang="en-US" dirty="0" smtClean="0"/>
              <a:t>Bono: ¿</a:t>
            </a:r>
            <a:r>
              <a:rPr lang="en-US" dirty="0" err="1" smtClean="0"/>
              <a:t>Cuántos</a:t>
            </a:r>
            <a:r>
              <a:rPr lang="en-US" dirty="0" smtClean="0"/>
              <a:t> mini-</a:t>
            </a:r>
            <a:r>
              <a:rPr lang="en-US" dirty="0" err="1" smtClean="0"/>
              <a:t>cubos</a:t>
            </a:r>
            <a:r>
              <a:rPr lang="en-US" dirty="0" smtClean="0"/>
              <a:t> </a:t>
            </a:r>
            <a:r>
              <a:rPr lang="en-US" dirty="0" err="1" smtClean="0"/>
              <a:t>sería</a:t>
            </a:r>
            <a:r>
              <a:rPr lang="en-US" dirty="0" smtClean="0"/>
              <a:t> </a:t>
            </a:r>
            <a:r>
              <a:rPr lang="en-US" dirty="0" err="1" smtClean="0"/>
              <a:t>tener</a:t>
            </a:r>
            <a:r>
              <a:rPr lang="en-US" dirty="0" smtClean="0"/>
              <a:t> </a:t>
            </a:r>
            <a:r>
              <a:rPr lang="en-US" dirty="0" err="1" smtClean="0"/>
              <a:t>si</a:t>
            </a:r>
            <a:r>
              <a:rPr lang="en-US" dirty="0" smtClean="0"/>
              <a:t> </a:t>
            </a:r>
            <a:r>
              <a:rPr lang="en-US" dirty="0" err="1" smtClean="0"/>
              <a:t>todos</a:t>
            </a:r>
            <a:r>
              <a:rPr lang="en-US" dirty="0" smtClean="0"/>
              <a:t> los </a:t>
            </a:r>
            <a:r>
              <a:rPr lang="en-US" dirty="0" err="1" smtClean="0"/>
              <a:t>espacios</a:t>
            </a:r>
            <a:r>
              <a:rPr lang="en-US" dirty="0" smtClean="0"/>
              <a:t> </a:t>
            </a:r>
            <a:r>
              <a:rPr lang="en-US" dirty="0" err="1" smtClean="0"/>
              <a:t>vacíos</a:t>
            </a:r>
            <a:r>
              <a:rPr lang="en-US" dirty="0" smtClean="0"/>
              <a:t> del </a:t>
            </a:r>
            <a:r>
              <a:rPr lang="en-US" dirty="0" err="1" smtClean="0"/>
              <a:t>cubo</a:t>
            </a:r>
            <a:r>
              <a:rPr lang="en-US" dirty="0" smtClean="0"/>
              <a:t> se </a:t>
            </a:r>
            <a:r>
              <a:rPr lang="en-US" dirty="0" err="1" smtClean="0"/>
              <a:t>llenaron</a:t>
            </a:r>
            <a:r>
              <a:rPr lang="en-US" dirty="0" smtClean="0"/>
              <a:t> a </a:t>
            </a:r>
            <a:r>
              <a:rPr lang="en-US" dirty="0" err="1" smtClean="0"/>
              <a:t>continuación</a:t>
            </a:r>
            <a:r>
              <a:rPr lang="en-US" dirty="0" smtClean="0"/>
              <a:t> con el chocolate con </a:t>
            </a:r>
            <a:r>
              <a:rPr lang="en-US" dirty="0" err="1" smtClean="0"/>
              <a:t>leche</a:t>
            </a:r>
            <a:r>
              <a:rPr lang="en-US" dirty="0" smtClean="0"/>
              <a:t>?</a:t>
            </a:r>
            <a:endParaRPr lang="en-US" dirty="0"/>
          </a:p>
        </p:txBody>
      </p:sp>
      <p:sp>
        <p:nvSpPr>
          <p:cNvPr id="5" name="TextBox 4"/>
          <p:cNvSpPr txBox="1"/>
          <p:nvPr/>
        </p:nvSpPr>
        <p:spPr>
          <a:xfrm>
            <a:off x="1088488" y="2177254"/>
            <a:ext cx="2581671" cy="307777"/>
          </a:xfrm>
          <a:prstGeom prst="rect">
            <a:avLst/>
          </a:prstGeom>
          <a:noFill/>
        </p:spPr>
        <p:txBody>
          <a:bodyPr wrap="square" rtlCol="0">
            <a:spAutoFit/>
          </a:bodyPr>
          <a:lstStyle/>
          <a:p>
            <a:r>
              <a:rPr lang="en-US" sz="1400" b="1" dirty="0" smtClean="0">
                <a:solidFill>
                  <a:srgbClr val="0000FF"/>
                </a:solidFill>
              </a:rPr>
              <a:t>Wee Ones: 5 cubes </a:t>
            </a:r>
            <a:endParaRPr lang="en-US" sz="1400" b="1" dirty="0">
              <a:solidFill>
                <a:srgbClr val="0000FF"/>
              </a:solidFill>
            </a:endParaRPr>
          </a:p>
        </p:txBody>
      </p:sp>
      <p:sp>
        <p:nvSpPr>
          <p:cNvPr id="6" name="TextBox 5"/>
          <p:cNvSpPr txBox="1"/>
          <p:nvPr/>
        </p:nvSpPr>
        <p:spPr>
          <a:xfrm>
            <a:off x="923326" y="3907525"/>
            <a:ext cx="3572474" cy="307777"/>
          </a:xfrm>
          <a:prstGeom prst="rect">
            <a:avLst/>
          </a:prstGeom>
          <a:noFill/>
        </p:spPr>
        <p:txBody>
          <a:bodyPr wrap="square" rtlCol="0">
            <a:spAutoFit/>
          </a:bodyPr>
          <a:lstStyle/>
          <a:p>
            <a:r>
              <a:rPr lang="en-US" sz="1400" b="1" dirty="0" smtClean="0">
                <a:solidFill>
                  <a:srgbClr val="0000FF"/>
                </a:solidFill>
              </a:rPr>
              <a:t>Little Kids: 9 chocolate spikes Bonus: 12 edges</a:t>
            </a:r>
            <a:endParaRPr lang="en-US" sz="1400" b="1" dirty="0">
              <a:solidFill>
                <a:srgbClr val="0000FF"/>
              </a:solidFill>
            </a:endParaRPr>
          </a:p>
        </p:txBody>
      </p:sp>
      <p:sp>
        <p:nvSpPr>
          <p:cNvPr id="7" name="TextBox 6"/>
          <p:cNvSpPr txBox="1"/>
          <p:nvPr/>
        </p:nvSpPr>
        <p:spPr>
          <a:xfrm>
            <a:off x="0" y="4689469"/>
            <a:ext cx="4912154" cy="307777"/>
          </a:xfrm>
          <a:prstGeom prst="rect">
            <a:avLst/>
          </a:prstGeom>
          <a:noFill/>
        </p:spPr>
        <p:txBody>
          <a:bodyPr wrap="square" rtlCol="0">
            <a:spAutoFit/>
          </a:bodyPr>
          <a:lstStyle/>
          <a:p>
            <a:r>
              <a:rPr lang="en-US" sz="1400" b="1" dirty="0" smtClean="0">
                <a:solidFill>
                  <a:srgbClr val="0000FF"/>
                </a:solidFill>
              </a:rPr>
              <a:t>Big kids: 14:5 in the top row, 4 below, then 5  on the bottom. </a:t>
            </a:r>
            <a:endParaRPr lang="en-US" sz="1400" b="1" dirty="0">
              <a:solidFill>
                <a:srgbClr val="0000FF"/>
              </a:solidFill>
            </a:endParaRPr>
          </a:p>
        </p:txBody>
      </p:sp>
      <p:sp>
        <p:nvSpPr>
          <p:cNvPr id="8" name="TextBox 7"/>
          <p:cNvSpPr txBox="1"/>
          <p:nvPr/>
        </p:nvSpPr>
        <p:spPr>
          <a:xfrm>
            <a:off x="572154" y="5792053"/>
            <a:ext cx="3405015" cy="307777"/>
          </a:xfrm>
          <a:prstGeom prst="rect">
            <a:avLst/>
          </a:prstGeom>
          <a:noFill/>
        </p:spPr>
        <p:txBody>
          <a:bodyPr wrap="square" rtlCol="0">
            <a:spAutoFit/>
          </a:bodyPr>
          <a:lstStyle/>
          <a:p>
            <a:r>
              <a:rPr lang="en-US" sz="1400" b="1" dirty="0" smtClean="0">
                <a:solidFill>
                  <a:srgbClr val="0000FF"/>
                </a:solidFill>
              </a:rPr>
              <a:t>Bonus: 27, since it’s a 3 x 3 x 3 cube!</a:t>
            </a:r>
            <a:endParaRPr lang="en-US" sz="1400" b="1" dirty="0">
              <a:solidFill>
                <a:srgbClr val="0000FF"/>
              </a:solidFill>
            </a:endParaRPr>
          </a:p>
        </p:txBody>
      </p:sp>
    </p:spTree>
    <p:extLst>
      <p:ext uri="{BB962C8B-B14F-4D97-AF65-F5344CB8AC3E}">
        <p14:creationId xmlns:p14="http://schemas.microsoft.com/office/powerpoint/2010/main" val="4015623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TotalTime>
  <Words>964</Words>
  <Application>Microsoft Macintosh PowerPoint</Application>
  <PresentationFormat>On-screen Show (4:3)</PresentationFormat>
  <Paragraphs>75</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Start a New Tradition: Math Bedtime Stories</vt:lpstr>
      <vt:lpstr>Bedtime Math Website www.bedtimemath.org</vt:lpstr>
      <vt:lpstr>Bedtime Math for Families</vt:lpstr>
      <vt:lpstr>How to Get Daily Math</vt:lpstr>
      <vt:lpstr>Daily Math</vt:lpstr>
      <vt:lpstr>Let’s Do Some Math!</vt:lpstr>
      <vt:lpstr>Set-Up Story-January 26</vt:lpstr>
      <vt:lpstr>PowerPoint Presentation</vt:lpstr>
      <vt:lpstr>Level Math Problems-January 26</vt:lpstr>
      <vt:lpstr>Do Some Math as a Family!</vt:lpstr>
      <vt:lpstr>Stickers Calendar</vt:lpstr>
      <vt:lpstr>Translation to Spanish</vt:lpstr>
      <vt:lpstr>Translating Bedtime Math Problems Video</vt:lpstr>
      <vt:lpstr>Thank You! Gracias!</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Bedtime Stories</dc:title>
  <dc:creator>Joseph Espinosa</dc:creator>
  <cp:lastModifiedBy>Joseph Espinosa</cp:lastModifiedBy>
  <cp:revision>14</cp:revision>
  <dcterms:created xsi:type="dcterms:W3CDTF">2015-01-27T12:29:46Z</dcterms:created>
  <dcterms:modified xsi:type="dcterms:W3CDTF">2015-01-27T18:48:50Z</dcterms:modified>
</cp:coreProperties>
</file>