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handoutMasterIdLst>
    <p:handoutMasterId r:id="rId44"/>
  </p:handoutMasterIdLst>
  <p:sldIdLst>
    <p:sldId id="256" r:id="rId2"/>
    <p:sldId id="302" r:id="rId3"/>
    <p:sldId id="300" r:id="rId4"/>
    <p:sldId id="303" r:id="rId5"/>
    <p:sldId id="259" r:id="rId6"/>
    <p:sldId id="287" r:id="rId7"/>
    <p:sldId id="288" r:id="rId8"/>
    <p:sldId id="261" r:id="rId9"/>
    <p:sldId id="262" r:id="rId10"/>
    <p:sldId id="263" r:id="rId11"/>
    <p:sldId id="264" r:id="rId12"/>
    <p:sldId id="265" r:id="rId13"/>
    <p:sldId id="275" r:id="rId14"/>
    <p:sldId id="309" r:id="rId15"/>
    <p:sldId id="289" r:id="rId16"/>
    <p:sldId id="308" r:id="rId17"/>
    <p:sldId id="304" r:id="rId18"/>
    <p:sldId id="310" r:id="rId19"/>
    <p:sldId id="305" r:id="rId20"/>
    <p:sldId id="277" r:id="rId21"/>
    <p:sldId id="306" r:id="rId22"/>
    <p:sldId id="307" r:id="rId23"/>
    <p:sldId id="267" r:id="rId24"/>
    <p:sldId id="292" r:id="rId25"/>
    <p:sldId id="273" r:id="rId26"/>
    <p:sldId id="290" r:id="rId27"/>
    <p:sldId id="293" r:id="rId28"/>
    <p:sldId id="274" r:id="rId29"/>
    <p:sldId id="291" r:id="rId30"/>
    <p:sldId id="294" r:id="rId31"/>
    <p:sldId id="279" r:id="rId32"/>
    <p:sldId id="280" r:id="rId33"/>
    <p:sldId id="281" r:id="rId34"/>
    <p:sldId id="282" r:id="rId35"/>
    <p:sldId id="297" r:id="rId36"/>
    <p:sldId id="278" r:id="rId37"/>
    <p:sldId id="270" r:id="rId38"/>
    <p:sldId id="299" r:id="rId39"/>
    <p:sldId id="271" r:id="rId40"/>
    <p:sldId id="272" r:id="rId41"/>
    <p:sldId id="301" r:id="rId42"/>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88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00" autoAdjust="0"/>
    <p:restoredTop sz="94660"/>
  </p:normalViewPr>
  <p:slideViewPr>
    <p:cSldViewPr>
      <p:cViewPr varScale="1">
        <p:scale>
          <a:sx n="81" d="100"/>
          <a:sy n="81" d="100"/>
        </p:scale>
        <p:origin x="-808" y="-104"/>
      </p:cViewPr>
      <p:guideLst>
        <p:guide orient="horz" pos="2160"/>
        <p:guide pos="2880"/>
      </p:guideLst>
    </p:cSldViewPr>
  </p:slideViewPr>
  <p:notesTextViewPr>
    <p:cViewPr>
      <p:scale>
        <a:sx n="100" d="100"/>
        <a:sy n="100" d="100"/>
      </p:scale>
      <p:origin x="0" y="0"/>
    </p:cViewPr>
  </p:notesTextViewPr>
  <p:notesViewPr>
    <p:cSldViewPr>
      <p:cViewPr varScale="1">
        <p:scale>
          <a:sx n="68" d="100"/>
          <a:sy n="68" d="100"/>
        </p:scale>
        <p:origin x="-3336" y="-108"/>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handoutMaster" Target="handoutMasters/handoutMaster1.xml"/><Relationship Id="rId45" Type="http://schemas.openxmlformats.org/officeDocument/2006/relationships/printerSettings" Target="printerSettings/printerSettings1.bin"/></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B4565D61-AD44-4E91-ACE8-6D2C8A98EB1A}" type="datetimeFigureOut">
              <a:rPr lang="en-US" smtClean="0"/>
              <a:pPr/>
              <a:t>10/13/14</a:t>
            </a:fld>
            <a:endParaRPr lang="en-US" dirty="0"/>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fld id="{B69F904A-CE44-45AE-A059-E534A4998B31}" type="slidenum">
              <a:rPr lang="en-US" smtClean="0"/>
              <a:pPr/>
              <a:t>‹#›</a:t>
            </a:fld>
            <a:endParaRPr lang="en-US" dirty="0"/>
          </a:p>
        </p:txBody>
      </p:sp>
    </p:spTree>
    <p:extLst>
      <p:ext uri="{BB962C8B-B14F-4D97-AF65-F5344CB8AC3E}">
        <p14:creationId xmlns:p14="http://schemas.microsoft.com/office/powerpoint/2010/main" val="41559736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vl1pPr>
          </a:lstStyle>
          <a:p>
            <a:fld id="{9224109B-5426-A84C-9F02-EE9A0BBBAA15}" type="datetimeFigureOut">
              <a:rPr lang="en-US" smtClean="0"/>
              <a:pPr/>
              <a:t>10/13/14</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a:defRPr sz="1200"/>
            </a:lvl1pPr>
          </a:lstStyle>
          <a:p>
            <a:fld id="{76DFC883-8EE4-CD46-B21C-3C192685FB7B}" type="slidenum">
              <a:rPr lang="en-US" smtClean="0"/>
              <a:pPr/>
              <a:t>‹#›</a:t>
            </a:fld>
            <a:endParaRPr lang="en-US" dirty="0"/>
          </a:p>
        </p:txBody>
      </p:sp>
    </p:spTree>
    <p:extLst>
      <p:ext uri="{BB962C8B-B14F-4D97-AF65-F5344CB8AC3E}">
        <p14:creationId xmlns:p14="http://schemas.microsoft.com/office/powerpoint/2010/main" val="380793924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buClr>
                <a:schemeClr val="dk1"/>
              </a:buClr>
              <a:buSzPct val="100000"/>
              <a:buFont typeface="Arial"/>
              <a:buNone/>
            </a:pPr>
            <a:r>
              <a:rPr lang="en-US" sz="1200" b="1" dirty="0" smtClean="0">
                <a:solidFill>
                  <a:schemeClr val="dk1"/>
                </a:solidFill>
              </a:rPr>
              <a:t>Like</a:t>
            </a:r>
            <a:r>
              <a:rPr lang="en-US" sz="1200" b="1" baseline="0" dirty="0" smtClean="0">
                <a:solidFill>
                  <a:schemeClr val="dk1"/>
                </a:solidFill>
              </a:rPr>
              <a:t> Me –Day 2</a:t>
            </a:r>
            <a:r>
              <a:rPr lang="en-US" sz="1200" b="1" dirty="0" smtClean="0">
                <a:solidFill>
                  <a:schemeClr val="dk1"/>
                </a:solidFill>
              </a:rPr>
              <a:t> (3</a:t>
            </a:r>
            <a:r>
              <a:rPr lang="en-US" sz="1200" b="1" baseline="0" dirty="0" smtClean="0">
                <a:solidFill>
                  <a:schemeClr val="dk1"/>
                </a:solidFill>
              </a:rPr>
              <a:t> </a:t>
            </a:r>
            <a:r>
              <a:rPr lang="en-US" sz="1200" b="1" dirty="0" smtClean="0">
                <a:solidFill>
                  <a:schemeClr val="dk1"/>
                </a:solidFill>
              </a:rPr>
              <a:t>Minutes)</a:t>
            </a:r>
          </a:p>
          <a:p>
            <a:r>
              <a:rPr lang="en-US" sz="1200" b="1" dirty="0" smtClean="0">
                <a:solidFill>
                  <a:schemeClr val="dk1"/>
                </a:solidFill>
              </a:rPr>
              <a:t>Maria</a:t>
            </a:r>
          </a:p>
          <a:p>
            <a:pPr lvl="0" rtl="0">
              <a:buClr>
                <a:schemeClr val="dk1"/>
              </a:buClr>
              <a:buSzPct val="100000"/>
              <a:buFont typeface="Arial"/>
              <a:buNone/>
            </a:pPr>
            <a:r>
              <a:rPr lang="en-US" sz="1200" b="1" dirty="0" smtClean="0">
                <a:solidFill>
                  <a:schemeClr val="dk1"/>
                </a:solidFill>
              </a:rPr>
              <a:t>Outline of Activity/Notes to Consider:</a:t>
            </a:r>
          </a:p>
          <a:p>
            <a:endParaRPr lang="en-US" sz="1200" dirty="0" smtClean="0">
              <a:solidFill>
                <a:schemeClr val="dk1"/>
              </a:solidFill>
            </a:endParaRPr>
          </a:p>
          <a:p>
            <a:r>
              <a:rPr lang="en-US" sz="1200" b="1" dirty="0" smtClean="0">
                <a:solidFill>
                  <a:schemeClr val="dk1"/>
                </a:solidFill>
              </a:rPr>
              <a:t>Say:</a:t>
            </a:r>
            <a:endParaRPr lang="en-US" sz="1200" dirty="0" smtClean="0">
              <a:solidFill>
                <a:schemeClr val="dk1"/>
              </a:solidFill>
            </a:endParaRPr>
          </a:p>
          <a:p>
            <a:endParaRPr lang="en-US" dirty="0"/>
          </a:p>
        </p:txBody>
      </p:sp>
      <p:sp>
        <p:nvSpPr>
          <p:cNvPr id="4" name="Slide Number Placeholder 3"/>
          <p:cNvSpPr>
            <a:spLocks noGrp="1"/>
          </p:cNvSpPr>
          <p:nvPr>
            <p:ph type="sldNum" sz="quarter" idx="10"/>
          </p:nvPr>
        </p:nvSpPr>
        <p:spPr/>
        <p:txBody>
          <a:bodyPr/>
          <a:lstStyle/>
          <a:p>
            <a:fld id="{D5D824E6-ABAE-46BB-92DD-6B17661869A6}" type="slidenum">
              <a:rPr lang="en-US" smtClean="0"/>
              <a:t>2</a:t>
            </a:fld>
            <a:endParaRPr lang="en-US" dirty="0"/>
          </a:p>
        </p:txBody>
      </p:sp>
    </p:spTree>
    <p:extLst>
      <p:ext uri="{BB962C8B-B14F-4D97-AF65-F5344CB8AC3E}">
        <p14:creationId xmlns:p14="http://schemas.microsoft.com/office/powerpoint/2010/main" val="15979901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13382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76" name="Shape 76"/>
          <p:cNvSpPr txBox="1">
            <a:spLocks noGrp="1"/>
          </p:cNvSpPr>
          <p:nvPr>
            <p:ph type="body" idx="1"/>
          </p:nvPr>
        </p:nvSpPr>
        <p:spPr>
          <a:xfrm>
            <a:off x="685801" y="4473893"/>
            <a:ext cx="5486399" cy="3660609"/>
          </a:xfrm>
          <a:prstGeom prst="rect">
            <a:avLst/>
          </a:prstGeom>
          <a:noFill/>
          <a:ln>
            <a:noFill/>
          </a:ln>
        </p:spPr>
        <p:txBody>
          <a:bodyPr lIns="91425" tIns="45700" rIns="91425" bIns="45700" anchor="t" anchorCtr="0">
            <a:noAutofit/>
          </a:bodyPr>
          <a:lstStyle/>
          <a:p>
            <a:pPr lvl="0" rtl="0">
              <a:buClr>
                <a:schemeClr val="dk1"/>
              </a:buClr>
              <a:buSzPct val="100000"/>
              <a:buFont typeface="Arial"/>
              <a:buNone/>
            </a:pPr>
            <a:r>
              <a:rPr lang="en-US" sz="1100" b="1" dirty="0" smtClean="0">
                <a:solidFill>
                  <a:schemeClr val="dk1"/>
                </a:solidFill>
              </a:rPr>
              <a:t>Doing Math </a:t>
            </a:r>
            <a:r>
              <a:rPr lang="en-US" sz="1100" b="1" dirty="0" smtClean="0">
                <a:solidFill>
                  <a:srgbClr val="FF6600"/>
                </a:solidFill>
              </a:rPr>
              <a:t>(45 Minutes)</a:t>
            </a:r>
          </a:p>
          <a:p>
            <a:r>
              <a:rPr lang="en-US" sz="1100" b="1" dirty="0" smtClean="0">
                <a:solidFill>
                  <a:schemeClr val="dk1"/>
                </a:solidFill>
              </a:rPr>
              <a:t>Brian</a:t>
            </a:r>
          </a:p>
          <a:p>
            <a:r>
              <a:rPr lang="en-US" sz="1100" b="1" dirty="0" smtClean="0">
                <a:solidFill>
                  <a:schemeClr val="dk1"/>
                </a:solidFill>
              </a:rPr>
              <a:t>Refer</a:t>
            </a:r>
            <a:r>
              <a:rPr lang="en-US" sz="1100" b="1" baseline="0" dirty="0" smtClean="0">
                <a:solidFill>
                  <a:schemeClr val="dk1"/>
                </a:solidFill>
              </a:rPr>
              <a:t> to handout 1</a:t>
            </a:r>
          </a:p>
          <a:p>
            <a:pPr marL="228600" indent="-228600" defTabSz="897301">
              <a:spcBef>
                <a:spcPts val="600"/>
              </a:spcBef>
              <a:spcAft>
                <a:spcPts val="600"/>
              </a:spcAft>
              <a:buAutoNum type="arabicPeriod"/>
              <a:defRPr/>
            </a:pPr>
            <a:r>
              <a:rPr lang="en-US" sz="1100" baseline="0" dirty="0" smtClean="0">
                <a:latin typeface="Century Gothic" pitchFamily="34" charset="0"/>
              </a:rPr>
              <a:t>Introduce task, everyone has a copy:  </a:t>
            </a:r>
          </a:p>
          <a:p>
            <a:pPr marL="228600" indent="-228600" defTabSz="897301">
              <a:spcBef>
                <a:spcPts val="600"/>
              </a:spcBef>
              <a:spcAft>
                <a:spcPts val="600"/>
              </a:spcAft>
              <a:buAutoNum type="arabicPeriod"/>
              <a:defRPr/>
            </a:pPr>
            <a:r>
              <a:rPr lang="en-US" sz="1100" baseline="0" dirty="0" smtClean="0">
                <a:latin typeface="Century Gothic" pitchFamily="34" charset="0"/>
              </a:rPr>
              <a:t>Solve independently</a:t>
            </a:r>
          </a:p>
          <a:p>
            <a:pPr marL="228600" indent="-228600" defTabSz="897301">
              <a:spcBef>
                <a:spcPts val="600"/>
              </a:spcBef>
              <a:spcAft>
                <a:spcPts val="600"/>
              </a:spcAft>
              <a:buAutoNum type="arabicPeriod"/>
              <a:defRPr/>
            </a:pPr>
            <a:r>
              <a:rPr lang="en-US" sz="1100" baseline="0" dirty="0" smtClean="0">
                <a:latin typeface="Century Gothic" pitchFamily="34" charset="0"/>
              </a:rPr>
              <a:t>Discuss with table and create poster to represent solutions</a:t>
            </a:r>
          </a:p>
          <a:p>
            <a:pPr marL="228600" indent="-228600" defTabSz="897301">
              <a:spcBef>
                <a:spcPts val="600"/>
              </a:spcBef>
              <a:spcAft>
                <a:spcPts val="600"/>
              </a:spcAft>
              <a:buAutoNum type="arabicPeriod"/>
              <a:defRPr/>
            </a:pPr>
            <a:r>
              <a:rPr lang="en-US" sz="1100" baseline="0" dirty="0" smtClean="0">
                <a:latin typeface="Century Gothic" pitchFamily="34" charset="0"/>
              </a:rPr>
              <a:t>Facilitator selecting work for SDA</a:t>
            </a:r>
          </a:p>
          <a:p>
            <a:pPr marL="228600" indent="-228600" defTabSz="897301">
              <a:spcBef>
                <a:spcPts val="600"/>
              </a:spcBef>
              <a:spcAft>
                <a:spcPts val="600"/>
              </a:spcAft>
              <a:buAutoNum type="arabicPeriod"/>
              <a:defRPr/>
            </a:pPr>
            <a:r>
              <a:rPr lang="en-US" sz="1100" baseline="0" dirty="0" smtClean="0">
                <a:latin typeface="Century Gothic" pitchFamily="34" charset="0"/>
              </a:rPr>
              <a:t>SDA </a:t>
            </a:r>
            <a:endParaRPr lang="en-US" sz="1100" dirty="0">
              <a:latin typeface="Century Gothic"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1200">
                <a:solidFill>
                  <a:schemeClr val="tx1"/>
                </a:solidFill>
                <a:latin typeface="Arial" charset="0"/>
                <a:ea typeface="ＭＳ Ｐゴシック" charset="0"/>
                <a:cs typeface="ＭＳ Ｐゴシック" charset="0"/>
              </a:defRPr>
            </a:lvl1pPr>
            <a:lvl2pPr marL="742950" indent="-285750" defTabSz="923925">
              <a:defRPr sz="1200">
                <a:solidFill>
                  <a:schemeClr val="tx1"/>
                </a:solidFill>
                <a:latin typeface="Arial" charset="0"/>
                <a:ea typeface="ＭＳ Ｐゴシック" charset="0"/>
              </a:defRPr>
            </a:lvl2pPr>
            <a:lvl3pPr marL="1143000" indent="-228600" defTabSz="923925">
              <a:defRPr sz="1200">
                <a:solidFill>
                  <a:schemeClr val="tx1"/>
                </a:solidFill>
                <a:latin typeface="Arial" charset="0"/>
                <a:ea typeface="ＭＳ Ｐゴシック" charset="0"/>
              </a:defRPr>
            </a:lvl3pPr>
            <a:lvl4pPr marL="1600200" indent="-228600" defTabSz="923925">
              <a:defRPr sz="1200">
                <a:solidFill>
                  <a:schemeClr val="tx1"/>
                </a:solidFill>
                <a:latin typeface="Arial" charset="0"/>
                <a:ea typeface="ＭＳ Ｐゴシック" charset="0"/>
              </a:defRPr>
            </a:lvl4pPr>
            <a:lvl5pPr marL="2057400" indent="-228600" defTabSz="923925">
              <a:defRPr sz="1200">
                <a:solidFill>
                  <a:schemeClr val="tx1"/>
                </a:solidFill>
                <a:latin typeface="Arial" charset="0"/>
                <a:ea typeface="ＭＳ Ｐゴシック" charset="0"/>
              </a:defRPr>
            </a:lvl5pPr>
            <a:lvl6pPr marL="2514600" indent="-228600" defTabSz="923925" eaLnBrk="0" fontAlgn="base" hangingPunct="0">
              <a:spcBef>
                <a:spcPct val="30000"/>
              </a:spcBef>
              <a:spcAft>
                <a:spcPct val="0"/>
              </a:spcAft>
              <a:defRPr sz="1200">
                <a:solidFill>
                  <a:schemeClr val="tx1"/>
                </a:solidFill>
                <a:latin typeface="Arial" charset="0"/>
                <a:ea typeface="ＭＳ Ｐゴシック" charset="0"/>
              </a:defRPr>
            </a:lvl6pPr>
            <a:lvl7pPr marL="2971800" indent="-228600" defTabSz="923925" eaLnBrk="0" fontAlgn="base" hangingPunct="0">
              <a:spcBef>
                <a:spcPct val="30000"/>
              </a:spcBef>
              <a:spcAft>
                <a:spcPct val="0"/>
              </a:spcAft>
              <a:defRPr sz="1200">
                <a:solidFill>
                  <a:schemeClr val="tx1"/>
                </a:solidFill>
                <a:latin typeface="Arial" charset="0"/>
                <a:ea typeface="ＭＳ Ｐゴシック" charset="0"/>
              </a:defRPr>
            </a:lvl7pPr>
            <a:lvl8pPr marL="3429000" indent="-228600" defTabSz="923925" eaLnBrk="0" fontAlgn="base" hangingPunct="0">
              <a:spcBef>
                <a:spcPct val="30000"/>
              </a:spcBef>
              <a:spcAft>
                <a:spcPct val="0"/>
              </a:spcAft>
              <a:defRPr sz="1200">
                <a:solidFill>
                  <a:schemeClr val="tx1"/>
                </a:solidFill>
                <a:latin typeface="Arial" charset="0"/>
                <a:ea typeface="ＭＳ Ｐゴシック" charset="0"/>
              </a:defRPr>
            </a:lvl8pPr>
            <a:lvl9pPr marL="3886200" indent="-228600" defTabSz="923925" eaLnBrk="0" fontAlgn="base" hangingPunct="0">
              <a:spcBef>
                <a:spcPct val="30000"/>
              </a:spcBef>
              <a:spcAft>
                <a:spcPct val="0"/>
              </a:spcAft>
              <a:defRPr sz="1200">
                <a:solidFill>
                  <a:schemeClr val="tx1"/>
                </a:solidFill>
                <a:latin typeface="Arial" charset="0"/>
                <a:ea typeface="ＭＳ Ｐゴシック" charset="0"/>
              </a:defRPr>
            </a:lvl9pPr>
          </a:lstStyle>
          <a:p>
            <a:fld id="{7EB30435-9CAE-5648-9CCF-619CBDA08B28}" type="slidenum">
              <a:rPr lang="en-US" sz="1000"/>
              <a:pPr/>
              <a:t>19</a:t>
            </a:fld>
            <a:endParaRPr lang="en-US" sz="1000"/>
          </a:p>
        </p:txBody>
      </p:sp>
      <p:sp>
        <p:nvSpPr>
          <p:cNvPr id="40964" name="Rectangle 4"/>
          <p:cNvSpPr>
            <a:spLocks noChangeArrowheads="1"/>
          </p:cNvSpPr>
          <p:nvPr/>
        </p:nvSpPr>
        <p:spPr bwMode="auto">
          <a:xfrm>
            <a:off x="199333" y="4419601"/>
            <a:ext cx="6418202" cy="447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100" b="1"/>
              <a:t>Directions:</a:t>
            </a:r>
          </a:p>
          <a:p>
            <a:r>
              <a:rPr lang="en-US" sz="1100"/>
              <a:t>Engage participants in the Share, Discuss and Analyze Phase of the Lesson.  Focus the discussion on key mathematical idea  related to the standards.</a:t>
            </a:r>
          </a:p>
          <a:p>
            <a:endParaRPr lang="en-US" sz="1100"/>
          </a:p>
          <a:p>
            <a:pPr>
              <a:lnSpc>
                <a:spcPct val="110000"/>
              </a:lnSpc>
            </a:pPr>
            <a:r>
              <a:rPr lang="en-US" sz="1100" b="1">
                <a:cs typeface="Arial" charset="0"/>
              </a:rPr>
              <a:t>Decomposing a Fraction</a:t>
            </a:r>
          </a:p>
          <a:p>
            <a:pPr>
              <a:lnSpc>
                <a:spcPct val="110000"/>
              </a:lnSpc>
            </a:pPr>
            <a:r>
              <a:rPr lang="en-US" sz="1100">
                <a:cs typeface="Arial" charset="0"/>
              </a:rPr>
              <a:t>Where is each of the amounts on the number line and how do you determine where to place them.</a:t>
            </a:r>
          </a:p>
          <a:p>
            <a:pPr>
              <a:lnSpc>
                <a:spcPct val="110000"/>
              </a:lnSpc>
            </a:pPr>
            <a:endParaRPr lang="en-US" sz="1100" b="1">
              <a:cs typeface="Arial" charset="0"/>
            </a:endParaRPr>
          </a:p>
          <a:p>
            <a:pPr>
              <a:lnSpc>
                <a:spcPct val="110000"/>
              </a:lnSpc>
            </a:pPr>
            <a:r>
              <a:rPr lang="en-US" sz="1100" b="1">
                <a:cs typeface="Arial" charset="0"/>
              </a:rPr>
              <a:t>Locating Amounts on the Number Line</a:t>
            </a:r>
          </a:p>
          <a:p>
            <a:pPr>
              <a:lnSpc>
                <a:spcPct val="110000"/>
              </a:lnSpc>
              <a:buFontTx/>
              <a:buChar char="•"/>
            </a:pPr>
            <a:r>
              <a:rPr lang="en-US" sz="1100">
                <a:cs typeface="Arial" charset="0"/>
              </a:rPr>
              <a:t>Where is each of the amounts on the number line and how do you determine where to place them.  How do you know to place some closer to each other than others? </a:t>
            </a:r>
          </a:p>
          <a:p>
            <a:pPr>
              <a:lnSpc>
                <a:spcPct val="110000"/>
              </a:lnSpc>
              <a:buFontTx/>
              <a:buChar char="•"/>
            </a:pPr>
            <a:r>
              <a:rPr lang="en-US" sz="1100">
                <a:cs typeface="Arial" charset="0"/>
              </a:rPr>
              <a:t>Lizbeth chewed 3/5 of her gum.  Two and a half pieces would be half.  All of the others are closer to one.  They are both one piece from the whole and the pieces are a lot smaller.</a:t>
            </a:r>
          </a:p>
          <a:p>
            <a:pPr>
              <a:lnSpc>
                <a:spcPct val="110000"/>
              </a:lnSpc>
              <a:buFontTx/>
              <a:buChar char="•"/>
            </a:pPr>
            <a:r>
              <a:rPr lang="en-US" sz="1100">
                <a:cs typeface="Arial" charset="0"/>
              </a:rPr>
              <a:t>Some people made separate number lines for each of the amounts.  Why did you do this?  Let’s look at this representation and see what can be learned by doing this?</a:t>
            </a:r>
          </a:p>
          <a:p>
            <a:pPr>
              <a:lnSpc>
                <a:spcPct val="110000"/>
              </a:lnSpc>
            </a:pPr>
            <a:endParaRPr lang="en-US" sz="1100">
              <a:cs typeface="Arial" charset="0"/>
            </a:endParaRPr>
          </a:p>
          <a:p>
            <a:pPr>
              <a:lnSpc>
                <a:spcPct val="110000"/>
              </a:lnSpc>
            </a:pPr>
            <a:r>
              <a:rPr lang="en-US" sz="1100" b="1">
                <a:cs typeface="Arial" charset="0"/>
              </a:rPr>
              <a:t>How can I use the unit fraction to reason about 5/6 and 3/4?   What do you know about 1/6</a:t>
            </a:r>
          </a:p>
          <a:p>
            <a:pPr>
              <a:lnSpc>
                <a:spcPct val="110000"/>
              </a:lnSpc>
            </a:pPr>
            <a:r>
              <a:rPr lang="en-US" sz="1100" b="1">
                <a:cs typeface="Arial" charset="0"/>
              </a:rPr>
              <a:t>And 1/4 and then about 5/6 and 3/4 that helps you determine which is more.  Both are one</a:t>
            </a:r>
          </a:p>
          <a:p>
            <a:pPr>
              <a:lnSpc>
                <a:spcPct val="110000"/>
              </a:lnSpc>
            </a:pPr>
            <a:r>
              <a:rPr lang="en-US" sz="1100" b="1">
                <a:cs typeface="Arial" charset="0"/>
              </a:rPr>
              <a:t>piece away from one so how do you make this decision? </a:t>
            </a:r>
          </a:p>
          <a:p>
            <a:pPr>
              <a:lnSpc>
                <a:spcPct val="110000"/>
              </a:lnSpc>
              <a:buFontTx/>
              <a:buChar char="•"/>
            </a:pPr>
            <a:r>
              <a:rPr lang="en-US" sz="1100">
                <a:ea typeface="Arial" charset="0"/>
                <a:cs typeface="Arial" charset="0"/>
              </a:rPr>
              <a:t>What do you know about 1/6 and about 1/4?  </a:t>
            </a:r>
            <a:r>
              <a:rPr lang="en-US" sz="1100" i="1">
                <a:ea typeface="Arial" charset="0"/>
                <a:cs typeface="Arial" charset="0"/>
              </a:rPr>
              <a:t> (Pieces that are fourths are bigger than pieces that are sixths)</a:t>
            </a:r>
          </a:p>
          <a:p>
            <a:pPr>
              <a:lnSpc>
                <a:spcPct val="110000"/>
              </a:lnSpc>
              <a:buFontTx/>
              <a:buChar char="•"/>
            </a:pPr>
            <a:r>
              <a:rPr lang="en-US" sz="1100">
                <a:ea typeface="Arial" charset="0"/>
                <a:cs typeface="Arial" charset="0"/>
              </a:rPr>
              <a:t>So why is 5/6 more than 3/4 then if the pieces are smaller?  </a:t>
            </a:r>
            <a:r>
              <a:rPr lang="en-US" sz="1100" i="1">
                <a:ea typeface="Arial" charset="0"/>
                <a:cs typeface="Arial" charset="0"/>
              </a:rPr>
              <a:t>(Record 1/6 + 1/6 + 1/6 + 1/6 + 1/6 = 5/6 on the board with 1/4 + 1/4 + 1/4  = 3/4 under the first equation.  There are two more of the smaller pieces.  If you think about 12</a:t>
            </a:r>
            <a:r>
              <a:rPr lang="en-US" sz="1100" i="1" baseline="30000">
                <a:ea typeface="Arial" charset="0"/>
                <a:cs typeface="Arial" charset="0"/>
              </a:rPr>
              <a:t>ths</a:t>
            </a:r>
            <a:r>
              <a:rPr lang="en-US" sz="1100" i="1">
                <a:ea typeface="Arial" charset="0"/>
                <a:cs typeface="Arial" charset="0"/>
              </a:rPr>
              <a:t>, there would be 3/12 or 2/12 (Mark that this person has made equivalent pieces for a subset of the pieces.  Is this okay to do?  Flexible thinking and reasoning.)</a:t>
            </a:r>
            <a:endParaRPr lang="en-US" sz="1100" b="1">
              <a:latin typeface="Helvetica Neue" charset="0"/>
              <a:ea typeface="Arial" charset="0"/>
              <a:cs typeface="Arial" charset="0"/>
            </a:endParaRPr>
          </a:p>
          <a:p>
            <a:endParaRPr lang="en-US" sz="1100">
              <a:ea typeface="Arial" charset="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Debrief Doing Math</a:t>
            </a:r>
            <a:r>
              <a:rPr lang="en-US" baseline="0" dirty="0" smtClean="0"/>
              <a:t> </a:t>
            </a:r>
          </a:p>
          <a:p>
            <a:r>
              <a:rPr lang="en-US" dirty="0" smtClean="0"/>
              <a:t>Brian</a:t>
            </a:r>
          </a:p>
          <a:p>
            <a:r>
              <a:rPr lang="en-US" dirty="0" smtClean="0"/>
              <a:t>As a table answer</a:t>
            </a:r>
            <a:r>
              <a:rPr lang="en-US" baseline="0" dirty="0" smtClean="0"/>
              <a:t> these questions</a:t>
            </a:r>
          </a:p>
          <a:p>
            <a:r>
              <a:rPr lang="en-US" baseline="0" dirty="0" smtClean="0"/>
              <a:t>Turn to your partner</a:t>
            </a:r>
          </a:p>
          <a:p>
            <a:r>
              <a:rPr lang="en-US" baseline="0" dirty="0" smtClean="0"/>
              <a:t>Talk as a table</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be ready to share whole group</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Chart: Questions to record responses</a:t>
            </a:r>
          </a:p>
          <a:p>
            <a:r>
              <a:rPr lang="en-US" baseline="0" dirty="0" smtClean="0"/>
              <a:t> </a:t>
            </a:r>
          </a:p>
        </p:txBody>
      </p:sp>
      <p:sp>
        <p:nvSpPr>
          <p:cNvPr id="4" name="Slide Number Placeholder 3"/>
          <p:cNvSpPr>
            <a:spLocks noGrp="1"/>
          </p:cNvSpPr>
          <p:nvPr>
            <p:ph type="sldNum" sz="quarter" idx="10"/>
          </p:nvPr>
        </p:nvSpPr>
        <p:spPr/>
        <p:txBody>
          <a:bodyPr/>
          <a:lstStyle/>
          <a:p>
            <a:fld id="{D5D824E6-ABAE-46BB-92DD-6B17661869A6}" type="slidenum">
              <a:rPr lang="en-US" smtClean="0"/>
              <a:t>20</a:t>
            </a:fld>
            <a:endParaRPr lang="en-US"/>
          </a:p>
        </p:txBody>
      </p:sp>
    </p:spTree>
    <p:extLst>
      <p:ext uri="{BB962C8B-B14F-4D97-AF65-F5344CB8AC3E}">
        <p14:creationId xmlns:p14="http://schemas.microsoft.com/office/powerpoint/2010/main" val="9492151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13382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76" name="Shape 76"/>
          <p:cNvSpPr txBox="1">
            <a:spLocks noGrp="1"/>
          </p:cNvSpPr>
          <p:nvPr>
            <p:ph type="body" idx="1"/>
          </p:nvPr>
        </p:nvSpPr>
        <p:spPr>
          <a:xfrm>
            <a:off x="685801" y="4473893"/>
            <a:ext cx="5486399" cy="3660609"/>
          </a:xfrm>
          <a:prstGeom prst="rect">
            <a:avLst/>
          </a:prstGeom>
          <a:noFill/>
          <a:ln>
            <a:noFill/>
          </a:ln>
        </p:spPr>
        <p:txBody>
          <a:bodyPr lIns="91425" tIns="45700" rIns="91425" bIns="45700" anchor="t" anchorCtr="0">
            <a:noAutofit/>
          </a:bodyPr>
          <a:lstStyle/>
          <a:p>
            <a:pPr lvl="0" rtl="0">
              <a:buClr>
                <a:schemeClr val="dk1"/>
              </a:buClr>
              <a:buSzPct val="100000"/>
              <a:buFont typeface="Arial"/>
              <a:buNone/>
            </a:pPr>
            <a:r>
              <a:rPr lang="en-US" sz="1100" b="1" dirty="0" smtClean="0">
                <a:solidFill>
                  <a:schemeClr val="dk1"/>
                </a:solidFill>
              </a:rPr>
              <a:t>Doing Math </a:t>
            </a:r>
            <a:r>
              <a:rPr lang="en-US" sz="1100" b="1" dirty="0" smtClean="0">
                <a:solidFill>
                  <a:srgbClr val="FF6600"/>
                </a:solidFill>
              </a:rPr>
              <a:t>(45 Minutes)</a:t>
            </a:r>
          </a:p>
          <a:p>
            <a:r>
              <a:rPr lang="en-US" sz="1100" b="1" dirty="0" smtClean="0">
                <a:solidFill>
                  <a:schemeClr val="dk1"/>
                </a:solidFill>
              </a:rPr>
              <a:t>Brian</a:t>
            </a:r>
          </a:p>
          <a:p>
            <a:r>
              <a:rPr lang="en-US" sz="1100" b="1" dirty="0" smtClean="0">
                <a:solidFill>
                  <a:schemeClr val="dk1"/>
                </a:solidFill>
              </a:rPr>
              <a:t>Refer</a:t>
            </a:r>
            <a:r>
              <a:rPr lang="en-US" sz="1100" b="1" baseline="0" dirty="0" smtClean="0">
                <a:solidFill>
                  <a:schemeClr val="dk1"/>
                </a:solidFill>
              </a:rPr>
              <a:t> to handout 1</a:t>
            </a:r>
          </a:p>
          <a:p>
            <a:pPr marL="228600" indent="-228600" defTabSz="897301">
              <a:spcBef>
                <a:spcPts val="600"/>
              </a:spcBef>
              <a:spcAft>
                <a:spcPts val="600"/>
              </a:spcAft>
              <a:buAutoNum type="arabicPeriod"/>
              <a:defRPr/>
            </a:pPr>
            <a:r>
              <a:rPr lang="en-US" sz="1100" baseline="0" dirty="0" smtClean="0">
                <a:latin typeface="Century Gothic" pitchFamily="34" charset="0"/>
              </a:rPr>
              <a:t>Introduce task, everyone has a copy:  </a:t>
            </a:r>
          </a:p>
          <a:p>
            <a:pPr marL="228600" indent="-228600" defTabSz="897301">
              <a:spcBef>
                <a:spcPts val="600"/>
              </a:spcBef>
              <a:spcAft>
                <a:spcPts val="600"/>
              </a:spcAft>
              <a:buAutoNum type="arabicPeriod"/>
              <a:defRPr/>
            </a:pPr>
            <a:r>
              <a:rPr lang="en-US" sz="1100" baseline="0" dirty="0" smtClean="0">
                <a:latin typeface="Century Gothic" pitchFamily="34" charset="0"/>
              </a:rPr>
              <a:t>Solve independently</a:t>
            </a:r>
          </a:p>
          <a:p>
            <a:pPr marL="228600" indent="-228600" defTabSz="897301">
              <a:spcBef>
                <a:spcPts val="600"/>
              </a:spcBef>
              <a:spcAft>
                <a:spcPts val="600"/>
              </a:spcAft>
              <a:buAutoNum type="arabicPeriod"/>
              <a:defRPr/>
            </a:pPr>
            <a:r>
              <a:rPr lang="en-US" sz="1100" baseline="0" dirty="0" smtClean="0">
                <a:latin typeface="Century Gothic" pitchFamily="34" charset="0"/>
              </a:rPr>
              <a:t>Discuss with table and create poster to represent solutions</a:t>
            </a:r>
          </a:p>
          <a:p>
            <a:pPr marL="228600" indent="-228600" defTabSz="897301">
              <a:spcBef>
                <a:spcPts val="600"/>
              </a:spcBef>
              <a:spcAft>
                <a:spcPts val="600"/>
              </a:spcAft>
              <a:buAutoNum type="arabicPeriod"/>
              <a:defRPr/>
            </a:pPr>
            <a:r>
              <a:rPr lang="en-US" sz="1100" baseline="0" dirty="0" smtClean="0">
                <a:latin typeface="Century Gothic" pitchFamily="34" charset="0"/>
              </a:rPr>
              <a:t>Facilitator selecting work for SDA</a:t>
            </a:r>
          </a:p>
          <a:p>
            <a:pPr marL="228600" indent="-228600" defTabSz="897301">
              <a:spcBef>
                <a:spcPts val="600"/>
              </a:spcBef>
              <a:spcAft>
                <a:spcPts val="600"/>
              </a:spcAft>
              <a:buAutoNum type="arabicPeriod"/>
              <a:defRPr/>
            </a:pPr>
            <a:r>
              <a:rPr lang="en-US" sz="1100" baseline="0" dirty="0" smtClean="0">
                <a:latin typeface="Century Gothic" pitchFamily="34" charset="0"/>
              </a:rPr>
              <a:t>SDA </a:t>
            </a:r>
            <a:endParaRPr lang="en-US" sz="1100" dirty="0">
              <a:latin typeface="Century Gothic"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13382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76" name="Shape 76"/>
          <p:cNvSpPr txBox="1">
            <a:spLocks noGrp="1"/>
          </p:cNvSpPr>
          <p:nvPr>
            <p:ph type="body" idx="1"/>
          </p:nvPr>
        </p:nvSpPr>
        <p:spPr>
          <a:xfrm>
            <a:off x="685801" y="4473893"/>
            <a:ext cx="5486399" cy="3660609"/>
          </a:xfrm>
          <a:prstGeom prst="rect">
            <a:avLst/>
          </a:prstGeom>
          <a:noFill/>
          <a:ln>
            <a:noFill/>
          </a:ln>
        </p:spPr>
        <p:txBody>
          <a:bodyPr lIns="91425" tIns="45700" rIns="91425" bIns="45700" anchor="t" anchorCtr="0">
            <a:noAutofit/>
          </a:bodyPr>
          <a:lstStyle/>
          <a:p>
            <a:pPr lvl="0" rtl="0">
              <a:buClr>
                <a:schemeClr val="dk1"/>
              </a:buClr>
              <a:buSzPct val="100000"/>
              <a:buFont typeface="Arial"/>
              <a:buNone/>
            </a:pPr>
            <a:r>
              <a:rPr lang="en-US" sz="1100" b="1" dirty="0" smtClean="0">
                <a:solidFill>
                  <a:schemeClr val="dk1"/>
                </a:solidFill>
              </a:rPr>
              <a:t>Doing Math </a:t>
            </a:r>
            <a:r>
              <a:rPr lang="en-US" sz="1100" b="1" dirty="0" smtClean="0">
                <a:solidFill>
                  <a:srgbClr val="FF6600"/>
                </a:solidFill>
              </a:rPr>
              <a:t>(45 Minutes)</a:t>
            </a:r>
          </a:p>
          <a:p>
            <a:r>
              <a:rPr lang="en-US" sz="1100" b="1" dirty="0" smtClean="0">
                <a:solidFill>
                  <a:schemeClr val="dk1"/>
                </a:solidFill>
              </a:rPr>
              <a:t>Brian</a:t>
            </a:r>
          </a:p>
          <a:p>
            <a:r>
              <a:rPr lang="en-US" sz="1100" b="1" dirty="0" smtClean="0">
                <a:solidFill>
                  <a:schemeClr val="dk1"/>
                </a:solidFill>
              </a:rPr>
              <a:t>Refer</a:t>
            </a:r>
            <a:r>
              <a:rPr lang="en-US" sz="1100" b="1" baseline="0" dirty="0" smtClean="0">
                <a:solidFill>
                  <a:schemeClr val="dk1"/>
                </a:solidFill>
              </a:rPr>
              <a:t> to handout 1</a:t>
            </a:r>
          </a:p>
          <a:p>
            <a:pPr marL="228600" indent="-228600" defTabSz="897301">
              <a:spcBef>
                <a:spcPts val="600"/>
              </a:spcBef>
              <a:spcAft>
                <a:spcPts val="600"/>
              </a:spcAft>
              <a:buAutoNum type="arabicPeriod"/>
              <a:defRPr/>
            </a:pPr>
            <a:r>
              <a:rPr lang="en-US" sz="1100" baseline="0" dirty="0" smtClean="0">
                <a:latin typeface="Century Gothic" pitchFamily="34" charset="0"/>
              </a:rPr>
              <a:t>Introduce task, everyone has a copy:  </a:t>
            </a:r>
          </a:p>
          <a:p>
            <a:pPr marL="228600" indent="-228600" defTabSz="897301">
              <a:spcBef>
                <a:spcPts val="600"/>
              </a:spcBef>
              <a:spcAft>
                <a:spcPts val="600"/>
              </a:spcAft>
              <a:buAutoNum type="arabicPeriod"/>
              <a:defRPr/>
            </a:pPr>
            <a:r>
              <a:rPr lang="en-US" sz="1100" baseline="0" dirty="0" smtClean="0">
                <a:latin typeface="Century Gothic" pitchFamily="34" charset="0"/>
              </a:rPr>
              <a:t>Solve independently</a:t>
            </a:r>
          </a:p>
          <a:p>
            <a:pPr marL="228600" indent="-228600" defTabSz="897301">
              <a:spcBef>
                <a:spcPts val="600"/>
              </a:spcBef>
              <a:spcAft>
                <a:spcPts val="600"/>
              </a:spcAft>
              <a:buAutoNum type="arabicPeriod"/>
              <a:defRPr/>
            </a:pPr>
            <a:r>
              <a:rPr lang="en-US" sz="1100" baseline="0" dirty="0" smtClean="0">
                <a:latin typeface="Century Gothic" pitchFamily="34" charset="0"/>
              </a:rPr>
              <a:t>Discuss with table and create poster to represent solutions</a:t>
            </a:r>
          </a:p>
          <a:p>
            <a:pPr marL="228600" indent="-228600" defTabSz="897301">
              <a:spcBef>
                <a:spcPts val="600"/>
              </a:spcBef>
              <a:spcAft>
                <a:spcPts val="600"/>
              </a:spcAft>
              <a:buAutoNum type="arabicPeriod"/>
              <a:defRPr/>
            </a:pPr>
            <a:r>
              <a:rPr lang="en-US" sz="1100" baseline="0" dirty="0" smtClean="0">
                <a:latin typeface="Century Gothic" pitchFamily="34" charset="0"/>
              </a:rPr>
              <a:t>Facilitator selecting work for SDA</a:t>
            </a:r>
          </a:p>
          <a:p>
            <a:pPr marL="228600" indent="-228600" defTabSz="897301">
              <a:spcBef>
                <a:spcPts val="600"/>
              </a:spcBef>
              <a:spcAft>
                <a:spcPts val="600"/>
              </a:spcAft>
              <a:buAutoNum type="arabicPeriod"/>
              <a:defRPr/>
            </a:pPr>
            <a:r>
              <a:rPr lang="en-US" sz="1100" baseline="0" dirty="0" smtClean="0">
                <a:latin typeface="Century Gothic" pitchFamily="34" charset="0"/>
              </a:rPr>
              <a:t>SDA </a:t>
            </a:r>
            <a:endParaRPr lang="en-US" sz="1100" dirty="0">
              <a:latin typeface="Century Gothic"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DFC883-8EE4-CD46-B21C-3C192685FB7B}" type="slidenum">
              <a:rPr lang="en-US" smtClean="0"/>
              <a:pPr/>
              <a:t>27</a:t>
            </a:fld>
            <a:endParaRPr lang="en-US" dirty="0"/>
          </a:p>
        </p:txBody>
      </p:sp>
    </p:spTree>
    <p:extLst>
      <p:ext uri="{BB962C8B-B14F-4D97-AF65-F5344CB8AC3E}">
        <p14:creationId xmlns:p14="http://schemas.microsoft.com/office/powerpoint/2010/main" val="38016552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13382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76" name="Shape 76"/>
          <p:cNvSpPr txBox="1">
            <a:spLocks noGrp="1"/>
          </p:cNvSpPr>
          <p:nvPr>
            <p:ph type="body" idx="1"/>
          </p:nvPr>
        </p:nvSpPr>
        <p:spPr>
          <a:xfrm>
            <a:off x="685801" y="4473893"/>
            <a:ext cx="5486399" cy="3660609"/>
          </a:xfrm>
          <a:prstGeom prst="rect">
            <a:avLst/>
          </a:prstGeom>
          <a:noFill/>
          <a:ln>
            <a:noFill/>
          </a:ln>
        </p:spPr>
        <p:txBody>
          <a:bodyPr lIns="91425" tIns="45700" rIns="91425" bIns="45700" anchor="t" anchorCtr="0">
            <a:noAutofit/>
          </a:bodyPr>
          <a:lstStyle/>
          <a:p>
            <a:pPr lvl="0" rtl="0">
              <a:buClr>
                <a:schemeClr val="dk1"/>
              </a:buClr>
              <a:buSzPct val="100000"/>
              <a:buFont typeface="Arial"/>
              <a:buNone/>
            </a:pPr>
            <a:endParaRPr lang="en-US" sz="1100" dirty="0">
              <a:latin typeface="Century Gothic"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13382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76" name="Shape 76"/>
          <p:cNvSpPr txBox="1">
            <a:spLocks noGrp="1"/>
          </p:cNvSpPr>
          <p:nvPr>
            <p:ph type="body" idx="1"/>
          </p:nvPr>
        </p:nvSpPr>
        <p:spPr>
          <a:xfrm>
            <a:off x="685801" y="4473893"/>
            <a:ext cx="5486399" cy="3660609"/>
          </a:xfrm>
          <a:prstGeom prst="rect">
            <a:avLst/>
          </a:prstGeom>
          <a:noFill/>
          <a:ln>
            <a:noFill/>
          </a:ln>
        </p:spPr>
        <p:txBody>
          <a:bodyPr lIns="91425" tIns="45700" rIns="91425" bIns="45700" anchor="t" anchorCtr="0">
            <a:noAutofit/>
          </a:bodyPr>
          <a:lstStyle/>
          <a:p>
            <a:pPr lvl="0" rtl="0">
              <a:buClr>
                <a:schemeClr val="dk1"/>
              </a:buClr>
              <a:buSzPct val="100000"/>
              <a:buFont typeface="Arial"/>
              <a:buNone/>
            </a:pPr>
            <a:endParaRPr lang="en-US" sz="1100" dirty="0">
              <a:latin typeface="Century Gothic"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7301">
              <a:spcBef>
                <a:spcPts val="600"/>
              </a:spcBef>
              <a:spcAft>
                <a:spcPts val="600"/>
              </a:spcAft>
              <a:defRPr/>
            </a:pPr>
            <a:endParaRPr lang="en-US" dirty="0">
              <a:latin typeface="Century Gothic" pitchFamily="34" charset="0"/>
            </a:endParaRPr>
          </a:p>
        </p:txBody>
      </p:sp>
      <p:sp>
        <p:nvSpPr>
          <p:cNvPr id="4" name="Slide Number Placeholder 3"/>
          <p:cNvSpPr>
            <a:spLocks noGrp="1"/>
          </p:cNvSpPr>
          <p:nvPr>
            <p:ph type="sldNum" sz="quarter" idx="10"/>
          </p:nvPr>
        </p:nvSpPr>
        <p:spPr/>
        <p:txBody>
          <a:bodyPr/>
          <a:lstStyle/>
          <a:p>
            <a:fld id="{3EF990F2-87C7-4C88-B79D-CE33F2E31FEA}" type="slidenum">
              <a:rPr lang="en-US" smtClean="0"/>
              <a:pPr/>
              <a:t>31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47261" y="4415790"/>
            <a:ext cx="5963478" cy="4347210"/>
          </a:xfrm>
        </p:spPr>
        <p:txBody>
          <a:bodyPr>
            <a:noAutofit/>
          </a:bodyPr>
          <a:lstStyle/>
          <a:p>
            <a:pPr marL="232943" indent="-232943">
              <a:spcBef>
                <a:spcPts val="600"/>
              </a:spcBef>
              <a:spcAft>
                <a:spcPts val="600"/>
              </a:spcAft>
              <a:buFont typeface="Arial" pitchFamily="34" charset="0"/>
              <a:buChar char="•"/>
            </a:pPr>
            <a:r>
              <a:rPr lang="en-US" altLang="ja-JP" sz="1000" b="0" i="0" dirty="0" smtClean="0">
                <a:latin typeface="Century Gothic" pitchFamily="34" charset="0"/>
              </a:rPr>
              <a:t>The pre-publication version of the Framework is currently available</a:t>
            </a:r>
            <a:r>
              <a:rPr lang="en-US" altLang="ja-JP" sz="1000" b="0" i="0" baseline="0" dirty="0" smtClean="0">
                <a:latin typeface="Century Gothic" pitchFamily="34" charset="0"/>
              </a:rPr>
              <a:t> online as a word document until there is a published document to replace it.</a:t>
            </a:r>
            <a:endParaRPr lang="en-US" altLang="ja-JP" sz="1000" b="0" i="0" dirty="0" smtClean="0">
              <a:latin typeface="Century Gothic" pitchFamily="34" charset="0"/>
            </a:endParaRPr>
          </a:p>
          <a:p>
            <a:pPr marL="232943" indent="-232943">
              <a:spcBef>
                <a:spcPts val="600"/>
              </a:spcBef>
              <a:spcAft>
                <a:spcPts val="600"/>
              </a:spcAft>
              <a:buFont typeface="Arial" pitchFamily="34" charset="0"/>
              <a:buChar char="•"/>
            </a:pPr>
            <a:r>
              <a:rPr lang="en-US" altLang="ja-JP" sz="1000" b="0" i="0" dirty="0" smtClean="0">
                <a:latin typeface="Century Gothic" pitchFamily="34" charset="0"/>
              </a:rPr>
              <a:t>The Framework will be published</a:t>
            </a:r>
            <a:r>
              <a:rPr lang="en-US" altLang="ja-JP" sz="1000" b="0" i="0" baseline="0" dirty="0" smtClean="0">
                <a:latin typeface="Century Gothic" pitchFamily="34" charset="0"/>
              </a:rPr>
              <a:t> in its final form Summer 2014.  The content will not change.</a:t>
            </a:r>
            <a:endParaRPr lang="en-US" altLang="ja-JP" sz="1000" b="0" i="0" dirty="0" smtClean="0">
              <a:latin typeface="Century Gothic" pitchFamily="34" charset="0"/>
            </a:endParaRPr>
          </a:p>
        </p:txBody>
      </p:sp>
      <p:sp>
        <p:nvSpPr>
          <p:cNvPr id="4" name="Slide Number Placeholder 3"/>
          <p:cNvSpPr>
            <a:spLocks noGrp="1"/>
          </p:cNvSpPr>
          <p:nvPr>
            <p:ph type="sldNum" sz="quarter" idx="10"/>
          </p:nvPr>
        </p:nvSpPr>
        <p:spPr/>
        <p:txBody>
          <a:bodyPr/>
          <a:lstStyle/>
          <a:p>
            <a:fld id="{3EF990F2-87C7-4C88-B79D-CE33F2E31FEA}" type="slidenum">
              <a:rPr lang="en-US" smtClean="0"/>
              <a:pPr/>
              <a:t>32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txBox="1">
            <a:spLocks noGrp="1"/>
          </p:cNvSpPr>
          <p:nvPr>
            <p:ph type="body" idx="1"/>
          </p:nvPr>
        </p:nvSpPr>
        <p:spPr>
          <a:xfrm>
            <a:off x="685801" y="4415790"/>
            <a:ext cx="5486399" cy="369302"/>
          </a:xfrm>
          <a:prstGeom prst="rect">
            <a:avLst/>
          </a:prstGeom>
          <a:noFill/>
          <a:ln>
            <a:noFill/>
          </a:ln>
        </p:spPr>
        <p:txBody>
          <a:bodyPr lIns="91425" tIns="91425" rIns="91425" bIns="91425" anchor="t" anchorCtr="0">
            <a:spAutoFit/>
          </a:bodyPr>
          <a:lstStyle/>
          <a:p>
            <a:pPr marL="0" marR="0" lvl="0" indent="0" algn="l" rtl="0">
              <a:spcBef>
                <a:spcPts val="0"/>
              </a:spcBef>
              <a:buClr>
                <a:schemeClr val="dk1"/>
              </a:buClr>
              <a:buFont typeface="Arial"/>
              <a:buNone/>
            </a:pPr>
            <a:r>
              <a:rPr lang="en-US" sz="1200" b="0" i="0" u="none" strike="noStrike" cap="none" baseline="0" dirty="0" smtClean="0">
                <a:solidFill>
                  <a:schemeClr val="dk1"/>
                </a:solidFill>
                <a:latin typeface="Arial"/>
                <a:ea typeface="Arial"/>
                <a:cs typeface="Arial"/>
                <a:sym typeface="Arial"/>
              </a:rPr>
              <a:t>Review the learning norms (established by ISIC Instructional Directors)</a:t>
            </a:r>
            <a:endParaRPr sz="1200" b="0" i="0" u="none" strike="noStrike" cap="none" baseline="0" dirty="0">
              <a:solidFill>
                <a:schemeClr val="dk1"/>
              </a:solidFill>
              <a:latin typeface="Arial"/>
              <a:ea typeface="Arial"/>
              <a:cs typeface="Arial"/>
              <a:sym typeface="Arial"/>
            </a:endParaRPr>
          </a:p>
        </p:txBody>
      </p:sp>
      <p:sp>
        <p:nvSpPr>
          <p:cNvPr id="99" name="Shape 99"/>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•The primary goal for the new </a:t>
            </a:r>
            <a:r>
              <a:rPr lang="en-US" sz="1200" i="1" kern="1200" dirty="0" smtClean="0">
                <a:solidFill>
                  <a:schemeClr val="tx1"/>
                </a:solidFill>
                <a:latin typeface="+mn-lt"/>
                <a:ea typeface="+mn-ea"/>
                <a:cs typeface="+mn-cs"/>
              </a:rPr>
              <a:t>Mathematics Framework </a:t>
            </a:r>
            <a:r>
              <a:rPr lang="en-US" sz="1200" i="0" kern="1200" dirty="0" smtClean="0">
                <a:solidFill>
                  <a:schemeClr val="tx1"/>
                </a:solidFill>
                <a:latin typeface="+mn-lt"/>
                <a:ea typeface="+mn-ea"/>
                <a:cs typeface="+mn-cs"/>
              </a:rPr>
              <a:t>is to guide the field, especially classroom teachers, in their implementation of the </a:t>
            </a:r>
            <a:r>
              <a:rPr lang="en-US" sz="1200" i="1" kern="1200" dirty="0" smtClean="0">
                <a:solidFill>
                  <a:schemeClr val="tx1"/>
                </a:solidFill>
                <a:latin typeface="+mn-lt"/>
                <a:ea typeface="+mn-ea"/>
                <a:cs typeface="+mn-cs"/>
              </a:rPr>
              <a:t>California Common Core State Standards for Mathematics </a:t>
            </a:r>
            <a:r>
              <a:rPr lang="en-US" sz="1200" i="0" kern="1200" dirty="0" smtClean="0">
                <a:solidFill>
                  <a:schemeClr val="tx1"/>
                </a:solidFill>
                <a:latin typeface="+mn-lt"/>
                <a:ea typeface="+mn-ea"/>
                <a:cs typeface="+mn-cs"/>
              </a:rPr>
              <a:t>(</a:t>
            </a:r>
            <a:r>
              <a:rPr lang="en-US" sz="1200" i="1" kern="1200" dirty="0" smtClean="0">
                <a:solidFill>
                  <a:schemeClr val="tx1"/>
                </a:solidFill>
                <a:latin typeface="+mn-lt"/>
                <a:ea typeface="+mn-ea"/>
                <a:cs typeface="+mn-cs"/>
              </a:rPr>
              <a:t>CA CCSSM</a:t>
            </a:r>
            <a:r>
              <a:rPr lang="en-US" sz="1200" i="0" kern="1200" dirty="0" smtClean="0">
                <a:solidFill>
                  <a:schemeClr val="tx1"/>
                </a:solidFill>
                <a:latin typeface="+mn-lt"/>
                <a:ea typeface="+mn-ea"/>
                <a:cs typeface="+mn-cs"/>
              </a:rPr>
              <a:t>).</a:t>
            </a:r>
          </a:p>
          <a:p>
            <a:r>
              <a:rPr lang="en-US" sz="1200" i="0" kern="1200" dirty="0" smtClean="0">
                <a:solidFill>
                  <a:schemeClr val="tx1"/>
                </a:solidFill>
                <a:latin typeface="+mn-lt"/>
                <a:ea typeface="+mn-ea"/>
                <a:cs typeface="+mn-cs"/>
              </a:rPr>
              <a:t>•The </a:t>
            </a:r>
            <a:r>
              <a:rPr lang="en-US" sz="1200" i="1" kern="1200" dirty="0" smtClean="0">
                <a:solidFill>
                  <a:schemeClr val="tx1"/>
                </a:solidFill>
                <a:latin typeface="+mn-lt"/>
                <a:ea typeface="+mn-ea"/>
                <a:cs typeface="+mn-cs"/>
              </a:rPr>
              <a:t>Framework</a:t>
            </a:r>
            <a:r>
              <a:rPr lang="en-US" sz="1200" i="0" kern="1200" dirty="0" smtClean="0">
                <a:solidFill>
                  <a:schemeClr val="tx1"/>
                </a:solidFill>
                <a:latin typeface="+mn-lt"/>
                <a:ea typeface="+mn-ea"/>
                <a:cs typeface="+mn-cs"/>
              </a:rPr>
              <a:t> emphasizes the coherence of mathematical content across grade levels and between major topics within grade levels.</a:t>
            </a:r>
          </a:p>
          <a:p>
            <a:r>
              <a:rPr lang="en-US" sz="1200" i="0" kern="1200" dirty="0" smtClean="0">
                <a:solidFill>
                  <a:schemeClr val="tx1"/>
                </a:solidFill>
                <a:latin typeface="+mn-lt"/>
                <a:ea typeface="+mn-ea"/>
                <a:cs typeface="+mn-cs"/>
              </a:rPr>
              <a:t>•Integrating the Standards for Mathematical Practice with the Standards for </a:t>
            </a:r>
            <a:r>
              <a:rPr lang="en-US" sz="1200" i="0" kern="1200" dirty="0" err="1" smtClean="0">
                <a:solidFill>
                  <a:schemeClr val="tx1"/>
                </a:solidFill>
                <a:latin typeface="+mn-lt"/>
                <a:ea typeface="+mn-ea"/>
                <a:cs typeface="+mn-cs"/>
              </a:rPr>
              <a:t>MathematicalContent</a:t>
            </a:r>
            <a:r>
              <a:rPr lang="en-US" sz="1200" i="0" kern="1200" dirty="0" smtClean="0">
                <a:solidFill>
                  <a:schemeClr val="tx1"/>
                </a:solidFill>
                <a:latin typeface="+mn-lt"/>
                <a:ea typeface="+mn-ea"/>
                <a:cs typeface="+mn-cs"/>
              </a:rPr>
              <a:t> is another focus of the </a:t>
            </a:r>
            <a:r>
              <a:rPr lang="en-US" sz="1200" i="1" kern="1200" dirty="0" smtClean="0">
                <a:solidFill>
                  <a:schemeClr val="tx1"/>
                </a:solidFill>
                <a:latin typeface="+mn-lt"/>
                <a:ea typeface="+mn-ea"/>
                <a:cs typeface="+mn-cs"/>
              </a:rPr>
              <a:t>Framework</a:t>
            </a:r>
            <a:r>
              <a:rPr lang="en-US" sz="1200" i="0" kern="1200" dirty="0" smtClean="0">
                <a:solidFill>
                  <a:schemeClr val="tx1"/>
                </a:solidFill>
                <a:latin typeface="+mn-lt"/>
                <a:ea typeface="+mn-ea"/>
                <a:cs typeface="+mn-cs"/>
              </a:rPr>
              <a:t>. Many of the example problems include notations about which Mathematical Practice (MP) Standards </a:t>
            </a:r>
            <a:r>
              <a:rPr lang="en-US" sz="1200" i="0" kern="1200" dirty="0" err="1" smtClean="0">
                <a:solidFill>
                  <a:schemeClr val="tx1"/>
                </a:solidFill>
                <a:latin typeface="+mn-lt"/>
                <a:ea typeface="+mn-ea"/>
                <a:cs typeface="+mn-cs"/>
              </a:rPr>
              <a:t>studentswill</a:t>
            </a:r>
            <a:r>
              <a:rPr lang="en-US" sz="1200" i="0" kern="1200" dirty="0" smtClean="0">
                <a:solidFill>
                  <a:schemeClr val="tx1"/>
                </a:solidFill>
                <a:latin typeface="+mn-lt"/>
                <a:ea typeface="+mn-ea"/>
                <a:cs typeface="+mn-cs"/>
              </a:rPr>
              <a:t> apply to solve a problem or complete a task.</a:t>
            </a:r>
          </a:p>
          <a:p>
            <a:r>
              <a:rPr lang="en-US" sz="1200" i="0" kern="1200" dirty="0" smtClean="0">
                <a:solidFill>
                  <a:schemeClr val="tx1"/>
                </a:solidFill>
                <a:latin typeface="+mn-lt"/>
                <a:ea typeface="+mn-ea"/>
                <a:cs typeface="+mn-cs"/>
              </a:rPr>
              <a:t>•The new</a:t>
            </a:r>
            <a:r>
              <a:rPr lang="en-US" sz="1200" i="1" kern="1200" dirty="0" smtClean="0">
                <a:solidFill>
                  <a:schemeClr val="tx1"/>
                </a:solidFill>
                <a:latin typeface="+mn-lt"/>
                <a:ea typeface="+mn-ea"/>
                <a:cs typeface="+mn-cs"/>
              </a:rPr>
              <a:t> Framework </a:t>
            </a:r>
            <a:r>
              <a:rPr lang="en-US" sz="1200" i="0" kern="1200" dirty="0" smtClean="0">
                <a:solidFill>
                  <a:schemeClr val="tx1"/>
                </a:solidFill>
                <a:latin typeface="+mn-lt"/>
                <a:ea typeface="+mn-ea"/>
                <a:cs typeface="+mn-cs"/>
              </a:rPr>
              <a:t>also provides course options for higher mathematics—including integrated mathematics courses, courses in the traditional pathway, and more advanced mathematics.</a:t>
            </a:r>
          </a:p>
          <a:p>
            <a:r>
              <a:rPr lang="en-US" sz="1200" i="0" kern="1200" dirty="0" smtClean="0">
                <a:solidFill>
                  <a:schemeClr val="tx1"/>
                </a:solidFill>
                <a:latin typeface="+mn-lt"/>
                <a:ea typeface="+mn-ea"/>
                <a:cs typeface="+mn-cs"/>
              </a:rPr>
              <a:t>•Throughout the writing of the </a:t>
            </a:r>
            <a:r>
              <a:rPr lang="en-US" sz="1200" i="1" kern="1200" dirty="0" smtClean="0">
                <a:solidFill>
                  <a:schemeClr val="tx1"/>
                </a:solidFill>
                <a:latin typeface="+mn-lt"/>
                <a:ea typeface="+mn-ea"/>
                <a:cs typeface="+mn-cs"/>
              </a:rPr>
              <a:t>Framework</a:t>
            </a:r>
            <a:r>
              <a:rPr lang="en-US" sz="1200" i="0" kern="1200" dirty="0" smtClean="0">
                <a:solidFill>
                  <a:schemeClr val="tx1"/>
                </a:solidFill>
                <a:latin typeface="+mn-lt"/>
                <a:ea typeface="+mn-ea"/>
                <a:cs typeface="+mn-cs"/>
              </a:rPr>
              <a:t> the developers kept in mind one essential question—Does this help teachers to instruct and students to learn the </a:t>
            </a:r>
            <a:r>
              <a:rPr lang="en-US" sz="1200" i="1" kern="1200" dirty="0" smtClean="0">
                <a:solidFill>
                  <a:schemeClr val="tx1"/>
                </a:solidFill>
                <a:latin typeface="+mn-lt"/>
                <a:ea typeface="+mn-ea"/>
                <a:cs typeface="+mn-cs"/>
              </a:rPr>
              <a:t>California</a:t>
            </a:r>
            <a:r>
              <a:rPr lang="en-US" sz="1200" i="0" kern="1200" dirty="0" smtClean="0">
                <a:solidFill>
                  <a:schemeClr val="tx1"/>
                </a:solidFill>
                <a:latin typeface="+mn-lt"/>
                <a:ea typeface="+mn-ea"/>
                <a:cs typeface="+mn-cs"/>
              </a:rPr>
              <a:t> </a:t>
            </a:r>
            <a:r>
              <a:rPr lang="en-US" sz="1200" i="1" kern="1200" dirty="0" smtClean="0">
                <a:solidFill>
                  <a:schemeClr val="tx1"/>
                </a:solidFill>
                <a:latin typeface="+mn-lt"/>
                <a:ea typeface="+mn-ea"/>
                <a:cs typeface="+mn-cs"/>
              </a:rPr>
              <a:t>Common Core State Standards</a:t>
            </a:r>
            <a:r>
              <a:rPr lang="en-US" sz="1200" i="0" kern="120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3EF990F2-87C7-4C88-B79D-CE33F2E31FEA}" type="slidenum">
              <a:rPr lang="en-US" smtClean="0"/>
              <a:pPr/>
              <a:t>33</a:t>
            </a:fld>
            <a:endParaRPr lang="en-US"/>
          </a:p>
        </p:txBody>
      </p:sp>
    </p:spTree>
    <p:extLst>
      <p:ext uri="{BB962C8B-B14F-4D97-AF65-F5344CB8AC3E}">
        <p14:creationId xmlns:p14="http://schemas.microsoft.com/office/powerpoint/2010/main" val="4728454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F990F2-87C7-4C88-B79D-CE33F2E31FEA}" type="slidenum">
              <a:rPr lang="en-US" smtClean="0"/>
              <a:pPr/>
              <a:t>34</a:t>
            </a:fld>
            <a:endParaRPr lang="en-US"/>
          </a:p>
        </p:txBody>
      </p:sp>
    </p:spTree>
    <p:extLst>
      <p:ext uri="{BB962C8B-B14F-4D97-AF65-F5344CB8AC3E}">
        <p14:creationId xmlns:p14="http://schemas.microsoft.com/office/powerpoint/2010/main" val="36297710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buClr>
                <a:schemeClr val="dk1"/>
              </a:buClr>
              <a:buSzPct val="100000"/>
              <a:buFont typeface="Arial"/>
              <a:buNone/>
            </a:pPr>
            <a:r>
              <a:rPr lang="en-US" sz="1200" b="1" dirty="0" smtClean="0">
                <a:solidFill>
                  <a:schemeClr val="dk1"/>
                </a:solidFill>
              </a:rPr>
              <a:t>CA</a:t>
            </a:r>
            <a:r>
              <a:rPr lang="en-US" sz="1200" b="1" baseline="0" dirty="0" smtClean="0">
                <a:solidFill>
                  <a:schemeClr val="dk1"/>
                </a:solidFill>
              </a:rPr>
              <a:t> Math Framework </a:t>
            </a:r>
            <a:r>
              <a:rPr lang="en-US" sz="1200" b="1" dirty="0" smtClean="0">
                <a:solidFill>
                  <a:schemeClr val="dk1"/>
                </a:solidFill>
              </a:rPr>
              <a:t>(15 Minutes) continued</a:t>
            </a:r>
          </a:p>
          <a:p>
            <a:r>
              <a:rPr lang="en-US" sz="1200" b="1" dirty="0" smtClean="0">
                <a:solidFill>
                  <a:schemeClr val="dk1"/>
                </a:solidFill>
              </a:rPr>
              <a:t>Joseph</a:t>
            </a:r>
          </a:p>
          <a:p>
            <a:r>
              <a:rPr lang="en-US" sz="1200" b="1" dirty="0" smtClean="0">
                <a:solidFill>
                  <a:schemeClr val="dk1"/>
                </a:solidFill>
              </a:rPr>
              <a:t>Refer to handout 2</a:t>
            </a:r>
          </a:p>
          <a:p>
            <a:endParaRPr lang="en-US" sz="1200" b="1" dirty="0" smtClean="0">
              <a:solidFill>
                <a:schemeClr val="dk1"/>
              </a:solidFill>
            </a:endParaRPr>
          </a:p>
          <a:p>
            <a:pPr lvl="0" rtl="0">
              <a:buClr>
                <a:schemeClr val="dk1"/>
              </a:buClr>
              <a:buSzPct val="100000"/>
              <a:buFont typeface="Arial"/>
              <a:buNone/>
            </a:pPr>
            <a:r>
              <a:rPr lang="en-US" sz="1200" b="1" dirty="0" smtClean="0">
                <a:solidFill>
                  <a:schemeClr val="dk1"/>
                </a:solidFill>
              </a:rPr>
              <a:t>Outline of Activity/Notes to Consider: Have participants read </a:t>
            </a:r>
            <a:r>
              <a:rPr lang="en-US" sz="1200" b="1" baseline="0" dirty="0" smtClean="0">
                <a:solidFill>
                  <a:schemeClr val="dk1"/>
                </a:solidFill>
              </a:rPr>
              <a:t>253-318 from the CA Math Framework</a:t>
            </a:r>
            <a:endParaRPr lang="en-US" sz="1200" kern="1200" dirty="0" smtClean="0">
              <a:solidFill>
                <a:schemeClr val="tx1"/>
              </a:solidFill>
              <a:effectLst/>
              <a:latin typeface="+mn-lt"/>
              <a:ea typeface="+mn-ea"/>
              <a:cs typeface="+mn-cs"/>
            </a:endParaRPr>
          </a:p>
          <a:p>
            <a:r>
              <a:rPr lang="en-US" sz="1200" dirty="0" smtClean="0">
                <a:solidFill>
                  <a:schemeClr val="dk1"/>
                </a:solidFill>
              </a:rPr>
              <a:t>Use the Visual Paragraph Strategy when explaining the task</a:t>
            </a:r>
          </a:p>
          <a:p>
            <a:endParaRPr lang="en-US" sz="1200" dirty="0" smtClean="0">
              <a:solidFill>
                <a:schemeClr val="dk1"/>
              </a:solidFill>
            </a:endParaRPr>
          </a:p>
          <a:p>
            <a:pPr rtl="0"/>
            <a:r>
              <a:rPr lang="en-US" sz="1200" b="1" dirty="0" smtClean="0">
                <a:solidFill>
                  <a:schemeClr val="dk1"/>
                </a:solidFill>
              </a:rPr>
              <a:t>Expert</a:t>
            </a:r>
            <a:r>
              <a:rPr lang="en-US" sz="1200" b="1" baseline="0" dirty="0" smtClean="0">
                <a:solidFill>
                  <a:schemeClr val="dk1"/>
                </a:solidFill>
              </a:rPr>
              <a:t> Groups</a:t>
            </a:r>
          </a:p>
          <a:p>
            <a:pPr rtl="0"/>
            <a:r>
              <a:rPr lang="en-US" sz="1200" b="1" baseline="0" dirty="0" smtClean="0">
                <a:solidFill>
                  <a:schemeClr val="dk1"/>
                </a:solidFill>
              </a:rPr>
              <a:t>After 6 minutes, have participants share at their table groups key points and any connections to the math task.</a:t>
            </a:r>
          </a:p>
          <a:p>
            <a:pPr rtl="0"/>
            <a:r>
              <a:rPr lang="en-US" sz="1200" b="1" baseline="0" dirty="0" smtClean="0">
                <a:solidFill>
                  <a:schemeClr val="dk1"/>
                </a:solidFill>
              </a:rPr>
              <a:t>What connections can you make between what we read in the CA Framework and what the task required?  </a:t>
            </a:r>
          </a:p>
          <a:p>
            <a:pPr rtl="0"/>
            <a:r>
              <a:rPr lang="en-US" sz="1200" b="1" baseline="0" dirty="0" smtClean="0">
                <a:solidFill>
                  <a:schemeClr val="dk1"/>
                </a:solidFill>
              </a:rPr>
              <a:t>What new insights do you have about the domain of Counting and Cardinality?</a:t>
            </a:r>
          </a:p>
          <a:p>
            <a:pPr rtl="0"/>
            <a:endParaRPr lang="en-US" sz="1200" b="1" baseline="0" dirty="0" smtClean="0">
              <a:solidFill>
                <a:schemeClr val="dk1"/>
              </a:solidFill>
            </a:endParaRPr>
          </a:p>
          <a:p>
            <a:pPr rtl="0"/>
            <a:r>
              <a:rPr lang="en-US" sz="1200" b="1" baseline="0" dirty="0" smtClean="0">
                <a:solidFill>
                  <a:schemeClr val="dk1"/>
                </a:solidFill>
              </a:rPr>
              <a:t>Say “What questions might you have about this task?”</a:t>
            </a:r>
          </a:p>
          <a:p>
            <a:pPr rtl="0"/>
            <a:endParaRPr lang="en-US" sz="1200" b="1" dirty="0" smtClean="0">
              <a:solidFill>
                <a:schemeClr val="dk1"/>
              </a:solidFill>
            </a:endParaRPr>
          </a:p>
          <a:p>
            <a:pPr rtl="0"/>
            <a:endParaRPr lang="en-US" dirty="0"/>
          </a:p>
        </p:txBody>
      </p:sp>
      <p:sp>
        <p:nvSpPr>
          <p:cNvPr id="4" name="Slide Number Placeholder 3"/>
          <p:cNvSpPr>
            <a:spLocks noGrp="1"/>
          </p:cNvSpPr>
          <p:nvPr>
            <p:ph type="sldNum" sz="quarter" idx="10"/>
          </p:nvPr>
        </p:nvSpPr>
        <p:spPr/>
        <p:txBody>
          <a:bodyPr/>
          <a:lstStyle/>
          <a:p>
            <a:fld id="{D5D824E6-ABAE-46BB-92DD-6B17661869A6}" type="slidenum">
              <a:rPr lang="en-US" smtClean="0"/>
              <a:t>35</a:t>
            </a:fld>
            <a:endParaRPr lang="en-US"/>
          </a:p>
        </p:txBody>
      </p:sp>
    </p:spTree>
    <p:extLst>
      <p:ext uri="{BB962C8B-B14F-4D97-AF65-F5344CB8AC3E}">
        <p14:creationId xmlns:p14="http://schemas.microsoft.com/office/powerpoint/2010/main" val="32537820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Links</a:t>
            </a:r>
            <a:r>
              <a:rPr lang="en-US" baseline="0" dirty="0" smtClean="0"/>
              <a:t> to resources, district and outside, for all grades and all subjects related to CCSS Math Resources have been gathered on our </a:t>
            </a:r>
            <a:r>
              <a:rPr lang="en-US" baseline="0" dirty="0" err="1" smtClean="0"/>
              <a:t>Symbaloo</a:t>
            </a:r>
            <a:r>
              <a:rPr lang="en-US" baseline="0" dirty="0" smtClean="0"/>
              <a:t> mix.</a:t>
            </a:r>
            <a:endParaRPr lang="en-US" dirty="0"/>
          </a:p>
        </p:txBody>
      </p:sp>
    </p:spTree>
    <p:extLst>
      <p:ext uri="{BB962C8B-B14F-4D97-AF65-F5344CB8AC3E}">
        <p14:creationId xmlns:p14="http://schemas.microsoft.com/office/powerpoint/2010/main" val="22925424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A7ABD4-7915-2C46-80D7-D67B55D9EF09}" type="slidenum">
              <a:rPr lang="en-US" smtClean="0"/>
              <a:t>41</a:t>
            </a:fld>
            <a:endParaRPr lang="en-US"/>
          </a:p>
        </p:txBody>
      </p:sp>
    </p:spTree>
    <p:extLst>
      <p:ext uri="{BB962C8B-B14F-4D97-AF65-F5344CB8AC3E}">
        <p14:creationId xmlns:p14="http://schemas.microsoft.com/office/powerpoint/2010/main" val="4145273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a:ln/>
        </p:spPr>
      </p:sp>
      <p:sp>
        <p:nvSpPr>
          <p:cNvPr id="3481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US" dirty="0" smtClean="0">
                <a:latin typeface="Calibri" charset="0"/>
              </a:rPr>
              <a:t>Notes: Go</a:t>
            </a:r>
            <a:r>
              <a:rPr lang="en-US" baseline="0" dirty="0" smtClean="0">
                <a:latin typeface="Calibri" charset="0"/>
              </a:rPr>
              <a:t> over the Say Mean Matter Chart Questions and use TAG/TAU to ensure and understanding of the text.</a:t>
            </a:r>
          </a:p>
          <a:p>
            <a:endParaRPr lang="en-US" dirty="0" smtClean="0">
              <a:latin typeface="Calibri" charset="0"/>
            </a:endParaRPr>
          </a:p>
          <a:p>
            <a:endParaRPr lang="en-US" dirty="0">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Participants share with a Partner</a:t>
            </a:r>
            <a:r>
              <a:rPr lang="en-US" baseline="0" dirty="0" smtClean="0"/>
              <a:t> first for 5 minutes then a whole group share out (2-3 volunteers)</a:t>
            </a:r>
            <a:endParaRPr lang="en-US" dirty="0" smtClean="0"/>
          </a:p>
          <a:p>
            <a:endParaRPr lang="en-US" dirty="0"/>
          </a:p>
        </p:txBody>
      </p:sp>
      <p:sp>
        <p:nvSpPr>
          <p:cNvPr id="4" name="Slide Number Placeholder 3"/>
          <p:cNvSpPr>
            <a:spLocks noGrp="1"/>
          </p:cNvSpPr>
          <p:nvPr>
            <p:ph type="sldNum" sz="quarter" idx="10"/>
          </p:nvPr>
        </p:nvSpPr>
        <p:spPr/>
        <p:txBody>
          <a:bodyPr/>
          <a:lstStyle/>
          <a:p>
            <a:fld id="{D0A7ABD4-7915-2C46-80D7-D67B55D9EF09}" type="slidenum">
              <a:rPr lang="en-US" smtClean="0"/>
              <a:t>7</a:t>
            </a:fld>
            <a:endParaRPr lang="en-US"/>
          </a:p>
        </p:txBody>
      </p:sp>
    </p:spTree>
    <p:extLst>
      <p:ext uri="{BB962C8B-B14F-4D97-AF65-F5344CB8AC3E}">
        <p14:creationId xmlns:p14="http://schemas.microsoft.com/office/powerpoint/2010/main" val="4199200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endParaRPr lang="en-US" sz="1800" dirty="0" smtClean="0">
              <a:ea typeface="+mn-ea"/>
              <a:cs typeface="+mn-cs"/>
            </a:endParaRPr>
          </a:p>
          <a:p>
            <a:pPr eaLnBrk="1" fontAlgn="auto" hangingPunct="1">
              <a:spcBef>
                <a:spcPts val="0"/>
              </a:spcBef>
              <a:spcAft>
                <a:spcPts val="0"/>
              </a:spcAft>
              <a:defRPr/>
            </a:pPr>
            <a:r>
              <a:rPr lang="en-US" sz="1800" dirty="0" smtClean="0">
                <a:ea typeface="+mn-ea"/>
                <a:cs typeface="+mn-cs"/>
              </a:rPr>
              <a:t>Please present the following:</a:t>
            </a:r>
          </a:p>
          <a:p>
            <a:pPr marL="171450" indent="-171450" eaLnBrk="1" fontAlgn="auto" hangingPunct="1">
              <a:spcBef>
                <a:spcPts val="0"/>
              </a:spcBef>
              <a:spcAft>
                <a:spcPts val="0"/>
              </a:spcAft>
              <a:buFont typeface="Arial"/>
              <a:buChar char="•"/>
              <a:defRPr/>
            </a:pPr>
            <a:r>
              <a:rPr lang="en-US" sz="1800" dirty="0" smtClean="0">
                <a:ea typeface="+mn-ea"/>
                <a:cs typeface="+mn-cs"/>
              </a:rPr>
              <a:t>Objectives-Goal Setting</a:t>
            </a:r>
          </a:p>
          <a:p>
            <a:pPr marL="171450" indent="-171450" eaLnBrk="1" fontAlgn="auto" hangingPunct="1">
              <a:spcBef>
                <a:spcPts val="0"/>
              </a:spcBef>
              <a:spcAft>
                <a:spcPts val="0"/>
              </a:spcAft>
              <a:buFont typeface="Arial"/>
              <a:buChar char="•"/>
              <a:defRPr/>
            </a:pPr>
            <a:r>
              <a:rPr lang="en-US" sz="1800" dirty="0" smtClean="0">
                <a:ea typeface="+mn-ea"/>
                <a:cs typeface="+mn-cs"/>
              </a:rPr>
              <a:t>Connect Policy to Practice (Master Plan, Memo, Reference Guide or Bulletin)</a:t>
            </a:r>
          </a:p>
          <a:p>
            <a:pPr eaLnBrk="1" fontAlgn="auto" hangingPunct="1">
              <a:spcBef>
                <a:spcPts val="0"/>
              </a:spcBef>
              <a:spcAft>
                <a:spcPts val="0"/>
              </a:spcAft>
              <a:defRPr/>
            </a:pPr>
            <a:endParaRPr lang="en-US" sz="1800" dirty="0" smtClean="0">
              <a:ea typeface="+mn-ea"/>
              <a:cs typeface="+mn-cs"/>
            </a:endParaRPr>
          </a:p>
          <a:p>
            <a:pPr eaLnBrk="1" fontAlgn="auto" hangingPunct="1">
              <a:spcBef>
                <a:spcPts val="0"/>
              </a:spcBef>
              <a:spcAft>
                <a:spcPts val="0"/>
              </a:spcAft>
              <a:defRPr/>
            </a:pPr>
            <a:r>
              <a:rPr lang="en-US" sz="1800" dirty="0" smtClean="0">
                <a:ea typeface="+mn-ea"/>
                <a:cs typeface="+mn-cs"/>
              </a:rPr>
              <a:t>Add Talking Points to assist all presenters with the thinking behind the creation of this slide. </a:t>
            </a:r>
            <a:endParaRPr lang="en-US" sz="1800" dirty="0">
              <a:ea typeface="+mn-ea"/>
              <a:cs typeface="+mn-cs"/>
            </a:endParaRPr>
          </a:p>
        </p:txBody>
      </p:sp>
      <p:sp>
        <p:nvSpPr>
          <p:cNvPr id="23555" name="Slide Number Placeholder 3"/>
          <p:cNvSpPr>
            <a:spLocks noGrp="1"/>
          </p:cNvSpPr>
          <p:nvPr>
            <p:ph type="sldNum" sz="quarter" idx="5"/>
          </p:nvPr>
        </p:nvSpPr>
        <p:spPr bwMode="auto">
          <a:noFill/>
          <a:ln>
            <a:miter lim="800000"/>
            <a:headEnd/>
            <a:tailEnd/>
          </a:ln>
        </p:spPr>
        <p:txBody>
          <a:bodyPr/>
          <a:lstStyle/>
          <a:p>
            <a:fld id="{1D949BDE-61E8-4EB3-8482-F2565A033B0B}" type="slidenum">
              <a:rPr lang="en-US"/>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endParaRPr lang="en-US" sz="1800" dirty="0" smtClean="0">
              <a:ea typeface="+mn-ea"/>
              <a:cs typeface="+mn-cs"/>
            </a:endParaRPr>
          </a:p>
          <a:p>
            <a:pPr eaLnBrk="1" fontAlgn="auto" hangingPunct="1">
              <a:spcBef>
                <a:spcPts val="0"/>
              </a:spcBef>
              <a:spcAft>
                <a:spcPts val="0"/>
              </a:spcAft>
              <a:defRPr/>
            </a:pPr>
            <a:r>
              <a:rPr lang="en-US" sz="1800" dirty="0" smtClean="0">
                <a:ea typeface="+mn-ea"/>
                <a:cs typeface="+mn-cs"/>
              </a:rPr>
              <a:t>Please present the following:</a:t>
            </a:r>
          </a:p>
          <a:p>
            <a:pPr marL="171450" indent="-171450" eaLnBrk="1" fontAlgn="auto" hangingPunct="1">
              <a:spcBef>
                <a:spcPts val="0"/>
              </a:spcBef>
              <a:spcAft>
                <a:spcPts val="0"/>
              </a:spcAft>
              <a:buFont typeface="Arial"/>
              <a:buChar char="•"/>
              <a:defRPr/>
            </a:pPr>
            <a:r>
              <a:rPr lang="en-US" sz="1800" dirty="0" smtClean="0">
                <a:ea typeface="+mn-ea"/>
                <a:cs typeface="+mn-cs"/>
              </a:rPr>
              <a:t>Objectives-Goal Setting</a:t>
            </a:r>
          </a:p>
          <a:p>
            <a:pPr marL="171450" indent="-171450" eaLnBrk="1" fontAlgn="auto" hangingPunct="1">
              <a:spcBef>
                <a:spcPts val="0"/>
              </a:spcBef>
              <a:spcAft>
                <a:spcPts val="0"/>
              </a:spcAft>
              <a:buFont typeface="Arial"/>
              <a:buChar char="•"/>
              <a:defRPr/>
            </a:pPr>
            <a:r>
              <a:rPr lang="en-US" sz="1800" dirty="0" smtClean="0">
                <a:ea typeface="+mn-ea"/>
                <a:cs typeface="+mn-cs"/>
              </a:rPr>
              <a:t>Connect Policy to Practice (Master Plan, Memo, Reference Guide or Bulletin)</a:t>
            </a:r>
          </a:p>
          <a:p>
            <a:pPr eaLnBrk="1" fontAlgn="auto" hangingPunct="1">
              <a:spcBef>
                <a:spcPts val="0"/>
              </a:spcBef>
              <a:spcAft>
                <a:spcPts val="0"/>
              </a:spcAft>
              <a:defRPr/>
            </a:pPr>
            <a:endParaRPr lang="en-US" sz="1800" dirty="0" smtClean="0">
              <a:ea typeface="+mn-ea"/>
              <a:cs typeface="+mn-cs"/>
            </a:endParaRPr>
          </a:p>
          <a:p>
            <a:pPr eaLnBrk="1" fontAlgn="auto" hangingPunct="1">
              <a:spcBef>
                <a:spcPts val="0"/>
              </a:spcBef>
              <a:spcAft>
                <a:spcPts val="0"/>
              </a:spcAft>
              <a:defRPr/>
            </a:pPr>
            <a:r>
              <a:rPr lang="en-US" sz="1800" dirty="0" smtClean="0">
                <a:ea typeface="+mn-ea"/>
                <a:cs typeface="+mn-cs"/>
              </a:rPr>
              <a:t>Add Talking Points to assist all presenters with the thinking behind the creation of this slide. </a:t>
            </a:r>
            <a:endParaRPr lang="en-US" sz="1800" dirty="0">
              <a:ea typeface="+mn-ea"/>
              <a:cs typeface="+mn-cs"/>
            </a:endParaRPr>
          </a:p>
        </p:txBody>
      </p:sp>
      <p:sp>
        <p:nvSpPr>
          <p:cNvPr id="23555" name="Slide Number Placeholder 3"/>
          <p:cNvSpPr>
            <a:spLocks noGrp="1"/>
          </p:cNvSpPr>
          <p:nvPr>
            <p:ph type="sldNum" sz="quarter" idx="5"/>
          </p:nvPr>
        </p:nvSpPr>
        <p:spPr bwMode="auto">
          <a:noFill/>
          <a:ln>
            <a:miter lim="800000"/>
            <a:headEnd/>
            <a:tailEnd/>
          </a:ln>
        </p:spPr>
        <p:txBody>
          <a:bodyPr/>
          <a:lstStyle/>
          <a:p>
            <a:fld id="{1D949BDE-61E8-4EB3-8482-F2565A033B0B}" type="slidenum">
              <a:rPr lang="en-US"/>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13382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76" name="Shape 76"/>
          <p:cNvSpPr txBox="1">
            <a:spLocks noGrp="1"/>
          </p:cNvSpPr>
          <p:nvPr>
            <p:ph type="body" idx="1"/>
          </p:nvPr>
        </p:nvSpPr>
        <p:spPr>
          <a:xfrm>
            <a:off x="685801" y="4473893"/>
            <a:ext cx="5486399" cy="3660609"/>
          </a:xfrm>
          <a:prstGeom prst="rect">
            <a:avLst/>
          </a:prstGeom>
          <a:noFill/>
          <a:ln>
            <a:noFill/>
          </a:ln>
        </p:spPr>
        <p:txBody>
          <a:bodyPr lIns="91425" tIns="45700" rIns="91425" bIns="45700" anchor="t" anchorCtr="0">
            <a:noAutofit/>
          </a:bodyPr>
          <a:lstStyle/>
          <a:p>
            <a:pPr lvl="0" rtl="0">
              <a:buClr>
                <a:schemeClr val="dk1"/>
              </a:buClr>
              <a:buSzPct val="100000"/>
              <a:buFont typeface="Arial"/>
              <a:buNone/>
            </a:pPr>
            <a:r>
              <a:rPr lang="en-US" sz="1100" b="1" dirty="0" smtClean="0">
                <a:solidFill>
                  <a:schemeClr val="dk1"/>
                </a:solidFill>
              </a:rPr>
              <a:t>Doing Math </a:t>
            </a:r>
            <a:r>
              <a:rPr lang="en-US" sz="1100" b="1" dirty="0" smtClean="0">
                <a:solidFill>
                  <a:srgbClr val="FF6600"/>
                </a:solidFill>
              </a:rPr>
              <a:t>(45 Minutes)</a:t>
            </a:r>
          </a:p>
          <a:p>
            <a:r>
              <a:rPr lang="en-US" sz="1100" b="1" dirty="0" smtClean="0">
                <a:solidFill>
                  <a:schemeClr val="dk1"/>
                </a:solidFill>
              </a:rPr>
              <a:t>Brian</a:t>
            </a:r>
          </a:p>
          <a:p>
            <a:r>
              <a:rPr lang="en-US" sz="1100" b="1" dirty="0" smtClean="0">
                <a:solidFill>
                  <a:schemeClr val="dk1"/>
                </a:solidFill>
              </a:rPr>
              <a:t>Refer</a:t>
            </a:r>
            <a:r>
              <a:rPr lang="en-US" sz="1100" b="1" baseline="0" dirty="0" smtClean="0">
                <a:solidFill>
                  <a:schemeClr val="dk1"/>
                </a:solidFill>
              </a:rPr>
              <a:t> to handout 1</a:t>
            </a:r>
          </a:p>
          <a:p>
            <a:pPr marL="228600" indent="-228600" defTabSz="897301">
              <a:spcBef>
                <a:spcPts val="600"/>
              </a:spcBef>
              <a:spcAft>
                <a:spcPts val="600"/>
              </a:spcAft>
              <a:buAutoNum type="arabicPeriod"/>
              <a:defRPr/>
            </a:pPr>
            <a:r>
              <a:rPr lang="en-US" sz="1100" baseline="0" dirty="0" smtClean="0">
                <a:latin typeface="Century Gothic" pitchFamily="34" charset="0"/>
              </a:rPr>
              <a:t>Introduce task, everyone has a copy:  </a:t>
            </a:r>
          </a:p>
          <a:p>
            <a:pPr marL="228600" indent="-228600" defTabSz="897301">
              <a:spcBef>
                <a:spcPts val="600"/>
              </a:spcBef>
              <a:spcAft>
                <a:spcPts val="600"/>
              </a:spcAft>
              <a:buAutoNum type="arabicPeriod"/>
              <a:defRPr/>
            </a:pPr>
            <a:r>
              <a:rPr lang="en-US" sz="1100" baseline="0" dirty="0" smtClean="0">
                <a:latin typeface="Century Gothic" pitchFamily="34" charset="0"/>
              </a:rPr>
              <a:t>Solve independently</a:t>
            </a:r>
          </a:p>
          <a:p>
            <a:pPr marL="228600" indent="-228600" defTabSz="897301">
              <a:spcBef>
                <a:spcPts val="600"/>
              </a:spcBef>
              <a:spcAft>
                <a:spcPts val="600"/>
              </a:spcAft>
              <a:buAutoNum type="arabicPeriod"/>
              <a:defRPr/>
            </a:pPr>
            <a:r>
              <a:rPr lang="en-US" sz="1100" baseline="0" dirty="0" smtClean="0">
                <a:latin typeface="Century Gothic" pitchFamily="34" charset="0"/>
              </a:rPr>
              <a:t>Discuss with table and create poster to represent solutions</a:t>
            </a:r>
          </a:p>
          <a:p>
            <a:pPr marL="228600" indent="-228600" defTabSz="897301">
              <a:spcBef>
                <a:spcPts val="600"/>
              </a:spcBef>
              <a:spcAft>
                <a:spcPts val="600"/>
              </a:spcAft>
              <a:buAutoNum type="arabicPeriod"/>
              <a:defRPr/>
            </a:pPr>
            <a:r>
              <a:rPr lang="en-US" sz="1100" baseline="0" dirty="0" smtClean="0">
                <a:latin typeface="Century Gothic" pitchFamily="34" charset="0"/>
              </a:rPr>
              <a:t>Facilitator selecting work for SDA</a:t>
            </a:r>
          </a:p>
          <a:p>
            <a:pPr marL="228600" indent="-228600" defTabSz="897301">
              <a:spcBef>
                <a:spcPts val="600"/>
              </a:spcBef>
              <a:spcAft>
                <a:spcPts val="600"/>
              </a:spcAft>
              <a:buAutoNum type="arabicPeriod"/>
              <a:defRPr/>
            </a:pPr>
            <a:r>
              <a:rPr lang="en-US" sz="1100" baseline="0" dirty="0" smtClean="0">
                <a:latin typeface="Century Gothic" pitchFamily="34" charset="0"/>
              </a:rPr>
              <a:t>SDA </a:t>
            </a:r>
            <a:endParaRPr lang="en-US" sz="1100" dirty="0">
              <a:latin typeface="Century Gothic"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13382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76" name="Shape 76"/>
          <p:cNvSpPr txBox="1">
            <a:spLocks noGrp="1"/>
          </p:cNvSpPr>
          <p:nvPr>
            <p:ph type="body" idx="1"/>
          </p:nvPr>
        </p:nvSpPr>
        <p:spPr>
          <a:xfrm>
            <a:off x="685801" y="4473893"/>
            <a:ext cx="5486399" cy="3660609"/>
          </a:xfrm>
          <a:prstGeom prst="rect">
            <a:avLst/>
          </a:prstGeom>
          <a:noFill/>
          <a:ln>
            <a:noFill/>
          </a:ln>
        </p:spPr>
        <p:txBody>
          <a:bodyPr lIns="91425" tIns="45700" rIns="91425" bIns="45700" anchor="t" anchorCtr="0">
            <a:noAutofit/>
          </a:bodyPr>
          <a:lstStyle/>
          <a:p>
            <a:pPr lvl="0" rtl="0">
              <a:buClr>
                <a:schemeClr val="dk1"/>
              </a:buClr>
              <a:buSzPct val="100000"/>
              <a:buFont typeface="Arial"/>
              <a:buNone/>
            </a:pPr>
            <a:r>
              <a:rPr lang="en-US" sz="1100" b="1" dirty="0" smtClean="0">
                <a:solidFill>
                  <a:schemeClr val="dk1"/>
                </a:solidFill>
              </a:rPr>
              <a:t>Doing Math </a:t>
            </a:r>
            <a:r>
              <a:rPr lang="en-US" sz="1100" b="1" dirty="0" smtClean="0">
                <a:solidFill>
                  <a:srgbClr val="FF6600"/>
                </a:solidFill>
              </a:rPr>
              <a:t>(45 Minutes)</a:t>
            </a:r>
          </a:p>
          <a:p>
            <a:r>
              <a:rPr lang="en-US" sz="1100" b="1" dirty="0" smtClean="0">
                <a:solidFill>
                  <a:schemeClr val="dk1"/>
                </a:solidFill>
              </a:rPr>
              <a:t>Brian</a:t>
            </a:r>
          </a:p>
          <a:p>
            <a:r>
              <a:rPr lang="en-US" sz="1100" b="1" dirty="0" smtClean="0">
                <a:solidFill>
                  <a:schemeClr val="dk1"/>
                </a:solidFill>
              </a:rPr>
              <a:t>Refer</a:t>
            </a:r>
            <a:r>
              <a:rPr lang="en-US" sz="1100" b="1" baseline="0" dirty="0" smtClean="0">
                <a:solidFill>
                  <a:schemeClr val="dk1"/>
                </a:solidFill>
              </a:rPr>
              <a:t> to handout 1</a:t>
            </a:r>
          </a:p>
          <a:p>
            <a:pPr marL="228600" indent="-228600" defTabSz="897301">
              <a:spcBef>
                <a:spcPts val="600"/>
              </a:spcBef>
              <a:spcAft>
                <a:spcPts val="600"/>
              </a:spcAft>
              <a:buAutoNum type="arabicPeriod"/>
              <a:defRPr/>
            </a:pPr>
            <a:r>
              <a:rPr lang="en-US" sz="1100" baseline="0" dirty="0" smtClean="0">
                <a:latin typeface="Century Gothic" pitchFamily="34" charset="0"/>
              </a:rPr>
              <a:t>Introduce task, everyone has a copy:  </a:t>
            </a:r>
          </a:p>
          <a:p>
            <a:pPr marL="228600" indent="-228600" defTabSz="897301">
              <a:spcBef>
                <a:spcPts val="600"/>
              </a:spcBef>
              <a:spcAft>
                <a:spcPts val="600"/>
              </a:spcAft>
              <a:buAutoNum type="arabicPeriod"/>
              <a:defRPr/>
            </a:pPr>
            <a:r>
              <a:rPr lang="en-US" sz="1100" baseline="0" dirty="0" smtClean="0">
                <a:latin typeface="Century Gothic" pitchFamily="34" charset="0"/>
              </a:rPr>
              <a:t>Solve independently</a:t>
            </a:r>
          </a:p>
          <a:p>
            <a:pPr marL="228600" indent="-228600" defTabSz="897301">
              <a:spcBef>
                <a:spcPts val="600"/>
              </a:spcBef>
              <a:spcAft>
                <a:spcPts val="600"/>
              </a:spcAft>
              <a:buAutoNum type="arabicPeriod"/>
              <a:defRPr/>
            </a:pPr>
            <a:r>
              <a:rPr lang="en-US" sz="1100" baseline="0" dirty="0" smtClean="0">
                <a:latin typeface="Century Gothic" pitchFamily="34" charset="0"/>
              </a:rPr>
              <a:t>Discuss with table and create poster to represent solutions</a:t>
            </a:r>
          </a:p>
          <a:p>
            <a:pPr marL="228600" indent="-228600" defTabSz="897301">
              <a:spcBef>
                <a:spcPts val="600"/>
              </a:spcBef>
              <a:spcAft>
                <a:spcPts val="600"/>
              </a:spcAft>
              <a:buAutoNum type="arabicPeriod"/>
              <a:defRPr/>
            </a:pPr>
            <a:r>
              <a:rPr lang="en-US" sz="1100" baseline="0" dirty="0" smtClean="0">
                <a:latin typeface="Century Gothic" pitchFamily="34" charset="0"/>
              </a:rPr>
              <a:t>Facilitator selecting work for SDA</a:t>
            </a:r>
          </a:p>
          <a:p>
            <a:pPr marL="228600" indent="-228600" defTabSz="897301">
              <a:spcBef>
                <a:spcPts val="600"/>
              </a:spcBef>
              <a:spcAft>
                <a:spcPts val="600"/>
              </a:spcAft>
              <a:buAutoNum type="arabicPeriod"/>
              <a:defRPr/>
            </a:pPr>
            <a:r>
              <a:rPr lang="en-US" sz="1100" baseline="0" dirty="0" smtClean="0">
                <a:latin typeface="Century Gothic" pitchFamily="34" charset="0"/>
              </a:rPr>
              <a:t>SDA </a:t>
            </a:r>
            <a:endParaRPr lang="en-US" sz="1100" dirty="0">
              <a:latin typeface="Century Gothic"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1200">
                <a:solidFill>
                  <a:schemeClr val="tx1"/>
                </a:solidFill>
                <a:latin typeface="Arial" charset="0"/>
                <a:ea typeface="ＭＳ Ｐゴシック" charset="0"/>
                <a:cs typeface="ＭＳ Ｐゴシック" charset="0"/>
              </a:defRPr>
            </a:lvl1pPr>
            <a:lvl2pPr marL="742950" indent="-285750" defTabSz="923925">
              <a:defRPr sz="1200">
                <a:solidFill>
                  <a:schemeClr val="tx1"/>
                </a:solidFill>
                <a:latin typeface="Arial" charset="0"/>
                <a:ea typeface="ＭＳ Ｐゴシック" charset="0"/>
              </a:defRPr>
            </a:lvl2pPr>
            <a:lvl3pPr marL="1143000" indent="-228600" defTabSz="923925">
              <a:defRPr sz="1200">
                <a:solidFill>
                  <a:schemeClr val="tx1"/>
                </a:solidFill>
                <a:latin typeface="Arial" charset="0"/>
                <a:ea typeface="ＭＳ Ｐゴシック" charset="0"/>
              </a:defRPr>
            </a:lvl3pPr>
            <a:lvl4pPr marL="1600200" indent="-228600" defTabSz="923925">
              <a:defRPr sz="1200">
                <a:solidFill>
                  <a:schemeClr val="tx1"/>
                </a:solidFill>
                <a:latin typeface="Arial" charset="0"/>
                <a:ea typeface="ＭＳ Ｐゴシック" charset="0"/>
              </a:defRPr>
            </a:lvl4pPr>
            <a:lvl5pPr marL="2057400" indent="-228600" defTabSz="923925">
              <a:defRPr sz="1200">
                <a:solidFill>
                  <a:schemeClr val="tx1"/>
                </a:solidFill>
                <a:latin typeface="Arial" charset="0"/>
                <a:ea typeface="ＭＳ Ｐゴシック" charset="0"/>
              </a:defRPr>
            </a:lvl5pPr>
            <a:lvl6pPr marL="2514600" indent="-228600" defTabSz="923925" eaLnBrk="0" fontAlgn="base" hangingPunct="0">
              <a:spcBef>
                <a:spcPct val="30000"/>
              </a:spcBef>
              <a:spcAft>
                <a:spcPct val="0"/>
              </a:spcAft>
              <a:defRPr sz="1200">
                <a:solidFill>
                  <a:schemeClr val="tx1"/>
                </a:solidFill>
                <a:latin typeface="Arial" charset="0"/>
                <a:ea typeface="ＭＳ Ｐゴシック" charset="0"/>
              </a:defRPr>
            </a:lvl6pPr>
            <a:lvl7pPr marL="2971800" indent="-228600" defTabSz="923925" eaLnBrk="0" fontAlgn="base" hangingPunct="0">
              <a:spcBef>
                <a:spcPct val="30000"/>
              </a:spcBef>
              <a:spcAft>
                <a:spcPct val="0"/>
              </a:spcAft>
              <a:defRPr sz="1200">
                <a:solidFill>
                  <a:schemeClr val="tx1"/>
                </a:solidFill>
                <a:latin typeface="Arial" charset="0"/>
                <a:ea typeface="ＭＳ Ｐゴシック" charset="0"/>
              </a:defRPr>
            </a:lvl7pPr>
            <a:lvl8pPr marL="3429000" indent="-228600" defTabSz="923925" eaLnBrk="0" fontAlgn="base" hangingPunct="0">
              <a:spcBef>
                <a:spcPct val="30000"/>
              </a:spcBef>
              <a:spcAft>
                <a:spcPct val="0"/>
              </a:spcAft>
              <a:defRPr sz="1200">
                <a:solidFill>
                  <a:schemeClr val="tx1"/>
                </a:solidFill>
                <a:latin typeface="Arial" charset="0"/>
                <a:ea typeface="ＭＳ Ｐゴシック" charset="0"/>
              </a:defRPr>
            </a:lvl8pPr>
            <a:lvl9pPr marL="3886200" indent="-228600" defTabSz="923925" eaLnBrk="0" fontAlgn="base" hangingPunct="0">
              <a:spcBef>
                <a:spcPct val="30000"/>
              </a:spcBef>
              <a:spcAft>
                <a:spcPct val="0"/>
              </a:spcAft>
              <a:defRPr sz="1200">
                <a:solidFill>
                  <a:schemeClr val="tx1"/>
                </a:solidFill>
                <a:latin typeface="Arial" charset="0"/>
                <a:ea typeface="ＭＳ Ｐゴシック" charset="0"/>
              </a:defRPr>
            </a:lvl9pPr>
          </a:lstStyle>
          <a:p>
            <a:fld id="{C32A3EEF-DFBD-F246-BFDB-A2ABCC9961DA}" type="slidenum">
              <a:rPr lang="en-US" sz="1000"/>
              <a:pPr/>
              <a:t>17</a:t>
            </a:fld>
            <a:endParaRPr lang="en-US" sz="1000"/>
          </a:p>
        </p:txBody>
      </p:sp>
      <p:sp>
        <p:nvSpPr>
          <p:cNvPr id="38915" name="Rectangle 2"/>
          <p:cNvSpPr>
            <a:spLocks noGrp="1" noRot="1" noChangeAspect="1" noChangeArrowheads="1" noTextEdit="1"/>
          </p:cNvSpPr>
          <p:nvPr>
            <p:ph type="sldImg"/>
          </p:nvPr>
        </p:nvSpPr>
        <p:spPr>
          <a:xfrm>
            <a:off x="1108075" y="698500"/>
            <a:ext cx="4646613" cy="3486150"/>
          </a:xfrm>
          <a:solidFill>
            <a:srgbClr val="FFFFFF"/>
          </a:solidFill>
          <a:ln/>
        </p:spPr>
      </p:sp>
      <p:sp>
        <p:nvSpPr>
          <p:cNvPr id="38916" name="Rectangle 3"/>
          <p:cNvSpPr>
            <a:spLocks noGrp="1" noChangeArrowheads="1"/>
          </p:cNvSpPr>
          <p:nvPr>
            <p:ph type="body" idx="1"/>
          </p:nvPr>
        </p:nvSpPr>
        <p:spPr>
          <a:xfrm>
            <a:off x="593253" y="4686300"/>
            <a:ext cx="5847097" cy="3949700"/>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sz="1100" b="1">
                <a:ea typeface="ＭＳ Ｐゴシック" charset="0"/>
                <a:cs typeface="ＭＳ Ｐゴシック" charset="0"/>
              </a:rPr>
              <a:t>Directions:</a:t>
            </a:r>
          </a:p>
          <a:p>
            <a:r>
              <a:rPr lang="en-US" sz="1100">
                <a:ea typeface="ＭＳ Ｐゴシック" charset="0"/>
                <a:cs typeface="ＭＳ Ｐゴシック" charset="0"/>
              </a:rPr>
              <a:t>Read the directions to participants.</a:t>
            </a:r>
          </a:p>
          <a:p>
            <a:pPr eaLnBrk="1" hangingPunct="1">
              <a:lnSpc>
                <a:spcPct val="110000"/>
              </a:lnSpc>
            </a:pPr>
            <a:endParaRPr lang="en-US">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E082FC4-9074-4FFB-9D46-9FBC3D723D80}" type="datetimeFigureOut">
              <a:rPr lang="en-US" smtClean="0"/>
              <a:pPr/>
              <a:t>10/13/14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72766A-97B0-447B-A40C-49A74C0F61C9}"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082FC4-9074-4FFB-9D46-9FBC3D723D80}" type="datetimeFigureOut">
              <a:rPr lang="en-US" smtClean="0"/>
              <a:pPr/>
              <a:t>10/13/14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72766A-97B0-447B-A40C-49A74C0F61C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082FC4-9074-4FFB-9D46-9FBC3D723D80}" type="datetimeFigureOut">
              <a:rPr lang="en-US" smtClean="0"/>
              <a:pPr/>
              <a:t>10/13/14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72766A-97B0-447B-A40C-49A74C0F61C9}"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650975" cy="3612009"/>
          </a:xfrm>
        </p:spPr>
        <p:txBody>
          <a:bodyPr/>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1108177" y="272155"/>
            <a:ext cx="649963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608D002-5DD6-486D-A024-9D58012163AE}" type="datetimeFigureOut">
              <a:rPr lang="en-US"/>
              <a:pPr/>
              <a:t>10/13/14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3778207-DA62-4A38-BB54-A0ACF66BBDAB}" type="slidenum">
              <a:rPr lang="en-US"/>
              <a:pPr/>
              <a:t>‹#›</a:t>
            </a:fld>
            <a:endParaRPr lang="en-US"/>
          </a:p>
        </p:txBody>
      </p:sp>
    </p:spTree>
    <p:extLst>
      <p:ext uri="{BB962C8B-B14F-4D97-AF65-F5344CB8AC3E}">
        <p14:creationId xmlns:p14="http://schemas.microsoft.com/office/powerpoint/2010/main" val="4255338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082FC4-9074-4FFB-9D46-9FBC3D723D80}" type="datetimeFigureOut">
              <a:rPr lang="en-US" smtClean="0"/>
              <a:pPr/>
              <a:t>10/13/14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72766A-97B0-447B-A40C-49A74C0F61C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082FC4-9074-4FFB-9D46-9FBC3D723D80}" type="datetimeFigureOut">
              <a:rPr lang="en-US" smtClean="0"/>
              <a:pPr/>
              <a:t>10/13/14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72766A-97B0-447B-A40C-49A74C0F61C9}"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E082FC4-9074-4FFB-9D46-9FBC3D723D80}" type="datetimeFigureOut">
              <a:rPr lang="en-US" smtClean="0"/>
              <a:pPr/>
              <a:t>10/13/14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872766A-97B0-447B-A40C-49A74C0F61C9}"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E082FC4-9074-4FFB-9D46-9FBC3D723D80}" type="datetimeFigureOut">
              <a:rPr lang="en-US" smtClean="0"/>
              <a:pPr/>
              <a:t>10/13/14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872766A-97B0-447B-A40C-49A74C0F61C9}"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E082FC4-9074-4FFB-9D46-9FBC3D723D80}" type="datetimeFigureOut">
              <a:rPr lang="en-US" smtClean="0"/>
              <a:pPr/>
              <a:t>10/13/14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872766A-97B0-447B-A40C-49A74C0F61C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082FC4-9074-4FFB-9D46-9FBC3D723D80}" type="datetimeFigureOut">
              <a:rPr lang="en-US" smtClean="0"/>
              <a:pPr/>
              <a:t>10/13/14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872766A-97B0-447B-A40C-49A74C0F61C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082FC4-9074-4FFB-9D46-9FBC3D723D80}" type="datetimeFigureOut">
              <a:rPr lang="en-US" smtClean="0"/>
              <a:pPr/>
              <a:t>10/13/14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872766A-97B0-447B-A40C-49A74C0F61C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082FC4-9074-4FFB-9D46-9FBC3D723D80}" type="datetimeFigureOut">
              <a:rPr lang="en-US" smtClean="0"/>
              <a:pPr/>
              <a:t>10/13/14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872766A-97B0-447B-A40C-49A74C0F61C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066800"/>
            <a:ext cx="8229600" cy="6858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905000"/>
            <a:ext cx="8229600" cy="403859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082FC4-9074-4FFB-9D46-9FBC3D723D80}" type="datetimeFigureOut">
              <a:rPr lang="en-US" smtClean="0"/>
              <a:pPr/>
              <a:t>10/13/14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72766A-97B0-447B-A40C-49A74C0F61C9}" type="slidenum">
              <a:rPr lang="en-US" smtClean="0"/>
              <a:pPr/>
              <a:t>‹#›</a:t>
            </a:fld>
            <a:endParaRPr lang="en-US" dirty="0"/>
          </a:p>
        </p:txBody>
      </p:sp>
      <p:graphicFrame>
        <p:nvGraphicFramePr>
          <p:cNvPr id="9" name="Table 8"/>
          <p:cNvGraphicFramePr>
            <a:graphicFrameLocks noGrp="1"/>
          </p:cNvGraphicFramePr>
          <p:nvPr/>
        </p:nvGraphicFramePr>
        <p:xfrm>
          <a:off x="1" y="6096000"/>
          <a:ext cx="9143999" cy="792480"/>
        </p:xfrm>
        <a:graphic>
          <a:graphicData uri="http://schemas.openxmlformats.org/drawingml/2006/table">
            <a:tbl>
              <a:tblPr firstRow="1" bandRow="1">
                <a:tableStyleId>{2D5ABB26-0587-4C30-8999-92F81FD0307C}</a:tableStyleId>
              </a:tblPr>
              <a:tblGrid>
                <a:gridCol w="423333"/>
                <a:gridCol w="1405467"/>
                <a:gridCol w="457200"/>
                <a:gridCol w="1371600"/>
                <a:gridCol w="406400"/>
                <a:gridCol w="1270000"/>
                <a:gridCol w="423333"/>
                <a:gridCol w="1185333"/>
                <a:gridCol w="423333"/>
                <a:gridCol w="1778000"/>
              </a:tblGrid>
              <a:tr h="295422">
                <a:tc gridSpan="10">
                  <a:txBody>
                    <a:bodyPr/>
                    <a:lstStyle/>
                    <a:p>
                      <a:pPr algn="ctr"/>
                      <a:r>
                        <a:rPr lang="en-US" b="1" spc="600" dirty="0" smtClean="0">
                          <a:solidFill>
                            <a:schemeClr val="tx1"/>
                          </a:solidFill>
                        </a:rPr>
                        <a:t>All Youth Achieving</a:t>
                      </a:r>
                      <a:r>
                        <a:rPr lang="en-US" b="1" spc="600" baseline="0" dirty="0" smtClean="0">
                          <a:solidFill>
                            <a:schemeClr val="tx1"/>
                          </a:solidFill>
                        </a:rPr>
                        <a:t> - </a:t>
                      </a:r>
                      <a:r>
                        <a:rPr lang="en-US" b="1" spc="600" dirty="0" smtClean="0">
                          <a:solidFill>
                            <a:schemeClr val="tx1"/>
                          </a:solidFill>
                        </a:rPr>
                        <a:t>Core Beliefs</a:t>
                      </a:r>
                      <a:endParaRPr lang="en-US" b="1" spc="600" dirty="0">
                        <a:solidFill>
                          <a:schemeClr val="tx1"/>
                        </a:solidFill>
                      </a:endParaRPr>
                    </a:p>
                  </a:txBody>
                  <a:tcPr>
                    <a:solidFill>
                      <a:srgbClr val="FFFF00"/>
                    </a:solidFill>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r>
              <a:tr h="344658">
                <a:tc>
                  <a:txBody>
                    <a:bodyPr/>
                    <a:lstStyle/>
                    <a:p>
                      <a:pPr algn="r"/>
                      <a:r>
                        <a:rPr lang="en-US" sz="2200" b="1" dirty="0" smtClean="0">
                          <a:solidFill>
                            <a:schemeClr val="bg1"/>
                          </a:solidFill>
                        </a:rPr>
                        <a:t>1</a:t>
                      </a:r>
                      <a:r>
                        <a:rPr lang="en-US" sz="2200" b="1" baseline="0" dirty="0" smtClean="0">
                          <a:solidFill>
                            <a:schemeClr val="bg1"/>
                          </a:solidFill>
                        </a:rPr>
                        <a:t> </a:t>
                      </a:r>
                      <a:endParaRPr lang="en-US" sz="2200" b="1" dirty="0">
                        <a:solidFill>
                          <a:schemeClr val="bg1"/>
                        </a:solidFill>
                      </a:endParaRPr>
                    </a:p>
                  </a:txBody>
                  <a:tcPr>
                    <a:solidFill>
                      <a:srgbClr val="FD8807"/>
                    </a:solidFill>
                  </a:tcPr>
                </a:tc>
                <a:tc>
                  <a:txBody>
                    <a:bodyPr/>
                    <a:lstStyle/>
                    <a:p>
                      <a:r>
                        <a:rPr lang="en-US" sz="900" b="1" dirty="0" smtClean="0">
                          <a:solidFill>
                            <a:schemeClr val="bg1"/>
                          </a:solidFill>
                        </a:rPr>
                        <a:t>Start with</a:t>
                      </a:r>
                    </a:p>
                    <a:p>
                      <a:r>
                        <a:rPr lang="en-US" sz="900" b="1" dirty="0" smtClean="0">
                          <a:solidFill>
                            <a:schemeClr val="bg1"/>
                          </a:solidFill>
                        </a:rPr>
                        <a:t>students</a:t>
                      </a:r>
                      <a:endParaRPr lang="en-US" sz="900" b="1" dirty="0">
                        <a:solidFill>
                          <a:schemeClr val="bg1"/>
                        </a:solidFill>
                      </a:endParaRPr>
                    </a:p>
                  </a:txBody>
                  <a:tcPr>
                    <a:solidFill>
                      <a:srgbClr val="FD8807"/>
                    </a:solidFill>
                  </a:tcPr>
                </a:tc>
                <a:tc>
                  <a:txBody>
                    <a:bodyPr/>
                    <a:lstStyle/>
                    <a:p>
                      <a:r>
                        <a:rPr lang="en-US" sz="2200" b="1" dirty="0" smtClean="0">
                          <a:solidFill>
                            <a:schemeClr val="bg1"/>
                          </a:solidFill>
                        </a:rPr>
                        <a:t>2</a:t>
                      </a:r>
                      <a:endParaRPr lang="en-US" sz="2200" b="1" dirty="0">
                        <a:solidFill>
                          <a:schemeClr val="bg1"/>
                        </a:solidFill>
                      </a:endParaRPr>
                    </a:p>
                  </a:txBody>
                  <a:tcPr>
                    <a:solidFill>
                      <a:srgbClr val="FD8807"/>
                    </a:solidFill>
                  </a:tcPr>
                </a:tc>
                <a:tc>
                  <a:txBody>
                    <a:bodyPr/>
                    <a:lstStyle/>
                    <a:p>
                      <a:r>
                        <a:rPr lang="en-US" sz="900" b="1" dirty="0" smtClean="0">
                          <a:solidFill>
                            <a:schemeClr val="bg1"/>
                          </a:solidFill>
                        </a:rPr>
                        <a:t>Families</a:t>
                      </a:r>
                      <a:r>
                        <a:rPr lang="en-US" sz="900" b="1" baseline="0" dirty="0" smtClean="0">
                          <a:solidFill>
                            <a:schemeClr val="bg1"/>
                          </a:solidFill>
                        </a:rPr>
                        <a:t> are our </a:t>
                      </a:r>
                    </a:p>
                    <a:p>
                      <a:r>
                        <a:rPr lang="en-US" sz="900" b="1" baseline="0" dirty="0" smtClean="0">
                          <a:solidFill>
                            <a:schemeClr val="bg1"/>
                          </a:solidFill>
                        </a:rPr>
                        <a:t>partners</a:t>
                      </a:r>
                      <a:endParaRPr lang="en-US" sz="900" b="1" dirty="0" smtClean="0">
                        <a:solidFill>
                          <a:schemeClr val="bg1"/>
                        </a:solidFill>
                      </a:endParaRPr>
                    </a:p>
                  </a:txBody>
                  <a:tcPr>
                    <a:solidFill>
                      <a:srgbClr val="FD8807"/>
                    </a:solidFill>
                  </a:tcPr>
                </a:tc>
                <a:tc>
                  <a:txBody>
                    <a:bodyPr/>
                    <a:lstStyle/>
                    <a:p>
                      <a:r>
                        <a:rPr lang="en-US" sz="2200" b="1" dirty="0" smtClean="0">
                          <a:solidFill>
                            <a:schemeClr val="bg1"/>
                          </a:solidFill>
                        </a:rPr>
                        <a:t>3</a:t>
                      </a:r>
                      <a:endParaRPr lang="en-US" sz="2200" b="1" dirty="0">
                        <a:solidFill>
                          <a:schemeClr val="bg1"/>
                        </a:solidFill>
                      </a:endParaRPr>
                    </a:p>
                  </a:txBody>
                  <a:tcPr>
                    <a:solidFill>
                      <a:srgbClr val="FD8807"/>
                    </a:solidFill>
                  </a:tcPr>
                </a:tc>
                <a:tc>
                  <a:txBody>
                    <a:bodyPr/>
                    <a:lstStyle/>
                    <a:p>
                      <a:r>
                        <a:rPr lang="en-US" sz="900" b="1" dirty="0" smtClean="0">
                          <a:solidFill>
                            <a:schemeClr val="bg1"/>
                          </a:solidFill>
                        </a:rPr>
                        <a:t>Success in the </a:t>
                      </a:r>
                    </a:p>
                    <a:p>
                      <a:r>
                        <a:rPr lang="en-US" sz="900" b="1" dirty="0" smtClean="0">
                          <a:solidFill>
                            <a:schemeClr val="bg1"/>
                          </a:solidFill>
                        </a:rPr>
                        <a:t>classroom</a:t>
                      </a:r>
                      <a:endParaRPr lang="en-US" sz="900" b="1" dirty="0">
                        <a:solidFill>
                          <a:schemeClr val="bg1"/>
                        </a:solidFill>
                      </a:endParaRPr>
                    </a:p>
                  </a:txBody>
                  <a:tcPr>
                    <a:solidFill>
                      <a:srgbClr val="FD8807"/>
                    </a:solidFill>
                  </a:tcPr>
                </a:tc>
                <a:tc>
                  <a:txBody>
                    <a:bodyPr/>
                    <a:lstStyle/>
                    <a:p>
                      <a:r>
                        <a:rPr lang="en-US" sz="2200" b="1" dirty="0" smtClean="0">
                          <a:solidFill>
                            <a:schemeClr val="bg1"/>
                          </a:solidFill>
                        </a:rPr>
                        <a:t>4</a:t>
                      </a:r>
                      <a:endParaRPr lang="en-US" sz="2200" b="1" dirty="0">
                        <a:solidFill>
                          <a:schemeClr val="bg1"/>
                        </a:solidFill>
                      </a:endParaRPr>
                    </a:p>
                  </a:txBody>
                  <a:tcPr>
                    <a:solidFill>
                      <a:srgbClr val="FD8807"/>
                    </a:solidFill>
                  </a:tcPr>
                </a:tc>
                <a:tc>
                  <a:txBody>
                    <a:bodyPr/>
                    <a:lstStyle/>
                    <a:p>
                      <a:r>
                        <a:rPr lang="en-US" sz="900" b="1" dirty="0" smtClean="0">
                          <a:solidFill>
                            <a:schemeClr val="bg1"/>
                          </a:solidFill>
                        </a:rPr>
                        <a:t>Diversity</a:t>
                      </a:r>
                      <a:r>
                        <a:rPr lang="en-US" sz="900" b="1" baseline="0" dirty="0" smtClean="0">
                          <a:solidFill>
                            <a:schemeClr val="bg1"/>
                          </a:solidFill>
                        </a:rPr>
                        <a:t> is our strength</a:t>
                      </a:r>
                      <a:endParaRPr lang="en-US" sz="900" b="1" dirty="0">
                        <a:solidFill>
                          <a:schemeClr val="bg1"/>
                        </a:solidFill>
                      </a:endParaRPr>
                    </a:p>
                  </a:txBody>
                  <a:tcPr>
                    <a:solidFill>
                      <a:srgbClr val="FD8807"/>
                    </a:solidFill>
                  </a:tcPr>
                </a:tc>
                <a:tc>
                  <a:txBody>
                    <a:bodyPr/>
                    <a:lstStyle/>
                    <a:p>
                      <a:r>
                        <a:rPr lang="en-US" sz="2200" b="1" dirty="0" smtClean="0">
                          <a:solidFill>
                            <a:schemeClr val="bg1"/>
                          </a:solidFill>
                        </a:rPr>
                        <a:t>5</a:t>
                      </a:r>
                      <a:endParaRPr lang="en-US" sz="2200" b="1" dirty="0">
                        <a:solidFill>
                          <a:schemeClr val="bg1"/>
                        </a:solidFill>
                      </a:endParaRPr>
                    </a:p>
                  </a:txBody>
                  <a:tcPr>
                    <a:solidFill>
                      <a:srgbClr val="FD8807"/>
                    </a:solidFill>
                  </a:tcPr>
                </a:tc>
                <a:tc>
                  <a:txBody>
                    <a:bodyPr/>
                    <a:lstStyle/>
                    <a:p>
                      <a:r>
                        <a:rPr lang="en-US" sz="900" b="1" dirty="0" smtClean="0">
                          <a:solidFill>
                            <a:schemeClr val="bg1"/>
                          </a:solidFill>
                        </a:rPr>
                        <a:t>Effective teaching, </a:t>
                      </a:r>
                    </a:p>
                    <a:p>
                      <a:r>
                        <a:rPr lang="en-US" sz="900" b="1" dirty="0" smtClean="0">
                          <a:solidFill>
                            <a:schemeClr val="bg1"/>
                          </a:solidFill>
                        </a:rPr>
                        <a:t>leadership, and accountability</a:t>
                      </a:r>
                      <a:endParaRPr lang="en-US" sz="900" b="1" dirty="0">
                        <a:solidFill>
                          <a:schemeClr val="bg1"/>
                        </a:solidFill>
                      </a:endParaRPr>
                    </a:p>
                  </a:txBody>
                  <a:tcPr>
                    <a:solidFill>
                      <a:srgbClr val="FD8807"/>
                    </a:solidFill>
                  </a:tcPr>
                </a:tc>
              </a:tr>
            </a:tbl>
          </a:graphicData>
        </a:graphic>
      </p:graphicFrame>
      <p:pic>
        <p:nvPicPr>
          <p:cNvPr id="16386" name="Picture 2" descr="https://encrypted-tbn2.google.com/images?q=tbn:ANd9GcTzajzDJLOy4DUhZFDFzhz5rGHv-XhnDYV2BKM_GEXp63OOrrKFwQ"/>
          <p:cNvPicPr>
            <a:picLocks noChangeAspect="1" noChangeArrowheads="1"/>
          </p:cNvPicPr>
          <p:nvPr/>
        </p:nvPicPr>
        <p:blipFill>
          <a:blip r:embed="rId14" cstate="print"/>
          <a:srcRect/>
          <a:stretch>
            <a:fillRect/>
          </a:stretch>
        </p:blipFill>
        <p:spPr bwMode="auto">
          <a:xfrm>
            <a:off x="228601" y="152401"/>
            <a:ext cx="685800" cy="685800"/>
          </a:xfrm>
          <a:prstGeom prst="rect">
            <a:avLst/>
          </a:prstGeom>
          <a:noFill/>
        </p:spPr>
      </p:pic>
      <p:sp>
        <p:nvSpPr>
          <p:cNvPr id="10" name="TextBox 9"/>
          <p:cNvSpPr txBox="1"/>
          <p:nvPr/>
        </p:nvSpPr>
        <p:spPr>
          <a:xfrm>
            <a:off x="990600" y="131618"/>
            <a:ext cx="5943600" cy="646331"/>
          </a:xfrm>
          <a:prstGeom prst="rect">
            <a:avLst/>
          </a:prstGeom>
          <a:noFill/>
        </p:spPr>
        <p:txBody>
          <a:bodyPr wrap="square" rtlCol="0">
            <a:spAutoFit/>
          </a:bodyPr>
          <a:lstStyle/>
          <a:p>
            <a:r>
              <a:rPr lang="en-US" b="1" dirty="0" smtClean="0"/>
              <a:t>Los Angeles</a:t>
            </a:r>
            <a:r>
              <a:rPr lang="en-US" b="1" baseline="0" dirty="0" smtClean="0"/>
              <a:t> Unified School District</a:t>
            </a:r>
          </a:p>
          <a:p>
            <a:r>
              <a:rPr lang="en-US" b="1" baseline="0" dirty="0" smtClean="0"/>
              <a:t>Superintendent’s Intensive Support  &amp; Innovation Center</a:t>
            </a:r>
            <a:endParaRPr lang="en-US" b="1" dirty="0"/>
          </a:p>
        </p:txBody>
      </p:sp>
      <p:cxnSp>
        <p:nvCxnSpPr>
          <p:cNvPr id="12" name="Straight Connector 11"/>
          <p:cNvCxnSpPr/>
          <p:nvPr/>
        </p:nvCxnSpPr>
        <p:spPr>
          <a:xfrm>
            <a:off x="990600" y="796636"/>
            <a:ext cx="7696200" cy="0"/>
          </a:xfrm>
          <a:prstGeom prst="line">
            <a:avLst/>
          </a:prstGeom>
        </p:spPr>
        <p:style>
          <a:lnRef idx="2">
            <a:schemeClr val="accent6"/>
          </a:lnRef>
          <a:fillRef idx="0">
            <a:schemeClr val="accent6"/>
          </a:fillRef>
          <a:effectRef idx="1">
            <a:schemeClr val="accent6"/>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13.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9.png"/><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0.png"/><Relationship Id="rId3" Type="http://schemas.openxmlformats.org/officeDocument/2006/relationships/image" Target="../media/image2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2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http://www.cde.ca.gov/ci/ma/cf/"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 Id="rId3" Type="http://schemas.openxmlformats.org/officeDocument/2006/relationships/image" Target="../media/image8.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spinosa-jae0598@lausd.net"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2600"/>
            <a:ext cx="7772400" cy="1470025"/>
          </a:xfrm>
        </p:spPr>
        <p:txBody>
          <a:bodyPr/>
          <a:lstStyle/>
          <a:p>
            <a:r>
              <a:rPr lang="en-US" dirty="0" smtClean="0">
                <a:solidFill>
                  <a:srgbClr val="0000FF"/>
                </a:solidFill>
              </a:rPr>
              <a:t>Doing Math: Rich Problem Solving Tasks-Grade 4 and 5</a:t>
            </a:r>
            <a:endParaRPr lang="en-US" dirty="0">
              <a:solidFill>
                <a:srgbClr val="0000FF"/>
              </a:solidFill>
            </a:endParaRPr>
          </a:p>
        </p:txBody>
      </p:sp>
      <p:sp>
        <p:nvSpPr>
          <p:cNvPr id="3" name="Subtitle 2"/>
          <p:cNvSpPr>
            <a:spLocks noGrp="1"/>
          </p:cNvSpPr>
          <p:nvPr>
            <p:ph type="subTitle" idx="1"/>
          </p:nvPr>
        </p:nvSpPr>
        <p:spPr>
          <a:xfrm>
            <a:off x="1371600" y="3581400"/>
            <a:ext cx="6400800" cy="1295400"/>
          </a:xfrm>
        </p:spPr>
        <p:txBody>
          <a:bodyPr>
            <a:normAutofit fontScale="62500" lnSpcReduction="20000"/>
          </a:bodyPr>
          <a:lstStyle/>
          <a:p>
            <a:r>
              <a:rPr lang="en-US" dirty="0" smtClean="0"/>
              <a:t>Joseph Espinosa, NBCT</a:t>
            </a:r>
          </a:p>
          <a:p>
            <a:r>
              <a:rPr lang="en-US" dirty="0" smtClean="0"/>
              <a:t>CCSS Math Facilitator</a:t>
            </a:r>
          </a:p>
          <a:p>
            <a:r>
              <a:rPr lang="en-US" dirty="0" err="1" smtClean="0"/>
              <a:t>Garvanza</a:t>
            </a:r>
            <a:r>
              <a:rPr lang="en-US" dirty="0" smtClean="0"/>
              <a:t> Elementary</a:t>
            </a:r>
          </a:p>
          <a:p>
            <a:r>
              <a:rPr lang="en-US" dirty="0" smtClean="0"/>
              <a:t>October 13, 2014</a:t>
            </a:r>
            <a:endParaRPr lang="en-US" dirty="0"/>
          </a:p>
        </p:txBody>
      </p:sp>
      <p:pic>
        <p:nvPicPr>
          <p:cNvPr id="3074" name="Picture 2" descr="http://latimesblogs.latimes.com/.a/6a00d8341c630a53ef0120a55d0d3c970b-600wi"/>
          <p:cNvPicPr>
            <a:picLocks noChangeAspect="1" noChangeArrowheads="1"/>
          </p:cNvPicPr>
          <p:nvPr/>
        </p:nvPicPr>
        <p:blipFill>
          <a:blip r:embed="rId2" cstate="print"/>
          <a:srcRect/>
          <a:stretch>
            <a:fillRect/>
          </a:stretch>
        </p:blipFill>
        <p:spPr bwMode="auto">
          <a:xfrm>
            <a:off x="3429000" y="5715000"/>
            <a:ext cx="1676400" cy="1219200"/>
          </a:xfrm>
          <a:prstGeom prst="rect">
            <a:avLst/>
          </a:prstGeom>
          <a:noFill/>
        </p:spPr>
      </p:pic>
      <p:pic>
        <p:nvPicPr>
          <p:cNvPr id="3076" name="Picture 4" descr="http://www.latimes.com/media/photo/2012-04/69268779.jpg"/>
          <p:cNvPicPr>
            <a:picLocks noChangeAspect="1" noChangeArrowheads="1"/>
          </p:cNvPicPr>
          <p:nvPr/>
        </p:nvPicPr>
        <p:blipFill>
          <a:blip r:embed="rId3" cstate="print"/>
          <a:srcRect/>
          <a:stretch>
            <a:fillRect/>
          </a:stretch>
        </p:blipFill>
        <p:spPr bwMode="auto">
          <a:xfrm>
            <a:off x="0" y="5715000"/>
            <a:ext cx="1828800" cy="1219200"/>
          </a:xfrm>
          <a:prstGeom prst="rect">
            <a:avLst/>
          </a:prstGeom>
          <a:noFill/>
        </p:spPr>
      </p:pic>
      <p:pic>
        <p:nvPicPr>
          <p:cNvPr id="3078" name="Picture 6" descr="http://static8.businessinsider.com/image/4e823e18ecad04f77a000011/los-angeles-teachers.jpg"/>
          <p:cNvPicPr>
            <a:picLocks noChangeAspect="1" noChangeArrowheads="1"/>
          </p:cNvPicPr>
          <p:nvPr/>
        </p:nvPicPr>
        <p:blipFill>
          <a:blip r:embed="rId4" cstate="print"/>
          <a:srcRect/>
          <a:stretch>
            <a:fillRect/>
          </a:stretch>
        </p:blipFill>
        <p:spPr bwMode="auto">
          <a:xfrm>
            <a:off x="1828800" y="5715000"/>
            <a:ext cx="1625600" cy="1219200"/>
          </a:xfrm>
          <a:prstGeom prst="rect">
            <a:avLst/>
          </a:prstGeom>
          <a:noFill/>
        </p:spPr>
      </p:pic>
      <p:pic>
        <p:nvPicPr>
          <p:cNvPr id="3080" name="Picture 8" descr="http://journal.lausd.net/sites/journal.lausd.net/files/page-images/DSC_0588.JPG?1313178388"/>
          <p:cNvPicPr>
            <a:picLocks noChangeAspect="1" noChangeArrowheads="1"/>
          </p:cNvPicPr>
          <p:nvPr/>
        </p:nvPicPr>
        <p:blipFill>
          <a:blip r:embed="rId5" cstate="print"/>
          <a:srcRect/>
          <a:stretch>
            <a:fillRect/>
          </a:stretch>
        </p:blipFill>
        <p:spPr bwMode="auto">
          <a:xfrm>
            <a:off x="7239000" y="5715000"/>
            <a:ext cx="1905000" cy="1263650"/>
          </a:xfrm>
          <a:prstGeom prst="rect">
            <a:avLst/>
          </a:prstGeom>
          <a:noFill/>
        </p:spPr>
      </p:pic>
      <p:pic>
        <p:nvPicPr>
          <p:cNvPr id="3082" name="Picture 10" descr="http://journal.lausd.net/sites/journal.lausd.net/files/page-images/DSCN0486_2.jpg?1332378171"/>
          <p:cNvPicPr>
            <a:picLocks noChangeAspect="1" noChangeArrowheads="1"/>
          </p:cNvPicPr>
          <p:nvPr/>
        </p:nvPicPr>
        <p:blipFill>
          <a:blip r:embed="rId6" cstate="print"/>
          <a:srcRect l="11594" r="7246"/>
          <a:stretch>
            <a:fillRect/>
          </a:stretch>
        </p:blipFill>
        <p:spPr bwMode="auto">
          <a:xfrm>
            <a:off x="5105400" y="5715000"/>
            <a:ext cx="2133600" cy="1218057"/>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pic>
        <p:nvPicPr>
          <p:cNvPr id="7" name="Content Placeholder 3" descr="TLF Framework 13-14.pdf"/>
          <p:cNvPicPr>
            <a:picLocks noGrp="1" noChangeAspect="1"/>
          </p:cNvPicPr>
          <p:nvPr>
            <p:ph idx="1"/>
          </p:nvPr>
        </p:nvPicPr>
        <p:blipFill rotWithShape="1">
          <a:blip r:embed="rId3">
            <a:extLst>
              <a:ext uri="{28A0092B-C50C-407E-A947-70E740481C1C}">
                <a14:useLocalDpi xmlns:a14="http://schemas.microsoft.com/office/drawing/2010/main" val="0"/>
              </a:ext>
            </a:extLst>
          </a:blip>
          <a:srcRect t="12938" b="11139"/>
          <a:stretch/>
        </p:blipFill>
        <p:spPr>
          <a:xfrm>
            <a:off x="1219200" y="0"/>
            <a:ext cx="6818313" cy="6858000"/>
          </a:xfrm>
          <a:ln>
            <a:solidFill>
              <a:schemeClr val="accent1"/>
            </a:solidFill>
          </a:ln>
        </p:spPr>
      </p:pic>
    </p:spTree>
    <p:extLst>
      <p:ext uri="{BB962C8B-B14F-4D97-AF65-F5344CB8AC3E}">
        <p14:creationId xmlns:p14="http://schemas.microsoft.com/office/powerpoint/2010/main" val="26906294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rmAutofit fontScale="90000"/>
          </a:bodyPr>
          <a:lstStyle/>
          <a:p>
            <a:r>
              <a:rPr lang="en-US" b="1" dirty="0" smtClean="0"/>
              <a:t>ISIC Instructional Focus Elements</a:t>
            </a:r>
            <a:endParaRPr lang="en-US" b="1" dirty="0"/>
          </a:p>
        </p:txBody>
      </p:sp>
      <p:pic>
        <p:nvPicPr>
          <p:cNvPr id="8" name="Picture 7"/>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6666" b="81751"/>
          <a:stretch/>
        </p:blipFill>
        <p:spPr bwMode="auto">
          <a:xfrm>
            <a:off x="1219200" y="1828800"/>
            <a:ext cx="3804557" cy="1948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1055" b="27162"/>
          <a:stretch/>
        </p:blipFill>
        <p:spPr bwMode="auto">
          <a:xfrm>
            <a:off x="1213758" y="3945827"/>
            <a:ext cx="3810000" cy="2173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1555" b="7616"/>
          <a:stretch/>
        </p:blipFill>
        <p:spPr bwMode="auto">
          <a:xfrm>
            <a:off x="5181600" y="2802993"/>
            <a:ext cx="3244055" cy="2173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78620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Session Outcome 1</a:t>
            </a:r>
            <a:endParaRPr lang="en-US" dirty="0"/>
          </a:p>
        </p:txBody>
      </p:sp>
      <p:sp>
        <p:nvSpPr>
          <p:cNvPr id="8" name="Subtitle 7"/>
          <p:cNvSpPr>
            <a:spLocks noGrp="1"/>
          </p:cNvSpPr>
          <p:nvPr>
            <p:ph type="subTitle" idx="1"/>
          </p:nvPr>
        </p:nvSpPr>
        <p:spPr/>
        <p:txBody>
          <a:bodyPr>
            <a:normAutofit/>
          </a:bodyPr>
          <a:lstStyle/>
          <a:p>
            <a:pPr lvl="0"/>
            <a:r>
              <a:rPr lang="en-US" dirty="0"/>
              <a:t>To identify the CCSS Content and Practice Standards for a problem solving task.</a:t>
            </a:r>
          </a:p>
        </p:txBody>
      </p:sp>
      <p:sp>
        <p:nvSpPr>
          <p:cNvPr id="4" name="Footer Placeholder 3"/>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176713785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3" name="Shape 73"/>
          <p:cNvSpPr txBox="1"/>
          <p:nvPr/>
        </p:nvSpPr>
        <p:spPr>
          <a:xfrm>
            <a:off x="2667000" y="1066800"/>
            <a:ext cx="5486400" cy="96193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SzPct val="25000"/>
              <a:buNone/>
            </a:pPr>
            <a:endParaRPr lang="en-US" sz="4400" u="sng" dirty="0">
              <a:solidFill>
                <a:srgbClr val="0000FF"/>
              </a:solidFill>
              <a:latin typeface="American Typewriter"/>
              <a:ea typeface="Indie Flower"/>
              <a:cs typeface="American Typewriter"/>
              <a:sym typeface="Indie Flower"/>
            </a:endParaRPr>
          </a:p>
        </p:txBody>
      </p:sp>
      <p:sp>
        <p:nvSpPr>
          <p:cNvPr id="2" name="Title 1"/>
          <p:cNvSpPr>
            <a:spLocks noGrp="1"/>
          </p:cNvSpPr>
          <p:nvPr>
            <p:ph type="title"/>
          </p:nvPr>
        </p:nvSpPr>
        <p:spPr/>
        <p:txBody>
          <a:bodyPr>
            <a:normAutofit fontScale="90000"/>
          </a:bodyPr>
          <a:lstStyle/>
          <a:p>
            <a:r>
              <a:rPr lang="en-US" b="1" dirty="0" smtClean="0"/>
              <a:t>Salty Pretzels Task-Grade 4</a:t>
            </a:r>
            <a:endParaRPr lang="en-US" b="1" dirty="0"/>
          </a:p>
        </p:txBody>
      </p:sp>
      <p:pic>
        <p:nvPicPr>
          <p:cNvPr id="4" name="Content Placeholder 3" descr="Screen Shot 2014-10-09 at 10.23.44 AM.png"/>
          <p:cNvPicPr>
            <a:picLocks noGrp="1" noChangeAspect="1"/>
          </p:cNvPicPr>
          <p:nvPr>
            <p:ph idx="1"/>
          </p:nvPr>
        </p:nvPicPr>
        <p:blipFill>
          <a:blip r:embed="rId3">
            <a:extLst>
              <a:ext uri="{28A0092B-C50C-407E-A947-70E740481C1C}">
                <a14:useLocalDpi xmlns:a14="http://schemas.microsoft.com/office/drawing/2010/main" val="0"/>
              </a:ext>
            </a:extLst>
          </a:blip>
          <a:srcRect l="-8714" r="-8714"/>
          <a:stretch>
            <a:fillRect/>
          </a:stretch>
        </p:blipFill>
        <p:spPr>
          <a:xfrm>
            <a:off x="457200" y="1905000"/>
            <a:ext cx="8229600" cy="4038600"/>
          </a:xfrm>
        </p:spPr>
      </p:pic>
    </p:spTree>
    <p:extLst>
      <p:ext uri="{BB962C8B-B14F-4D97-AF65-F5344CB8AC3E}">
        <p14:creationId xmlns:p14="http://schemas.microsoft.com/office/powerpoint/2010/main" val="2924107233"/>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3" name="Shape 73"/>
          <p:cNvSpPr txBox="1"/>
          <p:nvPr/>
        </p:nvSpPr>
        <p:spPr>
          <a:xfrm>
            <a:off x="2667000" y="1066800"/>
            <a:ext cx="5486400" cy="96193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SzPct val="25000"/>
              <a:buNone/>
            </a:pPr>
            <a:endParaRPr lang="en-US" sz="4400" u="sng" dirty="0">
              <a:solidFill>
                <a:srgbClr val="0000FF"/>
              </a:solidFill>
              <a:latin typeface="American Typewriter"/>
              <a:ea typeface="Indie Flower"/>
              <a:cs typeface="American Typewriter"/>
              <a:sym typeface="Indie Flower"/>
            </a:endParaRPr>
          </a:p>
        </p:txBody>
      </p:sp>
      <p:sp>
        <p:nvSpPr>
          <p:cNvPr id="2" name="Title 1"/>
          <p:cNvSpPr>
            <a:spLocks noGrp="1"/>
          </p:cNvSpPr>
          <p:nvPr>
            <p:ph type="title"/>
          </p:nvPr>
        </p:nvSpPr>
        <p:spPr/>
        <p:txBody>
          <a:bodyPr>
            <a:normAutofit fontScale="90000"/>
          </a:bodyPr>
          <a:lstStyle/>
          <a:p>
            <a:r>
              <a:rPr lang="en-US" b="1" dirty="0" smtClean="0"/>
              <a:t>Salty Pretzels Task-Grade 4</a:t>
            </a:r>
            <a:endParaRPr lang="en-US" b="1" dirty="0"/>
          </a:p>
        </p:txBody>
      </p:sp>
      <p:pic>
        <p:nvPicPr>
          <p:cNvPr id="5" name="Content Placeholder 4" descr="Screen Shot 2014-10-12 at 7.41.09 AM.png"/>
          <p:cNvPicPr>
            <a:picLocks noGrp="1" noChangeAspect="1"/>
          </p:cNvPicPr>
          <p:nvPr>
            <p:ph idx="1"/>
          </p:nvPr>
        </p:nvPicPr>
        <p:blipFill>
          <a:blip r:embed="rId3">
            <a:extLst>
              <a:ext uri="{28A0092B-C50C-407E-A947-70E740481C1C}">
                <a14:useLocalDpi xmlns:a14="http://schemas.microsoft.com/office/drawing/2010/main" val="0"/>
              </a:ext>
            </a:extLst>
          </a:blip>
          <a:srcRect l="-5717" r="-5717"/>
          <a:stretch>
            <a:fillRect/>
          </a:stretch>
        </p:blipFill>
        <p:spPr/>
      </p:pic>
    </p:spTree>
    <p:extLst>
      <p:ext uri="{BB962C8B-B14F-4D97-AF65-F5344CB8AC3E}">
        <p14:creationId xmlns:p14="http://schemas.microsoft.com/office/powerpoint/2010/main" val="2302988381"/>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Art Tasks-Grade 5</a:t>
            </a:r>
            <a:endParaRPr lang="en-US" b="1" dirty="0"/>
          </a:p>
        </p:txBody>
      </p:sp>
      <p:pic>
        <p:nvPicPr>
          <p:cNvPr id="4" name="Content Placeholder 3" descr="Screen Shot 2014-10-09 at 10.29.33 AM.png"/>
          <p:cNvPicPr>
            <a:picLocks noGrp="1" noChangeAspect="1"/>
          </p:cNvPicPr>
          <p:nvPr>
            <p:ph idx="1"/>
          </p:nvPr>
        </p:nvPicPr>
        <p:blipFill>
          <a:blip r:embed="rId2">
            <a:extLst>
              <a:ext uri="{28A0092B-C50C-407E-A947-70E740481C1C}">
                <a14:useLocalDpi xmlns:a14="http://schemas.microsoft.com/office/drawing/2010/main" val="0"/>
              </a:ext>
            </a:extLst>
          </a:blip>
          <a:srcRect t="-5527" b="-5527"/>
          <a:stretch>
            <a:fillRect/>
          </a:stretch>
        </p:blipFill>
        <p:spPr/>
      </p:pic>
    </p:spTree>
    <p:extLst>
      <p:ext uri="{BB962C8B-B14F-4D97-AF65-F5344CB8AC3E}">
        <p14:creationId xmlns:p14="http://schemas.microsoft.com/office/powerpoint/2010/main" val="404040699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Art Tasks-Grade 5</a:t>
            </a:r>
            <a:endParaRPr lang="en-US" b="1" dirty="0"/>
          </a:p>
        </p:txBody>
      </p:sp>
      <p:pic>
        <p:nvPicPr>
          <p:cNvPr id="5" name="Content Placeholder 4" descr="Screen Shot 2014-10-12 at 7.44.59 AM.png"/>
          <p:cNvPicPr>
            <a:picLocks noGrp="1" noChangeAspect="1"/>
          </p:cNvPicPr>
          <p:nvPr>
            <p:ph idx="1"/>
          </p:nvPr>
        </p:nvPicPr>
        <p:blipFill>
          <a:blip r:embed="rId2">
            <a:extLst>
              <a:ext uri="{28A0092B-C50C-407E-A947-70E740481C1C}">
                <a14:useLocalDpi xmlns:a14="http://schemas.microsoft.com/office/drawing/2010/main" val="0"/>
              </a:ext>
            </a:extLst>
          </a:blip>
          <a:srcRect t="-16891" b="-16891"/>
          <a:stretch>
            <a:fillRect/>
          </a:stretch>
        </p:blipFill>
        <p:spPr>
          <a:xfrm>
            <a:off x="457200" y="1676400"/>
            <a:ext cx="8229600" cy="4038599"/>
          </a:xfrm>
        </p:spPr>
      </p:pic>
    </p:spTree>
    <p:extLst>
      <p:ext uri="{BB962C8B-B14F-4D97-AF65-F5344CB8AC3E}">
        <p14:creationId xmlns:p14="http://schemas.microsoft.com/office/powerpoint/2010/main" val="365405503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762000"/>
            <a:ext cx="7696200" cy="866775"/>
          </a:xfrm>
        </p:spPr>
        <p:txBody>
          <a:bodyPr anchor="t"/>
          <a:lstStyle/>
          <a:p>
            <a:pPr eaLnBrk="1" hangingPunct="1"/>
            <a:r>
              <a:rPr lang="en-US" sz="3000" b="1" dirty="0">
                <a:latin typeface="Arial" charset="0"/>
              </a:rPr>
              <a:t>Expectations for Group Discussion</a:t>
            </a:r>
            <a:endParaRPr lang="en-US" sz="3000" dirty="0">
              <a:latin typeface="Arial" charset="0"/>
            </a:endParaRPr>
          </a:p>
        </p:txBody>
      </p:sp>
      <p:sp>
        <p:nvSpPr>
          <p:cNvPr id="11267" name="Rectangle 3"/>
          <p:cNvSpPr>
            <a:spLocks noGrp="1" noChangeArrowheads="1"/>
          </p:cNvSpPr>
          <p:nvPr>
            <p:ph idx="1"/>
          </p:nvPr>
        </p:nvSpPr>
        <p:spPr>
          <a:xfrm>
            <a:off x="457200" y="1316038"/>
            <a:ext cx="8235950" cy="4830762"/>
          </a:xfrm>
        </p:spPr>
        <p:txBody>
          <a:bodyPr>
            <a:normAutofit fontScale="85000" lnSpcReduction="10000"/>
          </a:bodyPr>
          <a:lstStyle/>
          <a:p>
            <a:pPr marL="571500" eaLnBrk="1" hangingPunct="1">
              <a:lnSpc>
                <a:spcPct val="90000"/>
              </a:lnSpc>
              <a:buSzPct val="110000"/>
              <a:buFont typeface="Times" charset="0"/>
              <a:buChar char="•"/>
            </a:pPr>
            <a:r>
              <a:rPr lang="en-US" dirty="0">
                <a:latin typeface="Arial" charset="0"/>
              </a:rPr>
              <a:t>Solution paths will be shared.</a:t>
            </a:r>
          </a:p>
          <a:p>
            <a:pPr marL="571500" eaLnBrk="1" hangingPunct="1">
              <a:lnSpc>
                <a:spcPct val="90000"/>
              </a:lnSpc>
              <a:buFontTx/>
              <a:buNone/>
            </a:pPr>
            <a:endParaRPr lang="en-US" dirty="0">
              <a:latin typeface="Arial" charset="0"/>
            </a:endParaRPr>
          </a:p>
          <a:p>
            <a:pPr marL="571500" eaLnBrk="1" hangingPunct="1">
              <a:lnSpc>
                <a:spcPct val="90000"/>
              </a:lnSpc>
              <a:buSzPct val="110000"/>
              <a:buFont typeface="Times" charset="0"/>
              <a:buChar char="•"/>
            </a:pPr>
            <a:r>
              <a:rPr lang="en-US" dirty="0">
                <a:latin typeface="Arial" charset="0"/>
              </a:rPr>
              <a:t>Listen with the goals of:</a:t>
            </a:r>
          </a:p>
          <a:p>
            <a:pPr marL="1371600" lvl="1" indent="-457200" eaLnBrk="1" hangingPunct="1">
              <a:lnSpc>
                <a:spcPct val="90000"/>
              </a:lnSpc>
              <a:spcAft>
                <a:spcPct val="20000"/>
              </a:spcAft>
            </a:pPr>
            <a:r>
              <a:rPr lang="en-US" dirty="0">
                <a:latin typeface="Arial" charset="0"/>
              </a:rPr>
              <a:t>putting the ideas into your own words;</a:t>
            </a:r>
          </a:p>
          <a:p>
            <a:pPr marL="1371600" lvl="1" indent="-457200" eaLnBrk="1" hangingPunct="1">
              <a:lnSpc>
                <a:spcPct val="90000"/>
              </a:lnSpc>
              <a:spcAft>
                <a:spcPct val="20000"/>
              </a:spcAft>
            </a:pPr>
            <a:r>
              <a:rPr lang="en-US" dirty="0">
                <a:latin typeface="Arial" charset="0"/>
              </a:rPr>
              <a:t>adding on to the ideas of others;</a:t>
            </a:r>
          </a:p>
          <a:p>
            <a:pPr marL="1371600" lvl="1" indent="-457200" eaLnBrk="1" hangingPunct="1">
              <a:lnSpc>
                <a:spcPct val="90000"/>
              </a:lnSpc>
              <a:spcAft>
                <a:spcPct val="20000"/>
              </a:spcAft>
            </a:pPr>
            <a:r>
              <a:rPr lang="en-US" dirty="0">
                <a:latin typeface="Arial" charset="0"/>
              </a:rPr>
              <a:t>making connections between solution paths; and</a:t>
            </a:r>
          </a:p>
          <a:p>
            <a:pPr marL="1371600" lvl="1" indent="-457200" eaLnBrk="1" hangingPunct="1">
              <a:lnSpc>
                <a:spcPct val="90000"/>
              </a:lnSpc>
            </a:pPr>
            <a:r>
              <a:rPr lang="en-US" dirty="0">
                <a:latin typeface="Arial" charset="0"/>
              </a:rPr>
              <a:t>asking questions about the ideas shared.</a:t>
            </a:r>
          </a:p>
          <a:p>
            <a:pPr marL="571500" eaLnBrk="1" hangingPunct="1">
              <a:lnSpc>
                <a:spcPct val="90000"/>
              </a:lnSpc>
            </a:pPr>
            <a:endParaRPr lang="en-US" dirty="0">
              <a:latin typeface="Arial" charset="0"/>
            </a:endParaRPr>
          </a:p>
          <a:p>
            <a:pPr marL="571500" eaLnBrk="1" hangingPunct="1">
              <a:lnSpc>
                <a:spcPct val="110000"/>
              </a:lnSpc>
              <a:buSzPct val="110000"/>
              <a:buFont typeface="Times" charset="0"/>
              <a:buChar char="•"/>
            </a:pPr>
            <a:r>
              <a:rPr lang="en-US" dirty="0">
                <a:latin typeface="Arial" charset="0"/>
              </a:rPr>
              <a:t>The goal is to understand the mathematics and to make connections among the various solution paths.</a:t>
            </a:r>
          </a:p>
        </p:txBody>
      </p:sp>
      <p:sp>
        <p:nvSpPr>
          <p:cNvPr id="11268" name="Rectangle 8"/>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hangingPunct="0">
              <a:defRPr sz="2400">
                <a:solidFill>
                  <a:schemeClr val="tx1"/>
                </a:solidFill>
                <a:latin typeface="Arial" charset="0"/>
                <a:ea typeface="ＭＳ Ｐゴシック" charset="0"/>
              </a:defRPr>
            </a:lvl6pPr>
            <a:lvl7pPr eaLnBrk="0" hangingPunct="0">
              <a:defRPr sz="2400">
                <a:solidFill>
                  <a:schemeClr val="tx1"/>
                </a:solidFill>
                <a:latin typeface="Arial" charset="0"/>
                <a:ea typeface="ＭＳ Ｐゴシック" charset="0"/>
              </a:defRPr>
            </a:lvl7pPr>
            <a:lvl8pPr eaLnBrk="0" hangingPunct="0">
              <a:defRPr sz="2400">
                <a:solidFill>
                  <a:schemeClr val="tx1"/>
                </a:solidFill>
                <a:latin typeface="Arial" charset="0"/>
                <a:ea typeface="ＭＳ Ｐゴシック" charset="0"/>
              </a:defRPr>
            </a:lvl8pPr>
            <a:lvl9pPr eaLnBrk="0" hangingPunct="0">
              <a:defRPr sz="2400">
                <a:solidFill>
                  <a:schemeClr val="tx1"/>
                </a:solidFill>
                <a:latin typeface="Arial" charset="0"/>
                <a:ea typeface="ＭＳ Ｐゴシック" charset="0"/>
              </a:defRPr>
            </a:lvl9pPr>
          </a:lstStyle>
          <a:p>
            <a:fld id="{986843B3-4354-7E40-98E6-E309F8719576}" type="slidenum">
              <a:rPr lang="en-US" sz="1200"/>
              <a:pPr/>
              <a:t>17</a:t>
            </a:fld>
            <a:endParaRPr lang="en-US" sz="1200"/>
          </a:p>
        </p:txBody>
      </p:sp>
    </p:spTree>
    <p:extLst>
      <p:ext uri="{BB962C8B-B14F-4D97-AF65-F5344CB8AC3E}">
        <p14:creationId xmlns:p14="http://schemas.microsoft.com/office/powerpoint/2010/main" val="207403497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3" name="Shape 73"/>
          <p:cNvSpPr txBox="1"/>
          <p:nvPr/>
        </p:nvSpPr>
        <p:spPr>
          <a:xfrm>
            <a:off x="2667000" y="1066800"/>
            <a:ext cx="5486400" cy="96193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SzPct val="25000"/>
              <a:buNone/>
            </a:pPr>
            <a:endParaRPr lang="en-US" sz="4400" u="sng" dirty="0">
              <a:solidFill>
                <a:srgbClr val="0000FF"/>
              </a:solidFill>
              <a:latin typeface="American Typewriter"/>
              <a:ea typeface="Indie Flower"/>
              <a:cs typeface="American Typewriter"/>
              <a:sym typeface="Indie Flower"/>
            </a:endParaRPr>
          </a:p>
        </p:txBody>
      </p:sp>
      <p:sp>
        <p:nvSpPr>
          <p:cNvPr id="2" name="Title 1"/>
          <p:cNvSpPr>
            <a:spLocks noGrp="1"/>
          </p:cNvSpPr>
          <p:nvPr>
            <p:ph type="title"/>
          </p:nvPr>
        </p:nvSpPr>
        <p:spPr/>
        <p:txBody>
          <a:bodyPr>
            <a:normAutofit fontScale="90000"/>
          </a:bodyPr>
          <a:lstStyle/>
          <a:p>
            <a:r>
              <a:rPr lang="en-US" b="1" dirty="0" smtClean="0"/>
              <a:t>Salty Pretzels Task-Grade 4</a:t>
            </a:r>
            <a:br>
              <a:rPr lang="en-US" b="1" dirty="0" smtClean="0"/>
            </a:br>
            <a:r>
              <a:rPr lang="en-US" b="1" dirty="0" smtClean="0"/>
              <a:t>Art Task-Grade 5</a:t>
            </a:r>
            <a:endParaRPr lang="en-US" b="1" dirty="0"/>
          </a:p>
        </p:txBody>
      </p:sp>
      <p:pic>
        <p:nvPicPr>
          <p:cNvPr id="5" name="Content Placeholder 4" descr="Screen Shot 2014-10-12 at 7.41.09 AM.png"/>
          <p:cNvPicPr>
            <a:picLocks noGrp="1" noChangeAspect="1"/>
          </p:cNvPicPr>
          <p:nvPr>
            <p:ph sz="half" idx="1"/>
          </p:nvPr>
        </p:nvPicPr>
        <p:blipFill>
          <a:blip r:embed="rId3">
            <a:extLst>
              <a:ext uri="{28A0092B-C50C-407E-A947-70E740481C1C}">
                <a14:useLocalDpi xmlns:a14="http://schemas.microsoft.com/office/drawing/2010/main" val="0"/>
              </a:ext>
            </a:extLst>
          </a:blip>
          <a:srcRect t="-52466" b="-52466"/>
          <a:stretch>
            <a:fillRect/>
          </a:stretch>
        </p:blipFill>
        <p:spPr/>
      </p:pic>
      <p:pic>
        <p:nvPicPr>
          <p:cNvPr id="6" name="Content Placeholder 4" descr="Screen Shot 2014-10-12 at 7.44.59 AM.png"/>
          <p:cNvPicPr>
            <a:picLocks noGrp="1" noChangeAspect="1"/>
          </p:cNvPicPr>
          <p:nvPr>
            <p:ph sz="half" idx="2"/>
          </p:nvPr>
        </p:nvPicPr>
        <p:blipFill>
          <a:blip r:embed="rId4">
            <a:extLst>
              <a:ext uri="{28A0092B-C50C-407E-A947-70E740481C1C}">
                <a14:useLocalDpi xmlns:a14="http://schemas.microsoft.com/office/drawing/2010/main" val="0"/>
              </a:ext>
            </a:extLst>
          </a:blip>
          <a:srcRect t="-102756" b="-102756"/>
          <a:stretch>
            <a:fillRect/>
          </a:stretch>
        </p:blipFill>
        <p:spPr>
          <a:xfrm>
            <a:off x="4648200" y="1219200"/>
            <a:ext cx="4038600" cy="4525963"/>
          </a:xfrm>
        </p:spPr>
      </p:pic>
    </p:spTree>
    <p:extLst>
      <p:ext uri="{BB962C8B-B14F-4D97-AF65-F5344CB8AC3E}">
        <p14:creationId xmlns:p14="http://schemas.microsoft.com/office/powerpoint/2010/main" val="2535072547"/>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838200"/>
            <a:ext cx="8229600" cy="685800"/>
          </a:xfrm>
        </p:spPr>
        <p:txBody>
          <a:bodyPr anchor="t">
            <a:normAutofit fontScale="90000"/>
          </a:bodyPr>
          <a:lstStyle/>
          <a:p>
            <a:r>
              <a:rPr lang="en-US" sz="3000" b="1" dirty="0">
                <a:latin typeface="Arial" charset="0"/>
              </a:rPr>
              <a:t>Discuss the Task</a:t>
            </a:r>
            <a:br>
              <a:rPr lang="en-US" sz="3000" b="1" dirty="0">
                <a:latin typeface="Arial" charset="0"/>
              </a:rPr>
            </a:br>
            <a:r>
              <a:rPr lang="en-US" sz="2400" b="1" dirty="0">
                <a:solidFill>
                  <a:srgbClr val="800000"/>
                </a:solidFill>
                <a:latin typeface="Arial" charset="0"/>
              </a:rPr>
              <a:t>(Whole-Group Discussion)</a:t>
            </a:r>
          </a:p>
        </p:txBody>
      </p:sp>
      <p:sp>
        <p:nvSpPr>
          <p:cNvPr id="3" name="Content Placeholder 2"/>
          <p:cNvSpPr>
            <a:spLocks noGrp="1"/>
          </p:cNvSpPr>
          <p:nvPr>
            <p:ph sz="half" idx="1"/>
          </p:nvPr>
        </p:nvSpPr>
        <p:spPr/>
        <p:txBody>
          <a:bodyPr>
            <a:normAutofit fontScale="92500" lnSpcReduction="10000"/>
          </a:bodyPr>
          <a:lstStyle/>
          <a:p>
            <a:r>
              <a:rPr lang="en-US" dirty="0"/>
              <a:t>How do you know that Mary does not have enough salt remaining for Friday? How much more salt does Mary need so that she will not need to go to the market? </a:t>
            </a:r>
          </a:p>
          <a:p>
            <a:r>
              <a:rPr lang="en-US" dirty="0" smtClean="0"/>
              <a:t>What connections can be made between the different solutions used to determine whether Mary had enough salt?</a:t>
            </a:r>
          </a:p>
          <a:p>
            <a:pPr>
              <a:buFontTx/>
              <a:buNone/>
              <a:defRPr/>
            </a:pPr>
            <a:endParaRPr lang="en-US" sz="2800" dirty="0"/>
          </a:p>
        </p:txBody>
      </p:sp>
      <p:sp>
        <p:nvSpPr>
          <p:cNvPr id="2" name="Content Placeholder 1"/>
          <p:cNvSpPr>
            <a:spLocks noGrp="1"/>
          </p:cNvSpPr>
          <p:nvPr>
            <p:ph sz="half" idx="2"/>
          </p:nvPr>
        </p:nvSpPr>
        <p:spPr/>
        <p:txBody>
          <a:bodyPr>
            <a:normAutofit fontScale="92500" lnSpcReduction="10000"/>
          </a:bodyPr>
          <a:lstStyle/>
          <a:p>
            <a:r>
              <a:rPr lang="en-US" dirty="0" smtClean="0"/>
              <a:t>What are the different ways we can find the area of this space on the wall?</a:t>
            </a:r>
          </a:p>
          <a:p>
            <a:r>
              <a:rPr lang="en-US" dirty="0" smtClean="0"/>
              <a:t>What is tiling? How does multiplication relate to tiling?</a:t>
            </a:r>
          </a:p>
          <a:p>
            <a:r>
              <a:rPr lang="en-US" dirty="0" smtClean="0"/>
              <a:t>How is the multiplication of fraction (rational numbers) the same and different than multiplying whole numbers?</a:t>
            </a:r>
            <a:endParaRPr lang="en-US" dirty="0"/>
          </a:p>
        </p:txBody>
      </p:sp>
      <p:sp>
        <p:nvSpPr>
          <p:cNvPr id="1331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hangingPunct="0">
              <a:defRPr sz="2400">
                <a:solidFill>
                  <a:schemeClr val="tx1"/>
                </a:solidFill>
                <a:latin typeface="Arial" charset="0"/>
                <a:ea typeface="ＭＳ Ｐゴシック" charset="0"/>
              </a:defRPr>
            </a:lvl6pPr>
            <a:lvl7pPr eaLnBrk="0" hangingPunct="0">
              <a:defRPr sz="2400">
                <a:solidFill>
                  <a:schemeClr val="tx1"/>
                </a:solidFill>
                <a:latin typeface="Arial" charset="0"/>
                <a:ea typeface="ＭＳ Ｐゴシック" charset="0"/>
              </a:defRPr>
            </a:lvl7pPr>
            <a:lvl8pPr eaLnBrk="0" hangingPunct="0">
              <a:defRPr sz="2400">
                <a:solidFill>
                  <a:schemeClr val="tx1"/>
                </a:solidFill>
                <a:latin typeface="Arial" charset="0"/>
                <a:ea typeface="ＭＳ Ｐゴシック" charset="0"/>
              </a:defRPr>
            </a:lvl8pPr>
            <a:lvl9pPr eaLnBrk="0" hangingPunct="0">
              <a:defRPr sz="2400">
                <a:solidFill>
                  <a:schemeClr val="tx1"/>
                </a:solidFill>
                <a:latin typeface="Arial" charset="0"/>
                <a:ea typeface="ＭＳ Ｐゴシック" charset="0"/>
              </a:defRPr>
            </a:lvl9pPr>
          </a:lstStyle>
          <a:p>
            <a:fld id="{051740F7-45E2-0243-B937-BC52CE052F7E}" type="slidenum">
              <a:rPr lang="en-US" sz="1200"/>
              <a:pPr/>
              <a:t>19</a:t>
            </a:fld>
            <a:endParaRPr lang="en-US" sz="1200"/>
          </a:p>
        </p:txBody>
      </p:sp>
    </p:spTree>
    <p:extLst>
      <p:ext uri="{BB962C8B-B14F-4D97-AF65-F5344CB8AC3E}">
        <p14:creationId xmlns:p14="http://schemas.microsoft.com/office/powerpoint/2010/main" val="176877429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dirty="0" smtClean="0">
                <a:solidFill>
                  <a:srgbClr val="0000FF"/>
                </a:solidFill>
                <a:latin typeface="American Typewriter"/>
                <a:cs typeface="American Typewriter"/>
              </a:rPr>
              <a:t>Like Me</a:t>
            </a:r>
            <a:endParaRPr lang="en-US" dirty="0">
              <a:solidFill>
                <a:srgbClr val="0000FF"/>
              </a:solidFill>
              <a:latin typeface="American Typewriter"/>
              <a:cs typeface="American Typewriter"/>
            </a:endParaRPr>
          </a:p>
        </p:txBody>
      </p:sp>
      <p:sp>
        <p:nvSpPr>
          <p:cNvPr id="3" name="Content Placeholder 2"/>
          <p:cNvSpPr>
            <a:spLocks noGrp="1"/>
          </p:cNvSpPr>
          <p:nvPr>
            <p:ph idx="1"/>
          </p:nvPr>
        </p:nvSpPr>
        <p:spPr/>
        <p:txBody>
          <a:bodyPr>
            <a:normAutofit/>
          </a:bodyPr>
          <a:lstStyle/>
          <a:p>
            <a:pPr marL="868680" lvl="1" indent="-457200">
              <a:buFont typeface="Arial"/>
              <a:buChar char="•"/>
            </a:pPr>
            <a:r>
              <a:rPr lang="en-US" dirty="0"/>
              <a:t>I need coffee in the morning</a:t>
            </a:r>
          </a:p>
          <a:p>
            <a:pPr marL="868680" lvl="1" indent="-457200">
              <a:buFont typeface="Arial"/>
              <a:buChar char="•"/>
            </a:pPr>
            <a:r>
              <a:rPr lang="en-US" dirty="0"/>
              <a:t>I like to go to San Diego or the Bay Area</a:t>
            </a:r>
          </a:p>
          <a:p>
            <a:pPr marL="868680" lvl="1" indent="-457200">
              <a:buFont typeface="Arial"/>
              <a:buChar char="•"/>
            </a:pPr>
            <a:r>
              <a:rPr lang="en-US" dirty="0"/>
              <a:t>My phone service is AT&amp;T</a:t>
            </a:r>
          </a:p>
          <a:p>
            <a:pPr marL="868680" lvl="1" indent="-457200">
              <a:buFont typeface="Arial"/>
              <a:buChar char="•"/>
            </a:pPr>
            <a:r>
              <a:rPr lang="en-US" dirty="0"/>
              <a:t>I have vacation plans Thanksgiving or Winter Break</a:t>
            </a:r>
          </a:p>
          <a:p>
            <a:pPr marL="868680" lvl="1" indent="-457200">
              <a:buFont typeface="Arial"/>
              <a:buChar char="•"/>
            </a:pPr>
            <a:r>
              <a:rPr lang="en-US" dirty="0"/>
              <a:t>I know exactly how many days till Winter Break</a:t>
            </a:r>
          </a:p>
          <a:p>
            <a:pPr marL="868680" lvl="1" indent="-457200">
              <a:buFont typeface="Arial"/>
              <a:buChar char="•"/>
            </a:pPr>
            <a:r>
              <a:rPr lang="en-US" dirty="0"/>
              <a:t>I am a foodie.</a:t>
            </a:r>
          </a:p>
          <a:p>
            <a:pPr marL="868680" lvl="1" indent="-457200">
              <a:buFont typeface="Arial"/>
              <a:buChar char="•"/>
            </a:pPr>
            <a:r>
              <a:rPr lang="en-US" dirty="0"/>
              <a:t>I am a UCLA Bruin!</a:t>
            </a:r>
          </a:p>
          <a:p>
            <a:pPr marL="868680" lvl="1" indent="-457200">
              <a:buFont typeface="Arial"/>
              <a:buChar char="•"/>
            </a:pPr>
            <a:endParaRPr lang="en-US" dirty="0" smtClean="0"/>
          </a:p>
          <a:p>
            <a:pPr marL="114300" indent="0">
              <a:buNone/>
            </a:pPr>
            <a:endParaRPr lang="en-US" dirty="0" smtClean="0"/>
          </a:p>
        </p:txBody>
      </p:sp>
    </p:spTree>
    <p:extLst>
      <p:ext uri="{BB962C8B-B14F-4D97-AF65-F5344CB8AC3E}">
        <p14:creationId xmlns:p14="http://schemas.microsoft.com/office/powerpoint/2010/main" val="2005328338"/>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990600"/>
            <a:ext cx="6019800" cy="1143000"/>
          </a:xfrm>
        </p:spPr>
        <p:txBody>
          <a:bodyPr>
            <a:normAutofit/>
          </a:bodyPr>
          <a:lstStyle/>
          <a:p>
            <a:r>
              <a:rPr lang="en-US" b="1" dirty="0" smtClean="0">
                <a:latin typeface="+mn-lt"/>
                <a:cs typeface="American Typewriter"/>
              </a:rPr>
              <a:t>Sharing Our Thinking</a:t>
            </a:r>
            <a:endParaRPr lang="en-US" b="1" dirty="0">
              <a:latin typeface="+mn-lt"/>
              <a:cs typeface="American Typewriter"/>
            </a:endParaRPr>
          </a:p>
        </p:txBody>
      </p:sp>
      <p:sp>
        <p:nvSpPr>
          <p:cNvPr id="3" name="Content Placeholder 2"/>
          <p:cNvSpPr>
            <a:spLocks noGrp="1"/>
          </p:cNvSpPr>
          <p:nvPr>
            <p:ph idx="1"/>
          </p:nvPr>
        </p:nvSpPr>
        <p:spPr/>
        <p:txBody>
          <a:bodyPr>
            <a:normAutofit/>
          </a:bodyPr>
          <a:lstStyle/>
          <a:p>
            <a:r>
              <a:rPr lang="en-US" dirty="0" smtClean="0"/>
              <a:t>What mathematics did we use to complete this task?</a:t>
            </a:r>
          </a:p>
        </p:txBody>
      </p:sp>
    </p:spTree>
    <p:extLst>
      <p:ext uri="{BB962C8B-B14F-4D97-AF65-F5344CB8AC3E}">
        <p14:creationId xmlns:p14="http://schemas.microsoft.com/office/powerpoint/2010/main" val="8735932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800" b="1" dirty="0" smtClean="0"/>
              <a:t>Essential Understandings-Salty Pretzel Task Grade 4</a:t>
            </a:r>
            <a:endParaRPr lang="en-US" sz="3800" b="1" dirty="0"/>
          </a:p>
        </p:txBody>
      </p:sp>
      <p:sp>
        <p:nvSpPr>
          <p:cNvPr id="3" name="Content Placeholder 2"/>
          <p:cNvSpPr>
            <a:spLocks noGrp="1"/>
          </p:cNvSpPr>
          <p:nvPr>
            <p:ph idx="1"/>
          </p:nvPr>
        </p:nvSpPr>
        <p:spPr/>
        <p:txBody>
          <a:bodyPr>
            <a:normAutofit fontScale="62500" lnSpcReduction="20000"/>
          </a:bodyPr>
          <a:lstStyle/>
          <a:p>
            <a:r>
              <a:rPr lang="en-US" dirty="0"/>
              <a:t>Adding and subtracting fractions is joining and separating parts. </a:t>
            </a:r>
          </a:p>
          <a:p>
            <a:r>
              <a:rPr lang="en-US" dirty="0" smtClean="0"/>
              <a:t>Equivalent </a:t>
            </a:r>
            <a:r>
              <a:rPr lang="en-US" dirty="0"/>
              <a:t>fractions have the same value. </a:t>
            </a:r>
          </a:p>
          <a:p>
            <a:r>
              <a:rPr lang="en-US" dirty="0" smtClean="0"/>
              <a:t>A </a:t>
            </a:r>
            <a:r>
              <a:rPr lang="en-US" dirty="0"/>
              <a:t>mixed number is a whole number and a fractional part which can be written as a fraction with a numerator greater than the </a:t>
            </a:r>
            <a:r>
              <a:rPr lang="en-US" dirty="0" smtClean="0"/>
              <a:t>denominator</a:t>
            </a:r>
            <a:r>
              <a:rPr lang="en-US" dirty="0"/>
              <a:t>. </a:t>
            </a:r>
          </a:p>
          <a:p>
            <a:r>
              <a:rPr lang="en-US" dirty="0" smtClean="0"/>
              <a:t>Fractional </a:t>
            </a:r>
            <a:r>
              <a:rPr lang="en-US" dirty="0"/>
              <a:t>numbers and mixed numbers can be added and/or subtracted. </a:t>
            </a:r>
          </a:p>
          <a:p>
            <a:r>
              <a:rPr lang="en-US" dirty="0" smtClean="0"/>
              <a:t>When </a:t>
            </a:r>
            <a:r>
              <a:rPr lang="en-US" dirty="0"/>
              <a:t>adding/subtracting fractions with the same denominator, numerators are added/subtracted but the denominator remains the </a:t>
            </a:r>
            <a:r>
              <a:rPr lang="en-US" dirty="0" smtClean="0"/>
              <a:t>same.</a:t>
            </a:r>
          </a:p>
          <a:p>
            <a:r>
              <a:rPr lang="en-US" dirty="0" smtClean="0"/>
              <a:t>Fractions </a:t>
            </a:r>
            <a:r>
              <a:rPr lang="en-US" dirty="0"/>
              <a:t>representing the same size pieces (common denominators) from the same size whole, can be combined and only the number </a:t>
            </a:r>
            <a:r>
              <a:rPr lang="en-US" dirty="0" smtClean="0"/>
              <a:t>of </a:t>
            </a:r>
            <a:r>
              <a:rPr lang="en-US" dirty="0"/>
              <a:t>the pieces (the numerator) will need to be </a:t>
            </a:r>
            <a:r>
              <a:rPr lang="en-US" dirty="0" smtClean="0"/>
              <a:t>considered.</a:t>
            </a:r>
            <a:endParaRPr lang="en-US" dirty="0"/>
          </a:p>
          <a:p>
            <a:r>
              <a:rPr lang="en-US" dirty="0" smtClean="0"/>
              <a:t>Fractions </a:t>
            </a:r>
            <a:r>
              <a:rPr lang="en-US" dirty="0"/>
              <a:t>representing the same size pieces (common denominators) from the same size whole, can be compared to each other because </a:t>
            </a:r>
            <a:r>
              <a:rPr lang="en-US" dirty="0" smtClean="0"/>
              <a:t>the </a:t>
            </a:r>
            <a:r>
              <a:rPr lang="en-US" dirty="0"/>
              <a:t>size of the pieces is the same. </a:t>
            </a:r>
          </a:p>
          <a:p>
            <a:endParaRPr lang="en-US" dirty="0"/>
          </a:p>
        </p:txBody>
      </p:sp>
    </p:spTree>
    <p:extLst>
      <p:ext uri="{BB962C8B-B14F-4D97-AF65-F5344CB8AC3E}">
        <p14:creationId xmlns:p14="http://schemas.microsoft.com/office/powerpoint/2010/main" val="151087398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800" b="1" dirty="0" smtClean="0"/>
              <a:t>Essential Understandings-Art Task Grade 5</a:t>
            </a:r>
            <a:endParaRPr lang="en-US" sz="3800" b="1" dirty="0"/>
          </a:p>
        </p:txBody>
      </p:sp>
      <p:sp>
        <p:nvSpPr>
          <p:cNvPr id="3" name="Content Placeholder 2"/>
          <p:cNvSpPr>
            <a:spLocks noGrp="1"/>
          </p:cNvSpPr>
          <p:nvPr>
            <p:ph idx="1"/>
          </p:nvPr>
        </p:nvSpPr>
        <p:spPr/>
        <p:txBody>
          <a:bodyPr>
            <a:normAutofit fontScale="92500" lnSpcReduction="20000"/>
          </a:bodyPr>
          <a:lstStyle/>
          <a:p>
            <a:r>
              <a:rPr lang="en-US" dirty="0"/>
              <a:t>Each multiplicative expression developed in the context of a problem situation has an accompanying explanation, and different representations and ways of reasoning about a situation can lead to different expressions or equations. </a:t>
            </a:r>
          </a:p>
          <a:p>
            <a:r>
              <a:rPr lang="en-US" dirty="0" smtClean="0"/>
              <a:t>The </a:t>
            </a:r>
            <a:r>
              <a:rPr lang="en-US" dirty="0"/>
              <a:t>interpretations of the operations on rational numbers are essentially the same as those on whole numbers, but some interpretations require adaptation, and the algorithms are different. </a:t>
            </a:r>
          </a:p>
          <a:p>
            <a:endParaRPr lang="en-US" dirty="0"/>
          </a:p>
        </p:txBody>
      </p:sp>
    </p:spTree>
    <p:extLst>
      <p:ext uri="{BB962C8B-B14F-4D97-AF65-F5344CB8AC3E}">
        <p14:creationId xmlns:p14="http://schemas.microsoft.com/office/powerpoint/2010/main" val="51745383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Session Outcome 2</a:t>
            </a:r>
            <a:endParaRPr lang="en-US" dirty="0"/>
          </a:p>
        </p:txBody>
      </p:sp>
      <p:sp>
        <p:nvSpPr>
          <p:cNvPr id="8" name="Subtitle 7"/>
          <p:cNvSpPr>
            <a:spLocks noGrp="1"/>
          </p:cNvSpPr>
          <p:nvPr>
            <p:ph type="subTitle" idx="1"/>
          </p:nvPr>
        </p:nvSpPr>
        <p:spPr/>
        <p:txBody>
          <a:bodyPr/>
          <a:lstStyle/>
          <a:p>
            <a:pPr lvl="0"/>
            <a:r>
              <a:rPr lang="en-US" dirty="0"/>
              <a:t>To identify the CCSS Content and Practice Standards for a problem solving task.</a:t>
            </a:r>
          </a:p>
          <a:p>
            <a:endParaRPr lang="en-US" dirty="0"/>
          </a:p>
        </p:txBody>
      </p:sp>
      <p:sp>
        <p:nvSpPr>
          <p:cNvPr id="4" name="Footer Placeholder 3"/>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47262461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85800"/>
          </a:xfrm>
        </p:spPr>
        <p:txBody>
          <a:bodyPr>
            <a:normAutofit fontScale="90000"/>
          </a:bodyPr>
          <a:lstStyle/>
          <a:p>
            <a:r>
              <a:rPr lang="en-US" b="1" dirty="0" smtClean="0"/>
              <a:t>Common Core 1-Pagers</a:t>
            </a:r>
            <a:endParaRPr lang="en-US" b="1" dirty="0"/>
          </a:p>
        </p:txBody>
      </p:sp>
      <p:sp>
        <p:nvSpPr>
          <p:cNvPr id="7" name="Content Placeholder 6"/>
          <p:cNvSpPr>
            <a:spLocks noGrp="1"/>
          </p:cNvSpPr>
          <p:nvPr>
            <p:ph sz="half" idx="1"/>
          </p:nvPr>
        </p:nvSpPr>
        <p:spPr/>
        <p:txBody>
          <a:bodyPr/>
          <a:lstStyle/>
          <a:p>
            <a:pPr marL="0" indent="0">
              <a:buNone/>
            </a:pPr>
            <a:r>
              <a:rPr lang="en-US" dirty="0" smtClean="0"/>
              <a:t>In pairs or triads discuss the following question using the Common Core 1 Pager for your grade level:</a:t>
            </a:r>
          </a:p>
          <a:p>
            <a:r>
              <a:rPr lang="en-US" dirty="0" smtClean="0"/>
              <a:t>Which of the CCSS for mathematical content did we discuss?</a:t>
            </a:r>
            <a:endParaRPr lang="en-US" dirty="0"/>
          </a:p>
        </p:txBody>
      </p:sp>
      <p:pic>
        <p:nvPicPr>
          <p:cNvPr id="9" name="Picture 8" descr="Screen Shot 2014-10-09 at 11.08.2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5400" y="1524000"/>
            <a:ext cx="2514600" cy="3206946"/>
          </a:xfrm>
          <a:prstGeom prst="rect">
            <a:avLst/>
          </a:prstGeom>
        </p:spPr>
      </p:pic>
      <p:pic>
        <p:nvPicPr>
          <p:cNvPr id="10" name="Picture 9" descr="Screen Shot 2014-10-09 at 11.14.06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0" y="1981200"/>
            <a:ext cx="2591062" cy="3352800"/>
          </a:xfrm>
          <a:prstGeom prst="rect">
            <a:avLst/>
          </a:prstGeom>
        </p:spPr>
      </p:pic>
    </p:spTree>
    <p:extLst>
      <p:ext uri="{BB962C8B-B14F-4D97-AF65-F5344CB8AC3E}">
        <p14:creationId xmlns:p14="http://schemas.microsoft.com/office/powerpoint/2010/main" val="191578864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b="1" dirty="0" smtClean="0"/>
              <a:t>Salty Pretzels Task-Grade 4</a:t>
            </a:r>
            <a:endParaRPr lang="en-US" b="1" dirty="0"/>
          </a:p>
        </p:txBody>
      </p:sp>
      <p:sp>
        <p:nvSpPr>
          <p:cNvPr id="2" name="Content Placeholder 1"/>
          <p:cNvSpPr>
            <a:spLocks noGrp="1"/>
          </p:cNvSpPr>
          <p:nvPr>
            <p:ph idx="1"/>
          </p:nvPr>
        </p:nvSpPr>
        <p:spPr/>
        <p:txBody>
          <a:bodyPr>
            <a:normAutofit fontScale="25000" lnSpcReduction="20000"/>
          </a:bodyPr>
          <a:lstStyle/>
          <a:p>
            <a:pPr marL="0" indent="0">
              <a:buNone/>
            </a:pPr>
            <a:r>
              <a:rPr lang="en-US" sz="7200" dirty="0" smtClean="0">
                <a:solidFill>
                  <a:schemeClr val="tx2">
                    <a:lumMod val="60000"/>
                    <a:lumOff val="40000"/>
                  </a:schemeClr>
                </a:solidFill>
              </a:rPr>
              <a:t>Common Core Math Content Standards</a:t>
            </a:r>
          </a:p>
          <a:p>
            <a:pPr marL="0" indent="0">
              <a:buNone/>
            </a:pPr>
            <a:endParaRPr lang="en-US" sz="7200" dirty="0" smtClean="0">
              <a:solidFill>
                <a:schemeClr val="tx2">
                  <a:lumMod val="60000"/>
                  <a:lumOff val="40000"/>
                </a:schemeClr>
              </a:solidFill>
            </a:endParaRPr>
          </a:p>
          <a:p>
            <a:pPr marL="0" indent="0">
              <a:buNone/>
            </a:pPr>
            <a:r>
              <a:rPr lang="en-US" sz="7200" b="1" dirty="0" smtClean="0"/>
              <a:t>Common Core Domain</a:t>
            </a:r>
            <a:r>
              <a:rPr lang="en-US" sz="7200" dirty="0" smtClean="0"/>
              <a:t>: Number and Operations -Fractions</a:t>
            </a:r>
          </a:p>
          <a:p>
            <a:pPr marL="0" indent="0">
              <a:buNone/>
            </a:pPr>
            <a:endParaRPr lang="en-US" sz="7200" dirty="0" smtClean="0"/>
          </a:p>
          <a:p>
            <a:pPr marL="0" indent="0">
              <a:buNone/>
            </a:pPr>
            <a:r>
              <a:rPr lang="en-US" sz="7200" b="1" dirty="0"/>
              <a:t>Common Core </a:t>
            </a:r>
            <a:r>
              <a:rPr lang="en-US" sz="7200" b="1" dirty="0" smtClean="0"/>
              <a:t>Cluster: </a:t>
            </a:r>
            <a:r>
              <a:rPr lang="en-US" sz="7200" dirty="0" smtClean="0"/>
              <a:t>Build fractions from unit fractions by applying and extending previous understandings or operations on whole numbers.</a:t>
            </a:r>
            <a:endParaRPr lang="en-US" sz="7200" b="1" dirty="0" smtClean="0"/>
          </a:p>
          <a:p>
            <a:pPr marL="0" indent="0">
              <a:buNone/>
            </a:pPr>
            <a:endParaRPr lang="en-US" sz="7200" dirty="0" smtClean="0"/>
          </a:p>
          <a:p>
            <a:pPr marL="0" indent="0">
              <a:buNone/>
            </a:pPr>
            <a:r>
              <a:rPr lang="en-US" sz="7200" b="1" u="sng" dirty="0" smtClean="0"/>
              <a:t>Focus Standards:</a:t>
            </a:r>
          </a:p>
          <a:p>
            <a:pPr marL="0" indent="0">
              <a:buNone/>
            </a:pPr>
            <a:r>
              <a:rPr lang="en-US" sz="7200" b="1" dirty="0" smtClean="0"/>
              <a:t>4.NF.3a: </a:t>
            </a:r>
            <a:r>
              <a:rPr lang="en-US" sz="7200" dirty="0" smtClean="0"/>
              <a:t>Understand addition and subtraction of fractions as joining and separating parts referring to the same whole</a:t>
            </a:r>
          </a:p>
          <a:p>
            <a:pPr marL="0" indent="0">
              <a:buNone/>
            </a:pPr>
            <a:r>
              <a:rPr lang="en-US" sz="7200" b="1" dirty="0" smtClean="0"/>
              <a:t>4.NF.3c</a:t>
            </a:r>
            <a:r>
              <a:rPr lang="en-US" sz="7200" dirty="0" smtClean="0"/>
              <a:t>: Add and subtract mixed numbers with like denominators, e.g., by replacing each mixed number with an equivalent fraction, and/or by using properties of operations and the relationship between addition and subtraction.</a:t>
            </a:r>
          </a:p>
          <a:p>
            <a:pPr marL="0" indent="0">
              <a:buNone/>
            </a:pPr>
            <a:r>
              <a:rPr lang="en-US" sz="7200" b="1" dirty="0" smtClean="0"/>
              <a:t>4.NF.3d:</a:t>
            </a:r>
            <a:r>
              <a:rPr lang="en-US" sz="7200" dirty="0" smtClean="0"/>
              <a:t> Solve world problems involving addition and subtraction of fractions referring to the same whole and having like denominators, e.g. by using visual fraction models and equations to represent the problem.</a:t>
            </a:r>
            <a:endParaRPr lang="en-US" sz="7200" b="1" dirty="0" smtClean="0"/>
          </a:p>
          <a:p>
            <a:pPr marL="0" indent="0">
              <a:buNone/>
            </a:pPr>
            <a:r>
              <a:rPr lang="en-US" dirty="0"/>
              <a:t> </a:t>
            </a:r>
          </a:p>
          <a:p>
            <a:pPr marL="0" indent="0">
              <a:buNone/>
            </a:pPr>
            <a:endParaRPr lang="en-US" dirty="0"/>
          </a:p>
        </p:txBody>
      </p:sp>
    </p:spTree>
    <p:extLst>
      <p:ext uri="{BB962C8B-B14F-4D97-AF65-F5344CB8AC3E}">
        <p14:creationId xmlns:p14="http://schemas.microsoft.com/office/powerpoint/2010/main" val="159428474"/>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b="1" dirty="0" smtClean="0"/>
              <a:t>Art Task-Grade 5</a:t>
            </a:r>
            <a:endParaRPr lang="en-US" b="1" dirty="0"/>
          </a:p>
        </p:txBody>
      </p:sp>
      <p:sp>
        <p:nvSpPr>
          <p:cNvPr id="2" name="Content Placeholder 1"/>
          <p:cNvSpPr>
            <a:spLocks noGrp="1"/>
          </p:cNvSpPr>
          <p:nvPr>
            <p:ph idx="1"/>
          </p:nvPr>
        </p:nvSpPr>
        <p:spPr/>
        <p:txBody>
          <a:bodyPr>
            <a:normAutofit fontScale="25000" lnSpcReduction="20000"/>
          </a:bodyPr>
          <a:lstStyle/>
          <a:p>
            <a:pPr marL="0" indent="0">
              <a:buNone/>
            </a:pPr>
            <a:r>
              <a:rPr lang="en-US" sz="7200" dirty="0" smtClean="0">
                <a:solidFill>
                  <a:schemeClr val="tx2">
                    <a:lumMod val="60000"/>
                    <a:lumOff val="40000"/>
                  </a:schemeClr>
                </a:solidFill>
              </a:rPr>
              <a:t>Common Core Math Content Standards</a:t>
            </a:r>
          </a:p>
          <a:p>
            <a:pPr marL="0" indent="0">
              <a:buNone/>
            </a:pPr>
            <a:endParaRPr lang="en-US" sz="7200" dirty="0" smtClean="0">
              <a:solidFill>
                <a:schemeClr val="tx2">
                  <a:lumMod val="60000"/>
                  <a:lumOff val="40000"/>
                </a:schemeClr>
              </a:solidFill>
            </a:endParaRPr>
          </a:p>
          <a:p>
            <a:pPr marL="0" indent="0">
              <a:buNone/>
            </a:pPr>
            <a:r>
              <a:rPr lang="en-US" sz="7200" b="1" dirty="0" smtClean="0"/>
              <a:t>Common Core Domain</a:t>
            </a:r>
            <a:r>
              <a:rPr lang="en-US" sz="7200" dirty="0" smtClean="0"/>
              <a:t>: Number and Operations - Fractions</a:t>
            </a:r>
          </a:p>
          <a:p>
            <a:pPr marL="0" indent="0">
              <a:buNone/>
            </a:pPr>
            <a:endParaRPr lang="en-US" sz="7200" dirty="0">
              <a:solidFill>
                <a:schemeClr val="tx2">
                  <a:lumMod val="60000"/>
                  <a:lumOff val="40000"/>
                </a:schemeClr>
              </a:solidFill>
            </a:endParaRPr>
          </a:p>
          <a:p>
            <a:pPr marL="0" indent="0">
              <a:buNone/>
            </a:pPr>
            <a:r>
              <a:rPr lang="en-US" sz="7200" b="1" dirty="0"/>
              <a:t>Common </a:t>
            </a:r>
            <a:r>
              <a:rPr lang="en-US" sz="7200" b="1" dirty="0" smtClean="0"/>
              <a:t>Core Cluster</a:t>
            </a:r>
            <a:r>
              <a:rPr lang="en-US" sz="7200" dirty="0" smtClean="0"/>
              <a:t>: Apply and extend previous understandings of multiplication and division to multiply and divided fractions.</a:t>
            </a:r>
            <a:endParaRPr lang="en-US" sz="7200" dirty="0"/>
          </a:p>
          <a:p>
            <a:pPr marL="0" indent="0">
              <a:buNone/>
            </a:pPr>
            <a:endParaRPr lang="en-US" sz="7200" dirty="0" smtClean="0"/>
          </a:p>
          <a:p>
            <a:pPr marL="0" indent="0">
              <a:buNone/>
            </a:pPr>
            <a:r>
              <a:rPr lang="en-US" sz="7200" b="1" u="sng" dirty="0" smtClean="0"/>
              <a:t>Focus Standards: </a:t>
            </a:r>
          </a:p>
          <a:p>
            <a:pPr marL="0" indent="0">
              <a:buNone/>
            </a:pPr>
            <a:r>
              <a:rPr lang="en-US" sz="7200" b="1" dirty="0"/>
              <a:t>5.</a:t>
            </a:r>
            <a:r>
              <a:rPr lang="en-US" sz="7200" b="1" dirty="0" smtClean="0"/>
              <a:t>NF.4a: </a:t>
            </a:r>
            <a:r>
              <a:rPr lang="en-US" sz="7200" dirty="0"/>
              <a:t>Interpret the product (</a:t>
            </a:r>
            <a:r>
              <a:rPr lang="en-US" sz="7200" i="1" dirty="0"/>
              <a:t>a</a:t>
            </a:r>
            <a:r>
              <a:rPr lang="en-US" sz="7200" dirty="0"/>
              <a:t>/</a:t>
            </a:r>
            <a:r>
              <a:rPr lang="en-US" sz="7200" i="1" dirty="0"/>
              <a:t>b</a:t>
            </a:r>
            <a:r>
              <a:rPr lang="en-US" sz="7200" dirty="0"/>
              <a:t>) × </a:t>
            </a:r>
            <a:r>
              <a:rPr lang="en-US" sz="7200" i="1" dirty="0"/>
              <a:t>q </a:t>
            </a:r>
            <a:r>
              <a:rPr lang="en-US" sz="7200" dirty="0"/>
              <a:t>as a parts of a partition of </a:t>
            </a:r>
            <a:r>
              <a:rPr lang="en-US" sz="7200" i="1" dirty="0"/>
              <a:t>q </a:t>
            </a:r>
            <a:r>
              <a:rPr lang="en-US" sz="7200" dirty="0"/>
              <a:t>into </a:t>
            </a:r>
            <a:r>
              <a:rPr lang="en-US" sz="7200" i="1" dirty="0"/>
              <a:t>b </a:t>
            </a:r>
            <a:r>
              <a:rPr lang="en-US" sz="7200" dirty="0"/>
              <a:t>equal parts; equivalently, as the result of a sequence of operations </a:t>
            </a:r>
            <a:r>
              <a:rPr lang="en-US" sz="7200" i="1" dirty="0"/>
              <a:t>a </a:t>
            </a:r>
            <a:r>
              <a:rPr lang="en-US" sz="7200" dirty="0"/>
              <a:t>× </a:t>
            </a:r>
            <a:r>
              <a:rPr lang="en-US" sz="7200" i="1" dirty="0"/>
              <a:t>q </a:t>
            </a:r>
            <a:r>
              <a:rPr lang="en-US" sz="7200" dirty="0"/>
              <a:t>÷ </a:t>
            </a:r>
            <a:r>
              <a:rPr lang="en-US" sz="7200" i="1" dirty="0"/>
              <a:t>b</a:t>
            </a:r>
            <a:r>
              <a:rPr lang="en-US" sz="7200" dirty="0"/>
              <a:t>. </a:t>
            </a:r>
            <a:r>
              <a:rPr lang="en-US" sz="7200" i="1" dirty="0"/>
              <a:t>For example, use a visual fraction model to show (2/3) × 4 = 8/3, and create a story context for this equation. Do the same with (2/3) × (4/5) = 8/15. (In general, (a/b) × (c/d) = ac/bd.) </a:t>
            </a:r>
            <a:endParaRPr lang="en-US" sz="7200" dirty="0"/>
          </a:p>
          <a:p>
            <a:pPr marL="0" indent="0">
              <a:buNone/>
            </a:pPr>
            <a:r>
              <a:rPr lang="en-US" sz="7200" b="1" dirty="0"/>
              <a:t>5.</a:t>
            </a:r>
            <a:r>
              <a:rPr lang="en-US" sz="7200" b="1" dirty="0" smtClean="0"/>
              <a:t>NF.4b: </a:t>
            </a:r>
            <a:r>
              <a:rPr lang="en-US" sz="7200" dirty="0"/>
              <a:t>Find the area of a rectangle with fractional side lengths by tiling it with unit squares of the appropriate unit fraction side lengths, and show that the area is the same as would be found by multiplying the side lengths. Multiply fractional side lengths to find areas of rectangles, and represent fraction products as rectangular areas. </a:t>
            </a:r>
          </a:p>
          <a:p>
            <a:pPr marL="0" indent="0">
              <a:buNone/>
            </a:pPr>
            <a:r>
              <a:rPr lang="en-US" sz="3500" dirty="0"/>
              <a:t> </a:t>
            </a:r>
          </a:p>
          <a:p>
            <a:pPr marL="0" indent="0">
              <a:buNone/>
            </a:pPr>
            <a:endParaRPr lang="en-US" dirty="0"/>
          </a:p>
        </p:txBody>
      </p:sp>
    </p:spTree>
    <p:extLst>
      <p:ext uri="{BB962C8B-B14F-4D97-AF65-F5344CB8AC3E}">
        <p14:creationId xmlns:p14="http://schemas.microsoft.com/office/powerpoint/2010/main" val="561508258"/>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685800"/>
          </a:xfrm>
        </p:spPr>
        <p:txBody>
          <a:bodyPr>
            <a:normAutofit fontScale="90000"/>
          </a:bodyPr>
          <a:lstStyle/>
          <a:p>
            <a:r>
              <a:rPr lang="en-US" b="1" dirty="0" smtClean="0"/>
              <a:t>Bulleted Standards for Math Practice</a:t>
            </a:r>
            <a:endParaRPr lang="en-US" b="1" dirty="0"/>
          </a:p>
        </p:txBody>
      </p:sp>
      <p:sp>
        <p:nvSpPr>
          <p:cNvPr id="3" name="Content Placeholder 2"/>
          <p:cNvSpPr>
            <a:spLocks noGrp="1"/>
          </p:cNvSpPr>
          <p:nvPr>
            <p:ph sz="half" idx="1"/>
          </p:nvPr>
        </p:nvSpPr>
        <p:spPr/>
        <p:txBody>
          <a:bodyPr/>
          <a:lstStyle/>
          <a:p>
            <a:pPr marL="0" indent="0">
              <a:buNone/>
            </a:pPr>
            <a:r>
              <a:rPr lang="en-US" dirty="0"/>
              <a:t>In </a:t>
            </a:r>
            <a:r>
              <a:rPr lang="en-US" dirty="0" smtClean="0"/>
              <a:t>pairs or triads </a:t>
            </a:r>
            <a:r>
              <a:rPr lang="en-US" dirty="0"/>
              <a:t>discuss the following question using the </a:t>
            </a:r>
            <a:r>
              <a:rPr lang="en-US" dirty="0" smtClean="0"/>
              <a:t>Bulleted CCSSM Practices Handout:</a:t>
            </a:r>
            <a:endParaRPr lang="en-US" dirty="0"/>
          </a:p>
          <a:p>
            <a:r>
              <a:rPr lang="en-US" dirty="0" smtClean="0"/>
              <a:t>Which of the CCSS mathematical practices did you use when solving the task?</a:t>
            </a:r>
            <a:endParaRPr lang="en-US" dirty="0"/>
          </a:p>
        </p:txBody>
      </p:sp>
      <p:pic>
        <p:nvPicPr>
          <p:cNvPr id="5" name="Content Placeholder 4" descr="Screen Shot 2014-10-09 at 11.31.50 AM.png"/>
          <p:cNvPicPr>
            <a:picLocks noGrp="1" noChangeAspect="1"/>
          </p:cNvPicPr>
          <p:nvPr>
            <p:ph sz="half" idx="2"/>
          </p:nvPr>
        </p:nvPicPr>
        <p:blipFill>
          <a:blip r:embed="rId3">
            <a:extLst>
              <a:ext uri="{28A0092B-C50C-407E-A947-70E740481C1C}">
                <a14:useLocalDpi xmlns:a14="http://schemas.microsoft.com/office/drawing/2010/main" val="0"/>
              </a:ext>
            </a:extLst>
          </a:blip>
          <a:srcRect l="-8913" r="-8913"/>
          <a:stretch>
            <a:fillRect/>
          </a:stretch>
        </p:blipFill>
        <p:spPr/>
      </p:pic>
    </p:spTree>
    <p:extLst>
      <p:ext uri="{BB962C8B-B14F-4D97-AF65-F5344CB8AC3E}">
        <p14:creationId xmlns:p14="http://schemas.microsoft.com/office/powerpoint/2010/main" val="312074980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b="1" dirty="0" smtClean="0"/>
              <a:t>Salty Pretzels Task-Grade 4</a:t>
            </a:r>
            <a:endParaRPr lang="en-US" b="1" dirty="0"/>
          </a:p>
        </p:txBody>
      </p:sp>
      <p:sp>
        <p:nvSpPr>
          <p:cNvPr id="2" name="Content Placeholder 1"/>
          <p:cNvSpPr>
            <a:spLocks noGrp="1"/>
          </p:cNvSpPr>
          <p:nvPr>
            <p:ph idx="1"/>
          </p:nvPr>
        </p:nvSpPr>
        <p:spPr/>
        <p:txBody>
          <a:bodyPr/>
          <a:lstStyle/>
          <a:p>
            <a:pPr marL="0" indent="0">
              <a:buNone/>
            </a:pPr>
            <a:r>
              <a:rPr lang="en-US" dirty="0" smtClean="0">
                <a:solidFill>
                  <a:srgbClr val="558ED5"/>
                </a:solidFill>
              </a:rPr>
              <a:t>Common Core Math Practice Standards:</a:t>
            </a:r>
          </a:p>
          <a:p>
            <a:pPr marL="0" indent="0">
              <a:buNone/>
            </a:pPr>
            <a:endParaRPr lang="en-US" sz="2000" dirty="0" smtClean="0"/>
          </a:p>
          <a:p>
            <a:pPr marL="0" indent="0">
              <a:buNone/>
            </a:pPr>
            <a:r>
              <a:rPr lang="en-US" sz="2000" dirty="0" smtClean="0"/>
              <a:t>MP.1-Make sense of problems and persevere in solving them.</a:t>
            </a:r>
          </a:p>
          <a:p>
            <a:pPr marL="0" indent="0">
              <a:buNone/>
            </a:pPr>
            <a:r>
              <a:rPr lang="en-US" sz="2000" dirty="0" smtClean="0"/>
              <a:t>MP.2-Reason abstractly and quantitatively.</a:t>
            </a:r>
          </a:p>
          <a:p>
            <a:pPr marL="0" indent="0">
              <a:buNone/>
            </a:pPr>
            <a:r>
              <a:rPr lang="en-US" sz="2000" dirty="0" smtClean="0"/>
              <a:t>MP.3-Construct viable arguments and critique the reasoning of others.</a:t>
            </a:r>
          </a:p>
          <a:p>
            <a:pPr marL="0" indent="0">
              <a:buNone/>
            </a:pPr>
            <a:r>
              <a:rPr lang="en-US" sz="2000" dirty="0" smtClean="0"/>
              <a:t>MP.4-Model with mathematics.</a:t>
            </a:r>
          </a:p>
          <a:p>
            <a:pPr marL="0" indent="0">
              <a:buNone/>
            </a:pPr>
            <a:r>
              <a:rPr lang="en-US" sz="2000" dirty="0" smtClean="0"/>
              <a:t>MP.6-Attend to precision.</a:t>
            </a:r>
          </a:p>
          <a:p>
            <a:pPr marL="0" indent="0">
              <a:buNone/>
            </a:pPr>
            <a:r>
              <a:rPr lang="en-US" sz="2000" dirty="0" smtClean="0"/>
              <a:t>MP.7-Look for and make use of structure.</a:t>
            </a:r>
            <a:endParaRPr lang="en-US" sz="2000" dirty="0"/>
          </a:p>
        </p:txBody>
      </p:sp>
    </p:spTree>
    <p:extLst>
      <p:ext uri="{BB962C8B-B14F-4D97-AF65-F5344CB8AC3E}">
        <p14:creationId xmlns:p14="http://schemas.microsoft.com/office/powerpoint/2010/main" val="3228159201"/>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b="1" dirty="0" smtClean="0"/>
              <a:t>Art Task-Grade 5</a:t>
            </a:r>
            <a:endParaRPr lang="en-US" b="1" dirty="0"/>
          </a:p>
        </p:txBody>
      </p:sp>
      <p:sp>
        <p:nvSpPr>
          <p:cNvPr id="2" name="Content Placeholder 1"/>
          <p:cNvSpPr>
            <a:spLocks noGrp="1"/>
          </p:cNvSpPr>
          <p:nvPr>
            <p:ph idx="1"/>
          </p:nvPr>
        </p:nvSpPr>
        <p:spPr/>
        <p:txBody>
          <a:bodyPr/>
          <a:lstStyle/>
          <a:p>
            <a:pPr marL="0" indent="0">
              <a:buNone/>
            </a:pPr>
            <a:r>
              <a:rPr lang="en-US" dirty="0" smtClean="0">
                <a:solidFill>
                  <a:srgbClr val="558ED5"/>
                </a:solidFill>
              </a:rPr>
              <a:t>Common Core Math Practice Standards:</a:t>
            </a:r>
          </a:p>
          <a:p>
            <a:pPr marL="0" indent="0">
              <a:buNone/>
            </a:pPr>
            <a:endParaRPr lang="en-US" sz="2000" dirty="0" smtClean="0"/>
          </a:p>
          <a:p>
            <a:pPr marL="0" indent="0">
              <a:buNone/>
            </a:pPr>
            <a:r>
              <a:rPr lang="en-US" sz="2000" dirty="0" smtClean="0"/>
              <a:t>MP.1-Make sense of problems and persevere in solving them.</a:t>
            </a:r>
          </a:p>
          <a:p>
            <a:pPr marL="0" indent="0">
              <a:buNone/>
            </a:pPr>
            <a:r>
              <a:rPr lang="en-US" sz="2000" dirty="0" smtClean="0"/>
              <a:t>MP.2-Reason abstractly and quantitatively.</a:t>
            </a:r>
          </a:p>
          <a:p>
            <a:pPr marL="0" indent="0">
              <a:buNone/>
            </a:pPr>
            <a:r>
              <a:rPr lang="en-US" sz="2000" dirty="0" smtClean="0"/>
              <a:t>MP.3-Construct viable arguments and critique the reasoning of others.</a:t>
            </a:r>
          </a:p>
          <a:p>
            <a:pPr marL="0" indent="0">
              <a:buNone/>
            </a:pPr>
            <a:r>
              <a:rPr lang="en-US" sz="2000" dirty="0" smtClean="0"/>
              <a:t>MP.4-Model with mathematics.</a:t>
            </a:r>
          </a:p>
          <a:p>
            <a:pPr marL="0" indent="0">
              <a:buNone/>
            </a:pPr>
            <a:r>
              <a:rPr lang="en-US" sz="2000" dirty="0" smtClean="0"/>
              <a:t>MP.6-Attend to precision.</a:t>
            </a:r>
          </a:p>
          <a:p>
            <a:pPr marL="0" indent="0">
              <a:buNone/>
            </a:pPr>
            <a:r>
              <a:rPr lang="en-US" sz="2000" dirty="0" smtClean="0"/>
              <a:t>MP.7-Look for and make use of structure.</a:t>
            </a:r>
            <a:endParaRPr lang="en-US" sz="2000" dirty="0"/>
          </a:p>
        </p:txBody>
      </p:sp>
    </p:spTree>
    <p:extLst>
      <p:ext uri="{BB962C8B-B14F-4D97-AF65-F5344CB8AC3E}">
        <p14:creationId xmlns:p14="http://schemas.microsoft.com/office/powerpoint/2010/main" val="2128447923"/>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457200" y="599074"/>
            <a:ext cx="8229600" cy="965781"/>
          </a:xfrm>
          <a:prstGeom prst="rect">
            <a:avLst/>
          </a:prstGeom>
          <a:noFill/>
          <a:ln>
            <a:noFill/>
          </a:ln>
        </p:spPr>
        <p:txBody>
          <a:bodyPr lIns="91425" tIns="45700" rIns="91425" bIns="45700" anchor="ctr" anchorCtr="0">
            <a:spAutoFit/>
          </a:bodyPr>
          <a:lstStyle/>
          <a:p>
            <a:pPr marL="0" marR="0" lvl="0" indent="0" algn="ctr" rtl="0">
              <a:lnSpc>
                <a:spcPct val="100000"/>
              </a:lnSpc>
              <a:spcBef>
                <a:spcPts val="0"/>
              </a:spcBef>
              <a:spcAft>
                <a:spcPts val="0"/>
              </a:spcAft>
              <a:buClr>
                <a:schemeClr val="dk1"/>
              </a:buClr>
              <a:buSzPct val="25000"/>
              <a:buFont typeface="Calibri"/>
              <a:buNone/>
            </a:pPr>
            <a:r>
              <a:rPr lang="en-US" sz="4400" b="1" i="0" u="none" strike="noStrike" cap="none" baseline="0" dirty="0">
                <a:solidFill>
                  <a:schemeClr val="dk1"/>
                </a:solidFill>
                <a:latin typeface="Calibri"/>
                <a:ea typeface="Calibri"/>
                <a:cs typeface="Calibri"/>
                <a:sym typeface="Calibri"/>
                <a:rtl val="0"/>
              </a:rPr>
              <a:t>ISIC Learning Norms</a:t>
            </a:r>
          </a:p>
        </p:txBody>
      </p:sp>
      <p:sp>
        <p:nvSpPr>
          <p:cNvPr id="95" name="Shape 95"/>
          <p:cNvSpPr txBox="1">
            <a:spLocks noGrp="1"/>
          </p:cNvSpPr>
          <p:nvPr>
            <p:ph type="body" idx="1"/>
          </p:nvPr>
        </p:nvSpPr>
        <p:spPr>
          <a:xfrm>
            <a:off x="242782" y="1415462"/>
            <a:ext cx="8665439" cy="3720900"/>
          </a:xfrm>
          <a:prstGeom prst="rect">
            <a:avLst/>
          </a:prstGeom>
          <a:noFill/>
          <a:ln>
            <a:noFill/>
          </a:ln>
        </p:spPr>
        <p:txBody>
          <a:bodyPr lIns="91425" tIns="45700" rIns="91425" bIns="45700" anchor="t" anchorCtr="0">
            <a:spAutoFit/>
          </a:bodyPr>
          <a:lstStyle/>
          <a:p>
            <a:pPr marL="457200" marR="0" lvl="0" indent="-419100" algn="l" rtl="0">
              <a:lnSpc>
                <a:spcPct val="100000"/>
              </a:lnSpc>
              <a:spcBef>
                <a:spcPts val="0"/>
              </a:spcBef>
              <a:spcAft>
                <a:spcPts val="0"/>
              </a:spcAft>
              <a:buClr>
                <a:schemeClr val="dk1"/>
              </a:buClr>
              <a:buSzPct val="100000"/>
              <a:buFont typeface="Calibri"/>
              <a:buChar char="●"/>
            </a:pPr>
            <a:r>
              <a:rPr lang="en-US" sz="3300" b="0" i="0" u="none" strike="noStrike" cap="none" baseline="0" dirty="0">
                <a:solidFill>
                  <a:schemeClr val="dk1"/>
                </a:solidFill>
                <a:latin typeface="Calibri"/>
                <a:ea typeface="Calibri"/>
                <a:cs typeface="Calibri"/>
                <a:sym typeface="Calibri"/>
                <a:rtl val="0"/>
              </a:rPr>
              <a:t>Assume positive intent</a:t>
            </a:r>
          </a:p>
          <a:p>
            <a:pPr marL="457200" marR="0" lvl="0" indent="-419100" algn="l" rtl="0">
              <a:lnSpc>
                <a:spcPct val="100000"/>
              </a:lnSpc>
              <a:spcBef>
                <a:spcPts val="0"/>
              </a:spcBef>
              <a:spcAft>
                <a:spcPts val="0"/>
              </a:spcAft>
              <a:buClr>
                <a:schemeClr val="dk1"/>
              </a:buClr>
              <a:buSzPct val="100000"/>
              <a:buFont typeface="Calibri"/>
              <a:buChar char="●"/>
            </a:pPr>
            <a:r>
              <a:rPr lang="en-US" sz="3300" b="0" i="0" u="none" strike="noStrike" cap="none" baseline="0" dirty="0">
                <a:solidFill>
                  <a:schemeClr val="dk1"/>
                </a:solidFill>
                <a:latin typeface="Calibri"/>
                <a:ea typeface="Calibri"/>
                <a:cs typeface="Calibri"/>
                <a:sym typeface="Calibri"/>
                <a:rtl val="0"/>
              </a:rPr>
              <a:t>What is learned here leaves here</a:t>
            </a:r>
          </a:p>
          <a:p>
            <a:pPr marL="457200" marR="0" lvl="0" indent="-419100" algn="l" rtl="0">
              <a:lnSpc>
                <a:spcPct val="100000"/>
              </a:lnSpc>
              <a:spcBef>
                <a:spcPts val="0"/>
              </a:spcBef>
              <a:spcAft>
                <a:spcPts val="0"/>
              </a:spcAft>
              <a:buClr>
                <a:schemeClr val="dk1"/>
              </a:buClr>
              <a:buSzPct val="100000"/>
              <a:buFont typeface="Calibri"/>
              <a:buChar char="●"/>
            </a:pPr>
            <a:r>
              <a:rPr lang="en-US" sz="3300" b="0" i="0" u="none" strike="noStrike" cap="none" baseline="0" dirty="0">
                <a:solidFill>
                  <a:schemeClr val="dk1"/>
                </a:solidFill>
                <a:latin typeface="Calibri"/>
                <a:ea typeface="Calibri"/>
                <a:cs typeface="Calibri"/>
                <a:sym typeface="Calibri"/>
                <a:rtl val="0"/>
              </a:rPr>
              <a:t>Be fully present - start and end on time; silence electronics</a:t>
            </a:r>
          </a:p>
          <a:p>
            <a:pPr marL="457200" marR="0" lvl="0" indent="-419100" algn="l" rtl="0">
              <a:lnSpc>
                <a:spcPct val="100000"/>
              </a:lnSpc>
              <a:spcBef>
                <a:spcPts val="0"/>
              </a:spcBef>
              <a:spcAft>
                <a:spcPts val="0"/>
              </a:spcAft>
              <a:buClr>
                <a:schemeClr val="dk1"/>
              </a:buClr>
              <a:buSzPct val="100000"/>
              <a:buFont typeface="Calibri"/>
              <a:buChar char="●"/>
            </a:pPr>
            <a:r>
              <a:rPr lang="en-US" sz="3300" b="0" i="0" u="none" strike="noStrike" cap="none" baseline="0" dirty="0">
                <a:solidFill>
                  <a:schemeClr val="dk1"/>
                </a:solidFill>
                <a:latin typeface="Calibri"/>
                <a:ea typeface="Calibri"/>
                <a:cs typeface="Calibri"/>
                <a:sym typeface="Calibri"/>
                <a:rtl val="0"/>
              </a:rPr>
              <a:t>Listen to understand; honor all voices; invite different perspectives</a:t>
            </a:r>
          </a:p>
          <a:p>
            <a:pPr marL="457200" marR="0" lvl="0" indent="-419100" algn="l" rtl="0">
              <a:lnSpc>
                <a:spcPct val="100000"/>
              </a:lnSpc>
              <a:spcBef>
                <a:spcPts val="0"/>
              </a:spcBef>
              <a:spcAft>
                <a:spcPts val="0"/>
              </a:spcAft>
              <a:buClr>
                <a:schemeClr val="dk1"/>
              </a:buClr>
              <a:buSzPct val="100000"/>
              <a:buFont typeface="Calibri"/>
              <a:buChar char="●"/>
            </a:pPr>
            <a:r>
              <a:rPr lang="en-US" sz="3300" b="0" i="0" u="none" strike="noStrike" cap="none" baseline="0" dirty="0">
                <a:solidFill>
                  <a:schemeClr val="dk1"/>
                </a:solidFill>
                <a:latin typeface="Calibri"/>
                <a:ea typeface="Calibri"/>
                <a:cs typeface="Calibri"/>
                <a:sym typeface="Calibri"/>
                <a:rtl val="0"/>
              </a:rPr>
              <a:t>Be open to new ideas</a:t>
            </a:r>
          </a:p>
          <a:p>
            <a:pPr marL="457200" marR="0" lvl="0" indent="-419100" algn="l" rtl="0">
              <a:lnSpc>
                <a:spcPct val="100000"/>
              </a:lnSpc>
              <a:spcBef>
                <a:spcPts val="0"/>
              </a:spcBef>
              <a:spcAft>
                <a:spcPts val="0"/>
              </a:spcAft>
              <a:buClr>
                <a:schemeClr val="dk1"/>
              </a:buClr>
              <a:buSzPct val="100000"/>
              <a:buFont typeface="Calibri"/>
              <a:buChar char="●"/>
            </a:pPr>
            <a:r>
              <a:rPr lang="en-US" sz="3300" b="0" i="0" u="none" strike="noStrike" cap="none" baseline="0" dirty="0">
                <a:solidFill>
                  <a:schemeClr val="dk1"/>
                </a:solidFill>
                <a:latin typeface="Calibri"/>
                <a:ea typeface="Calibri"/>
                <a:cs typeface="Calibri"/>
                <a:sym typeface="Calibri"/>
                <a:rtl val="0"/>
              </a:rPr>
              <a:t>Support one another’s learning</a:t>
            </a:r>
          </a:p>
          <a:p>
            <a:pPr marL="457200" marR="0" lvl="0" indent="-419100" algn="l" rtl="0">
              <a:lnSpc>
                <a:spcPct val="100000"/>
              </a:lnSpc>
              <a:spcBef>
                <a:spcPts val="0"/>
              </a:spcBef>
              <a:spcAft>
                <a:spcPts val="0"/>
              </a:spcAft>
              <a:buClr>
                <a:schemeClr val="dk1"/>
              </a:buClr>
              <a:buSzPct val="100000"/>
              <a:buFont typeface="Calibri"/>
              <a:buChar char="●"/>
            </a:pPr>
            <a:r>
              <a:rPr lang="en-US" sz="3300" b="0" i="0" u="none" strike="noStrike" cap="none" baseline="0" dirty="0">
                <a:solidFill>
                  <a:schemeClr val="dk1"/>
                </a:solidFill>
                <a:latin typeface="Calibri"/>
                <a:ea typeface="Calibri"/>
                <a:cs typeface="Calibri"/>
                <a:sym typeface="Calibri"/>
                <a:rtl val="0"/>
              </a:rPr>
              <a:t>Watch (share) air time</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Session Outcome 3</a:t>
            </a:r>
            <a:endParaRPr lang="en-US" dirty="0"/>
          </a:p>
        </p:txBody>
      </p:sp>
      <p:sp>
        <p:nvSpPr>
          <p:cNvPr id="8" name="Subtitle 7"/>
          <p:cNvSpPr>
            <a:spLocks noGrp="1"/>
          </p:cNvSpPr>
          <p:nvPr>
            <p:ph type="subTitle" idx="1"/>
          </p:nvPr>
        </p:nvSpPr>
        <p:spPr/>
        <p:txBody>
          <a:bodyPr>
            <a:normAutofit/>
          </a:bodyPr>
          <a:lstStyle/>
          <a:p>
            <a:pPr lvl="0"/>
            <a:r>
              <a:rPr lang="en-US" dirty="0"/>
              <a:t>To utilize the CA Math Framework as a tool to better understand the CCSSM Standards.</a:t>
            </a:r>
          </a:p>
        </p:txBody>
      </p:sp>
      <p:sp>
        <p:nvSpPr>
          <p:cNvPr id="4" name="Footer Placeholder 3"/>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329390106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81000" y="1219200"/>
            <a:ext cx="4419600" cy="1600200"/>
          </a:xfrm>
          <a:prstGeom prst="rect">
            <a:avLst/>
          </a:prstGeom>
        </p:spPr>
        <p:txBody>
          <a:bodyPr vert="horz" lIns="91440" tIns="45720" rIns="91440" bIns="45720" rtlCol="0" anchor="ctr">
            <a:normAutofit fontScale="97500"/>
          </a:bodyPr>
          <a:lstStyle/>
          <a:p>
            <a:pPr lvl="0" algn="ctr">
              <a:spcBef>
                <a:spcPct val="0"/>
              </a:spcBef>
              <a:defRPr/>
            </a:pPr>
            <a:r>
              <a:rPr lang="en-US" sz="3200" b="1" dirty="0" smtClean="0">
                <a:solidFill>
                  <a:srgbClr val="000000"/>
                </a:solidFill>
                <a:latin typeface="+mj-lt"/>
                <a:ea typeface="+mj-ea"/>
                <a:cs typeface="+mj-cs"/>
              </a:rPr>
              <a:t>Using the California Math Framework to Deepen Content Knowledge</a:t>
            </a:r>
            <a:endParaRPr kumimoji="0" lang="en-US" sz="3200" b="1" u="none" strike="noStrike" kern="1200" cap="none" spc="0" normalizeH="0" baseline="0" noProof="0" dirty="0" smtClean="0">
              <a:ln>
                <a:noFill/>
              </a:ln>
              <a:solidFill>
                <a:srgbClr val="000000"/>
              </a:solidFill>
              <a:effectLst/>
              <a:uLnTx/>
              <a:uFillTx/>
              <a:latin typeface="+mj-lt"/>
              <a:ea typeface="+mj-ea"/>
              <a:cs typeface="+mj-cs"/>
            </a:endParaRPr>
          </a:p>
        </p:txBody>
      </p:sp>
      <p:pic>
        <p:nvPicPr>
          <p:cNvPr id="3" name="Picture 2" descr="Screen shot 2014-03-27 at 11.09.41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1219200"/>
            <a:ext cx="3733800" cy="4811869"/>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a:bodyPr>
          <a:lstStyle/>
          <a:p>
            <a:r>
              <a:rPr lang="en-US" dirty="0" smtClean="0">
                <a:solidFill>
                  <a:schemeClr val="bg1"/>
                </a:solidFill>
              </a:rPr>
              <a:t>Where to Find It</a:t>
            </a:r>
          </a:p>
        </p:txBody>
      </p:sp>
      <p:sp>
        <p:nvSpPr>
          <p:cNvPr id="3" name="Rectangle 2"/>
          <p:cNvSpPr/>
          <p:nvPr/>
        </p:nvSpPr>
        <p:spPr>
          <a:xfrm>
            <a:off x="304800" y="1600200"/>
            <a:ext cx="8686800" cy="3416320"/>
          </a:xfrm>
          <a:prstGeom prst="rect">
            <a:avLst/>
          </a:prstGeom>
        </p:spPr>
        <p:txBody>
          <a:bodyPr wrap="square">
            <a:spAutoFit/>
          </a:bodyPr>
          <a:lstStyle/>
          <a:p>
            <a:pPr algn="ctr"/>
            <a:r>
              <a:rPr lang="en-US" altLang="en-US" sz="3600" dirty="0"/>
              <a:t>View the new</a:t>
            </a:r>
          </a:p>
          <a:p>
            <a:pPr algn="ctr"/>
            <a:r>
              <a:rPr lang="en-US" altLang="en-US" sz="3600" i="1" dirty="0"/>
              <a:t>Mathematics Framework</a:t>
            </a:r>
            <a:r>
              <a:rPr lang="en-US" altLang="en-US" sz="3600" dirty="0"/>
              <a:t> online at </a:t>
            </a:r>
          </a:p>
          <a:p>
            <a:endParaRPr lang="en-US" altLang="en-US" sz="3600" dirty="0"/>
          </a:p>
          <a:p>
            <a:pPr algn="ctr"/>
            <a:r>
              <a:rPr lang="en-US" altLang="en-US" sz="3600" b="1" u="sng" dirty="0">
                <a:hlinkClick r:id="rId3"/>
              </a:rPr>
              <a:t>http://www.cde.ca.gov/ci/ma/cf</a:t>
            </a:r>
            <a:r>
              <a:rPr lang="en-US" altLang="en-US" sz="3600" b="1" u="sng" dirty="0" smtClean="0">
                <a:hlinkClick r:id="rId3"/>
              </a:rPr>
              <a:t>/</a:t>
            </a:r>
            <a:endParaRPr lang="en-US" altLang="en-US" sz="3600" b="1" u="sng" dirty="0" smtClean="0"/>
          </a:p>
          <a:p>
            <a:pPr algn="ctr"/>
            <a:r>
              <a:rPr lang="en-US" altLang="en-US" sz="3600" dirty="0" smtClean="0"/>
              <a:t>or</a:t>
            </a:r>
          </a:p>
          <a:p>
            <a:pPr algn="ctr"/>
            <a:r>
              <a:rPr lang="en-US" altLang="en-US" sz="3600" dirty="0" smtClean="0"/>
              <a:t>Google “California Math Framework”</a:t>
            </a:r>
            <a:endParaRPr lang="en-US" altLang="en-US" sz="3600" dirty="0"/>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70000"/>
              </a:lnSpc>
            </a:pPr>
            <a:r>
              <a:rPr lang="en-US" altLang="en-US" sz="3600" b="1" dirty="0"/>
              <a:t>Goals for the </a:t>
            </a:r>
            <a:r>
              <a:rPr lang="en-US" altLang="en-US" sz="3600" b="1" dirty="0" smtClean="0"/>
              <a:t>CA Mathematics Framework</a:t>
            </a:r>
            <a:endParaRPr lang="en-US" sz="3600" b="1" dirty="0"/>
          </a:p>
        </p:txBody>
      </p:sp>
      <p:sp>
        <p:nvSpPr>
          <p:cNvPr id="3" name="Content Placeholder 2"/>
          <p:cNvSpPr>
            <a:spLocks noGrp="1"/>
          </p:cNvSpPr>
          <p:nvPr>
            <p:ph idx="1"/>
          </p:nvPr>
        </p:nvSpPr>
        <p:spPr/>
        <p:txBody>
          <a:bodyPr>
            <a:noAutofit/>
          </a:bodyPr>
          <a:lstStyle/>
          <a:p>
            <a:r>
              <a:rPr lang="en-US" altLang="en-US" sz="3600" dirty="0">
                <a:solidFill>
                  <a:srgbClr val="0000FF"/>
                </a:solidFill>
              </a:rPr>
              <a:t>Guide the field in </a:t>
            </a:r>
            <a:r>
              <a:rPr lang="en-US" altLang="en-US" sz="3600" dirty="0" smtClean="0">
                <a:solidFill>
                  <a:srgbClr val="0000FF"/>
                </a:solidFill>
              </a:rPr>
              <a:t>implementation</a:t>
            </a:r>
            <a:endParaRPr lang="en-US" altLang="en-US" sz="3600" dirty="0">
              <a:solidFill>
                <a:srgbClr val="0000FF"/>
              </a:solidFill>
            </a:endParaRPr>
          </a:p>
          <a:p>
            <a:r>
              <a:rPr lang="en-US" altLang="en-US" sz="3600" dirty="0">
                <a:solidFill>
                  <a:srgbClr val="008000"/>
                </a:solidFill>
              </a:rPr>
              <a:t>Emphasize coherence across and within grade levels</a:t>
            </a:r>
          </a:p>
          <a:p>
            <a:r>
              <a:rPr lang="en-US" altLang="en-US" sz="3600" dirty="0">
                <a:solidFill>
                  <a:srgbClr val="0000FF"/>
                </a:solidFill>
              </a:rPr>
              <a:t>Integrate the </a:t>
            </a:r>
            <a:r>
              <a:rPr lang="en-US" altLang="en-US" sz="3600" dirty="0" smtClean="0">
                <a:solidFill>
                  <a:srgbClr val="0000FF"/>
                </a:solidFill>
              </a:rPr>
              <a:t>standards </a:t>
            </a:r>
            <a:r>
              <a:rPr lang="en-US" altLang="en-US" sz="3600" dirty="0">
                <a:solidFill>
                  <a:srgbClr val="0000FF"/>
                </a:solidFill>
              </a:rPr>
              <a:t>for </a:t>
            </a:r>
            <a:r>
              <a:rPr lang="en-US" altLang="en-US" sz="3600" dirty="0" smtClean="0">
                <a:solidFill>
                  <a:srgbClr val="0000FF"/>
                </a:solidFill>
              </a:rPr>
              <a:t>Practice </a:t>
            </a:r>
            <a:r>
              <a:rPr lang="en-US" altLang="en-US" sz="3600" dirty="0">
                <a:solidFill>
                  <a:srgbClr val="0000FF"/>
                </a:solidFill>
              </a:rPr>
              <a:t>and </a:t>
            </a:r>
            <a:r>
              <a:rPr lang="en-US" altLang="en-US" sz="3600" dirty="0" smtClean="0">
                <a:solidFill>
                  <a:srgbClr val="0000FF"/>
                </a:solidFill>
              </a:rPr>
              <a:t>Content</a:t>
            </a:r>
            <a:endParaRPr lang="en-US" altLang="en-US" sz="3600" dirty="0">
              <a:solidFill>
                <a:srgbClr val="0000FF"/>
              </a:solidFill>
            </a:endParaRPr>
          </a:p>
          <a:p>
            <a:r>
              <a:rPr lang="en-US" altLang="en-US" sz="3600" dirty="0">
                <a:solidFill>
                  <a:srgbClr val="008000"/>
                </a:solidFill>
              </a:rPr>
              <a:t>Provide guidance on the higher mathematics course progression</a:t>
            </a:r>
          </a:p>
          <a:p>
            <a:endParaRPr lang="en-US" sz="3600" dirty="0"/>
          </a:p>
        </p:txBody>
      </p:sp>
    </p:spTree>
    <p:extLst>
      <p:ext uri="{BB962C8B-B14F-4D97-AF65-F5344CB8AC3E}">
        <p14:creationId xmlns:p14="http://schemas.microsoft.com/office/powerpoint/2010/main" val="541208810"/>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California Math Framework</a:t>
            </a:r>
            <a:endParaRPr lang="en-US" b="1" dirty="0"/>
          </a:p>
        </p:txBody>
      </p:sp>
      <p:sp>
        <p:nvSpPr>
          <p:cNvPr id="3" name="Content Placeholder 2"/>
          <p:cNvSpPr>
            <a:spLocks noGrp="1"/>
          </p:cNvSpPr>
          <p:nvPr>
            <p:ph idx="1"/>
          </p:nvPr>
        </p:nvSpPr>
        <p:spPr/>
        <p:txBody>
          <a:bodyPr>
            <a:normAutofit lnSpcReduction="10000"/>
          </a:bodyPr>
          <a:lstStyle/>
          <a:p>
            <a:pPr marL="0" indent="0">
              <a:buNone/>
            </a:pPr>
            <a:r>
              <a:rPr lang="en-US" dirty="0" smtClean="0"/>
              <a:t>Grade 4: Read Number and Operations-Fractions, lines 382-431</a:t>
            </a:r>
          </a:p>
          <a:p>
            <a:pPr marL="0" indent="0">
              <a:buNone/>
            </a:pPr>
            <a:r>
              <a:rPr lang="en-US" dirty="0" smtClean="0"/>
              <a:t>Grade 5: Read Number and Operation-Fractions, lines 353-404</a:t>
            </a:r>
          </a:p>
          <a:p>
            <a:r>
              <a:rPr lang="en-US" dirty="0" smtClean="0"/>
              <a:t>Annotate with </a:t>
            </a:r>
          </a:p>
          <a:p>
            <a:pPr lvl="1"/>
            <a:r>
              <a:rPr lang="en-US" dirty="0"/>
              <a:t>*</a:t>
            </a:r>
            <a:r>
              <a:rPr lang="en-US" dirty="0" smtClean="0"/>
              <a:t> Agree</a:t>
            </a:r>
          </a:p>
          <a:p>
            <a:pPr lvl="1"/>
            <a:r>
              <a:rPr lang="en-US" dirty="0" smtClean="0"/>
              <a:t>? Question</a:t>
            </a:r>
          </a:p>
          <a:p>
            <a:pPr lvl="1"/>
            <a:r>
              <a:rPr lang="en-US" dirty="0" smtClean="0"/>
              <a:t>! Ah-ha</a:t>
            </a:r>
          </a:p>
          <a:p>
            <a:endParaRPr lang="en-US" dirty="0"/>
          </a:p>
        </p:txBody>
      </p:sp>
    </p:spTree>
    <p:extLst>
      <p:ext uri="{BB962C8B-B14F-4D97-AF65-F5344CB8AC3E}">
        <p14:creationId xmlns:p14="http://schemas.microsoft.com/office/powerpoint/2010/main" val="228870192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a:t>California </a:t>
            </a:r>
            <a:r>
              <a:rPr lang="en-US" sz="4000" b="1" dirty="0" smtClean="0"/>
              <a:t>Math Framework</a:t>
            </a:r>
            <a:endParaRPr lang="en-US" sz="4000" dirty="0">
              <a:solidFill>
                <a:srgbClr val="0000FF"/>
              </a:solidFill>
              <a:latin typeface="American Typewriter"/>
              <a:cs typeface="American Typewriter"/>
            </a:endParaRPr>
          </a:p>
        </p:txBody>
      </p:sp>
      <p:sp>
        <p:nvSpPr>
          <p:cNvPr id="3" name="Content Placeholder 2"/>
          <p:cNvSpPr>
            <a:spLocks noGrp="1"/>
          </p:cNvSpPr>
          <p:nvPr>
            <p:ph idx="1"/>
          </p:nvPr>
        </p:nvSpPr>
        <p:spPr/>
        <p:txBody>
          <a:bodyPr/>
          <a:lstStyle/>
          <a:p>
            <a:pPr marL="0" indent="0">
              <a:buNone/>
            </a:pPr>
            <a:r>
              <a:rPr lang="en-US" dirty="0" smtClean="0"/>
              <a:t>4</a:t>
            </a:r>
            <a:r>
              <a:rPr lang="en-US" baseline="30000" dirty="0" smtClean="0"/>
              <a:t>th</a:t>
            </a:r>
            <a:r>
              <a:rPr lang="en-US" dirty="0" smtClean="0"/>
              <a:t> &amp; 5th Grade Standards  for Mathematical Content</a:t>
            </a:r>
          </a:p>
          <a:p>
            <a:pPr marL="0" indent="0">
              <a:buNone/>
            </a:pPr>
            <a:endParaRPr lang="en-US" dirty="0"/>
          </a:p>
        </p:txBody>
      </p:sp>
      <p:sp>
        <p:nvSpPr>
          <p:cNvPr id="6" name="TextBox 5"/>
          <p:cNvSpPr txBox="1"/>
          <p:nvPr/>
        </p:nvSpPr>
        <p:spPr>
          <a:xfrm>
            <a:off x="533400" y="3581400"/>
            <a:ext cx="7848600" cy="2492990"/>
          </a:xfrm>
          <a:prstGeom prst="rect">
            <a:avLst/>
          </a:prstGeom>
          <a:noFill/>
        </p:spPr>
        <p:txBody>
          <a:bodyPr wrap="square" rtlCol="0">
            <a:spAutoFit/>
          </a:bodyPr>
          <a:lstStyle/>
          <a:p>
            <a:r>
              <a:rPr lang="en-US" sz="2400" b="1" dirty="0">
                <a:solidFill>
                  <a:schemeClr val="dk1"/>
                </a:solidFill>
              </a:rPr>
              <a:t>What connections can you make between what we read in the CA Framework </a:t>
            </a:r>
            <a:r>
              <a:rPr lang="en-US" sz="2400" b="1" dirty="0" smtClean="0">
                <a:solidFill>
                  <a:schemeClr val="dk1"/>
                </a:solidFill>
              </a:rPr>
              <a:t>and </a:t>
            </a:r>
            <a:r>
              <a:rPr lang="en-US" sz="2400" b="1" dirty="0">
                <a:solidFill>
                  <a:schemeClr val="dk1"/>
                </a:solidFill>
              </a:rPr>
              <a:t>what the task required?  </a:t>
            </a:r>
          </a:p>
          <a:p>
            <a:endParaRPr lang="en-US" sz="2400" b="1" dirty="0" smtClean="0">
              <a:solidFill>
                <a:schemeClr val="dk1"/>
              </a:solidFill>
            </a:endParaRPr>
          </a:p>
          <a:p>
            <a:r>
              <a:rPr lang="en-US" sz="2400" b="1" dirty="0" smtClean="0">
                <a:solidFill>
                  <a:schemeClr val="dk1"/>
                </a:solidFill>
              </a:rPr>
              <a:t>What </a:t>
            </a:r>
            <a:r>
              <a:rPr lang="en-US" sz="2400" b="1" dirty="0">
                <a:solidFill>
                  <a:schemeClr val="dk1"/>
                </a:solidFill>
              </a:rPr>
              <a:t>new </a:t>
            </a:r>
            <a:r>
              <a:rPr lang="en-US" sz="2400" b="1" dirty="0" smtClean="0">
                <a:solidFill>
                  <a:schemeClr val="dk1"/>
                </a:solidFill>
              </a:rPr>
              <a:t>insights </a:t>
            </a:r>
            <a:r>
              <a:rPr lang="en-US" sz="2400" b="1" dirty="0">
                <a:solidFill>
                  <a:schemeClr val="dk1"/>
                </a:solidFill>
              </a:rPr>
              <a:t>do you have about the domain of </a:t>
            </a:r>
            <a:r>
              <a:rPr lang="en-US" sz="2400" b="1" dirty="0" smtClean="0">
                <a:solidFill>
                  <a:schemeClr val="dk1"/>
                </a:solidFill>
              </a:rPr>
              <a:t>Numbers and Operations-Fractions</a:t>
            </a:r>
            <a:r>
              <a:rPr lang="en-US" b="1" dirty="0" smtClean="0">
                <a:solidFill>
                  <a:schemeClr val="dk1"/>
                </a:solidFill>
              </a:rPr>
              <a:t>?</a:t>
            </a:r>
            <a:endParaRPr lang="en-US" b="1" dirty="0">
              <a:solidFill>
                <a:schemeClr val="dk1"/>
              </a:solidFill>
            </a:endParaRPr>
          </a:p>
          <a:p>
            <a:endParaRPr lang="en-US" b="1" dirty="0">
              <a:solidFill>
                <a:schemeClr val="dk1"/>
              </a:solidFill>
            </a:endParaRPr>
          </a:p>
          <a:p>
            <a:endParaRPr lang="en-US" dirty="0"/>
          </a:p>
        </p:txBody>
      </p:sp>
      <p:pic>
        <p:nvPicPr>
          <p:cNvPr id="7" name="Picture 1" descr="Picture1"/>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267200" y="2514600"/>
            <a:ext cx="3517399" cy="1027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41276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Session Outcome 4</a:t>
            </a:r>
            <a:endParaRPr lang="en-US" dirty="0"/>
          </a:p>
        </p:txBody>
      </p:sp>
      <p:sp>
        <p:nvSpPr>
          <p:cNvPr id="8" name="Subtitle 7"/>
          <p:cNvSpPr>
            <a:spLocks noGrp="1"/>
          </p:cNvSpPr>
          <p:nvPr>
            <p:ph type="subTitle" idx="1"/>
          </p:nvPr>
        </p:nvSpPr>
        <p:spPr/>
        <p:txBody>
          <a:bodyPr/>
          <a:lstStyle/>
          <a:p>
            <a:pPr lvl="0"/>
            <a:r>
              <a:rPr lang="en-US" dirty="0"/>
              <a:t>To become familiar with alternative sources for CCSSM problem solving tasks.</a:t>
            </a:r>
          </a:p>
          <a:p>
            <a:endParaRPr lang="en-US" dirty="0"/>
          </a:p>
        </p:txBody>
      </p:sp>
      <p:sp>
        <p:nvSpPr>
          <p:cNvPr id="4" name="Footer Placeholder 3"/>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3802692655"/>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Session Outcomes</a:t>
            </a:r>
            <a:endParaRPr lang="en-US" b="1" dirty="0"/>
          </a:p>
        </p:txBody>
      </p:sp>
      <p:sp>
        <p:nvSpPr>
          <p:cNvPr id="3" name="Content Placeholder 2"/>
          <p:cNvSpPr>
            <a:spLocks noGrp="1"/>
          </p:cNvSpPr>
          <p:nvPr>
            <p:ph idx="1"/>
          </p:nvPr>
        </p:nvSpPr>
        <p:spPr/>
        <p:txBody>
          <a:bodyPr>
            <a:normAutofit fontScale="92500" lnSpcReduction="20000"/>
          </a:bodyPr>
          <a:lstStyle/>
          <a:p>
            <a:pPr lvl="0"/>
            <a:r>
              <a:rPr lang="en-US" dirty="0"/>
              <a:t>To strengthen our content and pedagogical knowledge around a domain or cluster of standards that falls within one of the critical areas.</a:t>
            </a:r>
          </a:p>
          <a:p>
            <a:pPr lvl="0"/>
            <a:r>
              <a:rPr lang="en-US" dirty="0"/>
              <a:t>To identify the CCSS Content and Practice Standards for a problem solving task.</a:t>
            </a:r>
          </a:p>
          <a:p>
            <a:pPr lvl="0"/>
            <a:r>
              <a:rPr lang="en-US" dirty="0"/>
              <a:t>To utilize the CA Math Framework as a tool to better understand the CCSSM Standards.</a:t>
            </a:r>
          </a:p>
          <a:p>
            <a:pPr lvl="0"/>
            <a:r>
              <a:rPr lang="en-US" dirty="0"/>
              <a:t>To become familiar with alternative sources for CCSSM problem solving tasks.</a:t>
            </a:r>
          </a:p>
        </p:txBody>
      </p:sp>
      <p:sp>
        <p:nvSpPr>
          <p:cNvPr id="4" name="Footer Placeholder 3"/>
          <p:cNvSpPr>
            <a:spLocks noGrp="1"/>
          </p:cNvSpPr>
          <p:nvPr>
            <p:ph type="ftr" sz="quarter" idx="11"/>
          </p:nvPr>
        </p:nvSpPr>
        <p:spPr/>
        <p:txBody>
          <a:bodyPr/>
          <a:lstStyle/>
          <a:p>
            <a:r>
              <a:rPr lang="en-US" smtClean="0"/>
              <a:t>We innovate and transform learning to inspire excellence.</a:t>
            </a:r>
            <a:endParaRPr lang="en-US"/>
          </a:p>
        </p:txBody>
      </p:sp>
    </p:spTree>
    <p:extLst>
      <p:ext uri="{BB962C8B-B14F-4D97-AF65-F5344CB8AC3E}">
        <p14:creationId xmlns:p14="http://schemas.microsoft.com/office/powerpoint/2010/main" val="688913881"/>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3529"/>
            <a:ext cx="8229600" cy="920471"/>
          </a:xfrm>
        </p:spPr>
        <p:txBody>
          <a:bodyPr/>
          <a:lstStyle/>
          <a:p>
            <a:r>
              <a:rPr lang="en-US" b="1" dirty="0" smtClean="0"/>
              <a:t>CCSS Math Resources</a:t>
            </a:r>
            <a:endParaRPr lang="en-US" b="1" dirty="0"/>
          </a:p>
        </p:txBody>
      </p:sp>
      <p:pic>
        <p:nvPicPr>
          <p:cNvPr id="4" name="Picture 3" descr="Screen Shot 2014-10-09 at 2.50.4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47800"/>
            <a:ext cx="9144000" cy="4973053"/>
          </a:xfrm>
          <a:prstGeom prst="rect">
            <a:avLst/>
          </a:prstGeom>
        </p:spPr>
      </p:pic>
      <p:sp>
        <p:nvSpPr>
          <p:cNvPr id="3" name="Text Placeholder 2"/>
          <p:cNvSpPr>
            <a:spLocks noGrp="1"/>
          </p:cNvSpPr>
          <p:nvPr>
            <p:ph type="body" idx="1"/>
          </p:nvPr>
        </p:nvSpPr>
        <p:spPr>
          <a:xfrm>
            <a:off x="457200" y="5943600"/>
            <a:ext cx="8229600" cy="569698"/>
          </a:xfrm>
          <a:solidFill>
            <a:srgbClr val="92D050">
              <a:alpha val="78039"/>
            </a:srgbClr>
          </a:solidFill>
        </p:spPr>
        <p:txBody>
          <a:bodyPr anchor="ctr">
            <a:normAutofit fontScale="92500"/>
          </a:bodyPr>
          <a:lstStyle/>
          <a:p>
            <a:pPr marL="292100" indent="0" algn="ctr">
              <a:buNone/>
            </a:pPr>
            <a:r>
              <a:rPr lang="en-US" b="1" dirty="0" smtClean="0">
                <a:solidFill>
                  <a:schemeClr val="bg1"/>
                </a:solidFill>
                <a:effectLst>
                  <a:outerShdw blurRad="38100" dist="38100" dir="2700000" algn="tl">
                    <a:srgbClr val="000000">
                      <a:alpha val="43137"/>
                    </a:srgbClr>
                  </a:outerShdw>
                </a:effectLst>
              </a:rPr>
              <a:t>www.symbaloo.com/mix/ccssmathresources1</a:t>
            </a:r>
            <a:endParaRPr lang="en-US"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5669968"/>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Evaluation</a:t>
            </a:r>
            <a:endParaRPr lang="en-US" b="1" dirty="0"/>
          </a:p>
        </p:txBody>
      </p:sp>
      <p:sp>
        <p:nvSpPr>
          <p:cNvPr id="3" name="Content Placeholder 2"/>
          <p:cNvSpPr>
            <a:spLocks noGrp="1"/>
          </p:cNvSpPr>
          <p:nvPr>
            <p:ph idx="1"/>
          </p:nvPr>
        </p:nvSpPr>
        <p:spPr/>
        <p:txBody>
          <a:bodyPr/>
          <a:lstStyle/>
          <a:p>
            <a:pPr marL="0" indent="0" algn="ctr">
              <a:buNone/>
            </a:pPr>
            <a:r>
              <a:rPr lang="en-US" smtClean="0"/>
              <a:t>http://bitly.com</a:t>
            </a:r>
            <a:r>
              <a:rPr lang="en-US" dirty="0" smtClean="0"/>
              <a:t>/</a:t>
            </a:r>
            <a:r>
              <a:rPr lang="en-US" dirty="0" err="1" smtClean="0"/>
              <a:t>isicfeedback</a:t>
            </a:r>
            <a:endParaRPr lang="en-US" dirty="0"/>
          </a:p>
        </p:txBody>
      </p:sp>
      <p:sp>
        <p:nvSpPr>
          <p:cNvPr id="4" name="Footer Placeholder 3"/>
          <p:cNvSpPr>
            <a:spLocks noGrp="1"/>
          </p:cNvSpPr>
          <p:nvPr>
            <p:ph type="ftr" sz="quarter" idx="11"/>
          </p:nvPr>
        </p:nvSpPr>
        <p:spPr/>
        <p:txBody>
          <a:bodyPr/>
          <a:lstStyle/>
          <a:p>
            <a:r>
              <a:rPr lang="en-US" smtClean="0"/>
              <a:t>We innovate and transform learning to inspire excellence.</a:t>
            </a:r>
            <a:endParaRPr lang="en-US"/>
          </a:p>
        </p:txBody>
      </p:sp>
    </p:spTree>
    <p:extLst>
      <p:ext uri="{BB962C8B-B14F-4D97-AF65-F5344CB8AC3E}">
        <p14:creationId xmlns:p14="http://schemas.microsoft.com/office/powerpoint/2010/main" val="422087921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685800"/>
          </a:xfrm>
        </p:spPr>
        <p:txBody>
          <a:bodyPr>
            <a:normAutofit/>
          </a:bodyPr>
          <a:lstStyle/>
          <a:p>
            <a:r>
              <a:rPr lang="en-US" sz="3600" dirty="0" smtClean="0"/>
              <a:t>Teaching Math Through Problem Solving</a:t>
            </a:r>
            <a:endParaRPr lang="en-US" sz="3600" dirty="0"/>
          </a:p>
        </p:txBody>
      </p:sp>
      <p:pic>
        <p:nvPicPr>
          <p:cNvPr id="6" name="Content Placeholder 5" descr="Screen Shot 2014-08-21 at 4.48.04 AM.png"/>
          <p:cNvPicPr>
            <a:picLocks noGrp="1" noChangeAspect="1"/>
          </p:cNvPicPr>
          <p:nvPr>
            <p:ph sz="half" idx="1"/>
          </p:nvPr>
        </p:nvPicPr>
        <p:blipFill>
          <a:blip r:embed="rId2">
            <a:extLst>
              <a:ext uri="{28A0092B-C50C-407E-A947-70E740481C1C}">
                <a14:useLocalDpi xmlns:a14="http://schemas.microsoft.com/office/drawing/2010/main" val="0"/>
              </a:ext>
            </a:extLst>
          </a:blip>
          <a:srcRect l="-6877" r="-6877"/>
          <a:stretch>
            <a:fillRect/>
          </a:stretch>
        </p:blipFill>
        <p:spPr/>
      </p:pic>
      <p:pic>
        <p:nvPicPr>
          <p:cNvPr id="7" name="Content Placeholder 6" descr="Screen Shot 2014-08-21 at 4.48.57 AM.png"/>
          <p:cNvPicPr>
            <a:picLocks noGrp="1" noChangeAspect="1"/>
          </p:cNvPicPr>
          <p:nvPr>
            <p:ph sz="half" idx="2"/>
          </p:nvPr>
        </p:nvPicPr>
        <p:blipFill>
          <a:blip r:embed="rId3">
            <a:extLst>
              <a:ext uri="{28A0092B-C50C-407E-A947-70E740481C1C}">
                <a14:useLocalDpi xmlns:a14="http://schemas.microsoft.com/office/drawing/2010/main" val="0"/>
              </a:ext>
            </a:extLst>
          </a:blip>
          <a:srcRect t="-36078" b="-36078"/>
          <a:stretch>
            <a:fillRect/>
          </a:stretch>
        </p:blipFill>
        <p:spPr>
          <a:xfrm>
            <a:off x="4267200" y="914400"/>
            <a:ext cx="4572000" cy="5737860"/>
          </a:xfrm>
        </p:spPr>
      </p:pic>
    </p:spTree>
    <p:extLst>
      <p:ext uri="{BB962C8B-B14F-4D97-AF65-F5344CB8AC3E}">
        <p14:creationId xmlns:p14="http://schemas.microsoft.com/office/powerpoint/2010/main" val="861633922"/>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Contact Information</a:t>
            </a:r>
            <a:endParaRPr lang="en-US" b="1" dirty="0"/>
          </a:p>
        </p:txBody>
      </p:sp>
      <p:sp>
        <p:nvSpPr>
          <p:cNvPr id="5" name="Content Placeholder 4"/>
          <p:cNvSpPr>
            <a:spLocks noGrp="1"/>
          </p:cNvSpPr>
          <p:nvPr>
            <p:ph idx="1"/>
          </p:nvPr>
        </p:nvSpPr>
        <p:spPr/>
        <p:txBody>
          <a:bodyPr/>
          <a:lstStyle/>
          <a:p>
            <a:pPr marL="0" indent="0" algn="ctr">
              <a:buNone/>
            </a:pPr>
            <a:r>
              <a:rPr lang="en-US" dirty="0" smtClean="0"/>
              <a:t>Joseph Espinosa</a:t>
            </a:r>
            <a:r>
              <a:rPr lang="en-US" dirty="0" smtClean="0">
                <a:hlinkClick r:id="rId2"/>
              </a:rPr>
              <a:t>-jae0598@lausd.net</a:t>
            </a:r>
            <a:endParaRPr lang="en-US" dirty="0" smtClean="0"/>
          </a:p>
          <a:p>
            <a:pPr marL="0" indent="0" algn="ctr">
              <a:buNone/>
            </a:pPr>
            <a:endParaRPr lang="en-US" dirty="0"/>
          </a:p>
        </p:txBody>
      </p:sp>
      <p:sp>
        <p:nvSpPr>
          <p:cNvPr id="4" name="Footer Placeholder 3"/>
          <p:cNvSpPr>
            <a:spLocks noGrp="1"/>
          </p:cNvSpPr>
          <p:nvPr>
            <p:ph type="ftr" sz="quarter" idx="11"/>
          </p:nvPr>
        </p:nvSpPr>
        <p:spPr/>
        <p:txBody>
          <a:bodyPr/>
          <a:lstStyle/>
          <a:p>
            <a:r>
              <a:rPr lang="en-US" smtClean="0"/>
              <a:t>We innovate and transform learning to inspire excellence.</a:t>
            </a:r>
            <a:endParaRPr lang="en-US"/>
          </a:p>
        </p:txBody>
      </p:sp>
    </p:spTree>
    <p:extLst>
      <p:ext uri="{BB962C8B-B14F-4D97-AF65-F5344CB8AC3E}">
        <p14:creationId xmlns:p14="http://schemas.microsoft.com/office/powerpoint/2010/main" val="2011798134"/>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Thank You!</a:t>
            </a:r>
            <a:endParaRPr lang="en-US" b="1" dirty="0"/>
          </a:p>
        </p:txBody>
      </p:sp>
      <p:pic>
        <p:nvPicPr>
          <p:cNvPr id="4" name="Content Placeholder 3"/>
          <p:cNvPicPr>
            <a:picLocks noGrp="1" noChangeAspect="1"/>
          </p:cNvPicPr>
          <p:nvPr>
            <p:ph idx="1"/>
          </p:nvPr>
        </p:nvPicPr>
        <p:blipFill>
          <a:blip r:embed="rId3"/>
          <a:srcRect l="-10934" r="-10934"/>
          <a:stretch>
            <a:fillRect/>
          </a:stretch>
        </p:blipFill>
        <p:spPr/>
      </p:pic>
    </p:spTree>
    <p:extLst>
      <p:ext uri="{BB962C8B-B14F-4D97-AF65-F5344CB8AC3E}">
        <p14:creationId xmlns:p14="http://schemas.microsoft.com/office/powerpoint/2010/main" val="276757666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Session Outcomes</a:t>
            </a:r>
            <a:endParaRPr lang="en-US" b="1" dirty="0"/>
          </a:p>
        </p:txBody>
      </p:sp>
      <p:sp>
        <p:nvSpPr>
          <p:cNvPr id="3" name="Content Placeholder 2"/>
          <p:cNvSpPr>
            <a:spLocks noGrp="1"/>
          </p:cNvSpPr>
          <p:nvPr>
            <p:ph idx="1"/>
          </p:nvPr>
        </p:nvSpPr>
        <p:spPr/>
        <p:txBody>
          <a:bodyPr>
            <a:normAutofit fontScale="92500" lnSpcReduction="20000"/>
          </a:bodyPr>
          <a:lstStyle/>
          <a:p>
            <a:pPr lvl="0"/>
            <a:r>
              <a:rPr lang="en-US" dirty="0" smtClean="0"/>
              <a:t>To strengthen our content and pedagogical knowledge </a:t>
            </a:r>
            <a:r>
              <a:rPr lang="en-US" dirty="0"/>
              <a:t>around a domain or cluster of standards that falls within one of the critical </a:t>
            </a:r>
            <a:r>
              <a:rPr lang="en-US" dirty="0" smtClean="0"/>
              <a:t>areas.</a:t>
            </a:r>
          </a:p>
          <a:p>
            <a:pPr lvl="0"/>
            <a:r>
              <a:rPr lang="en-US" dirty="0" smtClean="0"/>
              <a:t>To identify the CCSS Content and Practice Standards for a problem solving task.</a:t>
            </a:r>
          </a:p>
          <a:p>
            <a:pPr lvl="0"/>
            <a:r>
              <a:rPr lang="en-US" dirty="0" smtClean="0"/>
              <a:t>To utilize the CA Math Framework as a tool to better understand the CCSSM Standards.</a:t>
            </a:r>
          </a:p>
          <a:p>
            <a:pPr lvl="0"/>
            <a:r>
              <a:rPr lang="en-US" dirty="0" smtClean="0"/>
              <a:t>To become familiar with alternative sources for CCSSM problem solving tasks.</a:t>
            </a:r>
            <a:endParaRPr lang="en-US" dirty="0"/>
          </a:p>
        </p:txBody>
      </p:sp>
      <p:pic>
        <p:nvPicPr>
          <p:cNvPr id="5" name="Picture 2" descr="ISIC 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307" y="7576"/>
            <a:ext cx="1028213" cy="1005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670968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3"/>
          <p:cNvSpPr>
            <a:spLocks noGrp="1"/>
          </p:cNvSpPr>
          <p:nvPr>
            <p:ph type="title"/>
          </p:nvPr>
        </p:nvSpPr>
        <p:spPr>
          <a:xfrm>
            <a:off x="533400" y="685800"/>
            <a:ext cx="8042275" cy="788988"/>
          </a:xfrm>
        </p:spPr>
        <p:txBody>
          <a:bodyPr/>
          <a:lstStyle/>
          <a:p>
            <a:pPr eaLnBrk="1" hangingPunct="1"/>
            <a:r>
              <a:rPr lang="en-US" dirty="0">
                <a:latin typeface="Calibri" charset="0"/>
              </a:rPr>
              <a:t>Independent Reading Activity</a:t>
            </a:r>
          </a:p>
        </p:txBody>
      </p:sp>
      <p:sp>
        <p:nvSpPr>
          <p:cNvPr id="7" name="Content Placeholder 6"/>
          <p:cNvSpPr>
            <a:spLocks noGrp="1"/>
          </p:cNvSpPr>
          <p:nvPr>
            <p:ph sz="half" idx="2"/>
          </p:nvPr>
        </p:nvSpPr>
        <p:spPr>
          <a:xfrm>
            <a:off x="4114800" y="1524000"/>
            <a:ext cx="4640263" cy="4473575"/>
          </a:xfrm>
        </p:spPr>
        <p:txBody>
          <a:bodyPr>
            <a:normAutofit fontScale="85000" lnSpcReduction="20000"/>
          </a:bodyPr>
          <a:lstStyle/>
          <a:p>
            <a:pPr marL="0" indent="0" eaLnBrk="1" hangingPunct="1">
              <a:buFont typeface="Wingdings 2" charset="0"/>
              <a:buNone/>
              <a:defRPr/>
            </a:pPr>
            <a:r>
              <a:rPr lang="en-US" b="1" i="1" dirty="0" smtClean="0"/>
              <a:t>“Why Do Americans Stink at Math?”-NY Times</a:t>
            </a:r>
            <a:endParaRPr lang="en-US" b="1" dirty="0" smtClean="0"/>
          </a:p>
          <a:p>
            <a:pPr>
              <a:defRPr/>
            </a:pPr>
            <a:r>
              <a:rPr lang="en-US" dirty="0">
                <a:cs typeface="Century Gothic"/>
              </a:rPr>
              <a:t>Read </a:t>
            </a:r>
            <a:r>
              <a:rPr lang="en-US" dirty="0" smtClean="0">
                <a:cs typeface="Century Gothic"/>
              </a:rPr>
              <a:t>bottom of page 4 to the top of page 9</a:t>
            </a:r>
            <a:endParaRPr lang="en-US" dirty="0">
              <a:cs typeface="Century Gothic"/>
            </a:endParaRPr>
          </a:p>
          <a:p>
            <a:pPr>
              <a:defRPr/>
            </a:pPr>
            <a:r>
              <a:rPr lang="en-US" dirty="0">
                <a:cs typeface="Century Gothic"/>
              </a:rPr>
              <a:t>Keep the following questions in </a:t>
            </a:r>
            <a:r>
              <a:rPr lang="en-US" dirty="0" smtClean="0">
                <a:cs typeface="Century Gothic"/>
              </a:rPr>
              <a:t>mind, feel free to use your answers from the reflection questions:</a:t>
            </a:r>
            <a:endParaRPr lang="en-US" dirty="0">
              <a:cs typeface="Century Gothic"/>
            </a:endParaRPr>
          </a:p>
          <a:p>
            <a:pPr lvl="1">
              <a:defRPr/>
            </a:pPr>
            <a:r>
              <a:rPr lang="en-US" dirty="0">
                <a:cs typeface="Century Gothic"/>
              </a:rPr>
              <a:t>What does the text say?</a:t>
            </a:r>
          </a:p>
          <a:p>
            <a:pPr lvl="1">
              <a:defRPr/>
            </a:pPr>
            <a:r>
              <a:rPr lang="en-US" dirty="0">
                <a:cs typeface="Century Gothic"/>
              </a:rPr>
              <a:t>What does it mean?</a:t>
            </a:r>
          </a:p>
          <a:p>
            <a:pPr lvl="1">
              <a:defRPr/>
            </a:pPr>
            <a:r>
              <a:rPr lang="en-US" dirty="0">
                <a:cs typeface="Century Gothic"/>
              </a:rPr>
              <a:t>Why does it matter?</a:t>
            </a:r>
          </a:p>
          <a:p>
            <a:pPr>
              <a:defRPr/>
            </a:pPr>
            <a:r>
              <a:rPr lang="en-US" dirty="0">
                <a:cs typeface="Century Gothic"/>
              </a:rPr>
              <a:t>Fill in the “Say, Mean, Matter” </a:t>
            </a:r>
            <a:r>
              <a:rPr lang="en-US" dirty="0" smtClean="0">
                <a:cs typeface="Century Gothic"/>
              </a:rPr>
              <a:t>chart</a:t>
            </a:r>
            <a:endParaRPr lang="en-US" dirty="0">
              <a:cs typeface="Century Gothic"/>
            </a:endParaRPr>
          </a:p>
        </p:txBody>
      </p:sp>
      <p:pic>
        <p:nvPicPr>
          <p:cNvPr id="8" name="Picture 7" descr="Screen Shot 2013-10-06 at 3.44.2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4191001"/>
            <a:ext cx="3256839" cy="1828800"/>
          </a:xfrm>
          <a:prstGeom prst="rect">
            <a:avLst/>
          </a:prstGeom>
          <a:ln w="38100" cmpd="sng">
            <a:solidFill>
              <a:schemeClr val="tx2">
                <a:lumMod val="50000"/>
                <a:lumOff val="50000"/>
              </a:schemeClr>
            </a:solidFill>
            <a:prstDash val="solid"/>
          </a:ln>
        </p:spPr>
      </p:pic>
      <p:pic>
        <p:nvPicPr>
          <p:cNvPr id="3" name="Content Placeholder 2" descr="Screen Shot 2014-08-06 at 2.19.13 AM.png"/>
          <p:cNvPicPr>
            <a:picLocks noGrp="1" noChangeAspect="1"/>
          </p:cNvPicPr>
          <p:nvPr>
            <p:ph sz="half" idx="1"/>
          </p:nvPr>
        </p:nvPicPr>
        <p:blipFill>
          <a:blip r:embed="rId4">
            <a:extLst>
              <a:ext uri="{28A0092B-C50C-407E-A947-70E740481C1C}">
                <a14:useLocalDpi xmlns:a14="http://schemas.microsoft.com/office/drawing/2010/main" val="0"/>
              </a:ext>
            </a:extLst>
          </a:blip>
          <a:srcRect t="3096" b="3096"/>
          <a:stretch>
            <a:fillRect/>
          </a:stretch>
        </p:blipFill>
        <p:spPr>
          <a:xfrm>
            <a:off x="838200" y="1447800"/>
            <a:ext cx="2133600" cy="2413000"/>
          </a:xfrm>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normAutofit fontScale="90000"/>
          </a:bodyPr>
          <a:lstStyle/>
          <a:p>
            <a:r>
              <a:rPr lang="en-US" b="1">
                <a:latin typeface="News Gothic MT" charset="0"/>
              </a:rPr>
              <a:t>Share Out</a:t>
            </a:r>
            <a:endParaRPr lang="en-US">
              <a:latin typeface="Calibri" charset="0"/>
            </a:endParaRPr>
          </a:p>
        </p:txBody>
      </p:sp>
      <p:pic>
        <p:nvPicPr>
          <p:cNvPr id="35842" name="Content Placeholder 3" descr="Screen Shot 2013-10-06 at 3.44.28 PM.png"/>
          <p:cNvPicPr>
            <a:picLocks noGrp="1" noChangeAspect="1"/>
          </p:cNvPicPr>
          <p:nvPr>
            <p:ph idx="1"/>
          </p:nvPr>
        </p:nvPicPr>
        <p:blipFill>
          <a:blip r:embed="rId3">
            <a:extLst>
              <a:ext uri="{28A0092B-C50C-407E-A947-70E740481C1C}">
                <a14:useLocalDpi xmlns:a14="http://schemas.microsoft.com/office/drawing/2010/main" val="0"/>
              </a:ext>
            </a:extLst>
          </a:blip>
          <a:srcRect l="-12071" r="-12071"/>
          <a:stretch>
            <a:fillRect/>
          </a:stretch>
        </p:blipFill>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4114800" cy="685800"/>
          </a:xfrm>
        </p:spPr>
        <p:txBody>
          <a:bodyPr>
            <a:normAutofit fontScale="90000"/>
          </a:bodyPr>
          <a:lstStyle/>
          <a:p>
            <a:r>
              <a:rPr lang="en-US" b="1" dirty="0" smtClean="0"/>
              <a:t>CCSS Connection</a:t>
            </a:r>
            <a:endParaRPr lang="en-US" b="1" dirty="0"/>
          </a:p>
        </p:txBody>
      </p:sp>
      <p:sp>
        <p:nvSpPr>
          <p:cNvPr id="3" name="Content Placeholder 2"/>
          <p:cNvSpPr>
            <a:spLocks noGrp="1"/>
          </p:cNvSpPr>
          <p:nvPr>
            <p:ph idx="1"/>
          </p:nvPr>
        </p:nvSpPr>
        <p:spPr>
          <a:xfrm>
            <a:off x="457200" y="2057400"/>
            <a:ext cx="8229600" cy="4038599"/>
          </a:xfrm>
        </p:spPr>
        <p:txBody>
          <a:bodyPr>
            <a:normAutofit fontScale="47500" lnSpcReduction="20000"/>
          </a:bodyPr>
          <a:lstStyle/>
          <a:p>
            <a:pPr marL="112713" indent="0">
              <a:lnSpc>
                <a:spcPct val="130000"/>
              </a:lnSpc>
              <a:spcAft>
                <a:spcPct val="30000"/>
              </a:spcAft>
              <a:buNone/>
            </a:pPr>
            <a:r>
              <a:rPr lang="en-US" dirty="0">
                <a:latin typeface="Arial" charset="0"/>
              </a:rPr>
              <a:t>Asking a student to understand something means asking a teacher to assess whether the student has understood it.  But what does mathematical understanding look like?  One hallmark of mathematical understanding is the ability to justify, in a way appropriate to the student’s mathematical maturity, </a:t>
            </a:r>
            <a:r>
              <a:rPr lang="en-US" i="1" dirty="0">
                <a:latin typeface="Arial" charset="0"/>
              </a:rPr>
              <a:t>why </a:t>
            </a:r>
            <a:r>
              <a:rPr lang="en-US" dirty="0">
                <a:latin typeface="Arial" charset="0"/>
              </a:rPr>
              <a:t>a particular mathematical statement is true….…Mathematical understanding and procedural skill are equally important, and both are assessable using mathematical tasks of sufficient richness.</a:t>
            </a:r>
          </a:p>
          <a:p>
            <a:pPr marL="112713" indent="0">
              <a:lnSpc>
                <a:spcPct val="130000"/>
              </a:lnSpc>
              <a:spcBef>
                <a:spcPts val="6600"/>
              </a:spcBef>
              <a:spcAft>
                <a:spcPct val="30000"/>
              </a:spcAft>
              <a:buNone/>
            </a:pPr>
            <a:r>
              <a:rPr lang="en-US" dirty="0">
                <a:latin typeface="Arial" charset="0"/>
              </a:rPr>
              <a:t>By engaging in a task, teachers will have the opportunity to consider the potential of the task and engagement in the task for helping learners develop the facility for expressing a relationship between quantities in different representational forms, and for making connections between those forms. </a:t>
            </a:r>
          </a:p>
        </p:txBody>
      </p:sp>
      <p:sp>
        <p:nvSpPr>
          <p:cNvPr id="4" name="Footer Placeholder 3"/>
          <p:cNvSpPr>
            <a:spLocks noGrp="1"/>
          </p:cNvSpPr>
          <p:nvPr>
            <p:ph type="ftr" sz="quarter" idx="11"/>
          </p:nvPr>
        </p:nvSpPr>
        <p:spPr/>
        <p:txBody>
          <a:bodyPr/>
          <a:lstStyle/>
          <a:p>
            <a:r>
              <a:rPr lang="en-US" dirty="0" smtClean="0"/>
              <a:t>We innovate and transform learning to inspire excellence.</a:t>
            </a:r>
            <a:endParaRPr lang="en-US" dirty="0"/>
          </a:p>
        </p:txBody>
      </p:sp>
      <p:pic>
        <p:nvPicPr>
          <p:cNvPr id="5" name="Picture 1" descr="Picture1"/>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029200" y="1066800"/>
            <a:ext cx="3517399" cy="1027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p:nvSpPr>
        <p:spPr bwMode="auto">
          <a:xfrm>
            <a:off x="3340100" y="3638550"/>
            <a:ext cx="506095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hangingPunct="0">
              <a:defRPr sz="2400">
                <a:solidFill>
                  <a:schemeClr val="tx1"/>
                </a:solidFill>
                <a:latin typeface="Arial" charset="0"/>
                <a:ea typeface="ＭＳ Ｐゴシック" charset="0"/>
              </a:defRPr>
            </a:lvl6pPr>
            <a:lvl7pPr eaLnBrk="0" hangingPunct="0">
              <a:defRPr sz="2400">
                <a:solidFill>
                  <a:schemeClr val="tx1"/>
                </a:solidFill>
                <a:latin typeface="Arial" charset="0"/>
                <a:ea typeface="ＭＳ Ｐゴシック" charset="0"/>
              </a:defRPr>
            </a:lvl7pPr>
            <a:lvl8pPr eaLnBrk="0" hangingPunct="0">
              <a:defRPr sz="2400">
                <a:solidFill>
                  <a:schemeClr val="tx1"/>
                </a:solidFill>
                <a:latin typeface="Arial" charset="0"/>
                <a:ea typeface="ＭＳ Ｐゴシック" charset="0"/>
              </a:defRPr>
            </a:lvl8pPr>
            <a:lvl9pPr eaLnBrk="0" hangingPunct="0">
              <a:defRPr sz="2400">
                <a:solidFill>
                  <a:schemeClr val="tx1"/>
                </a:solidFill>
                <a:latin typeface="Arial" charset="0"/>
                <a:ea typeface="ＭＳ Ｐゴシック" charset="0"/>
              </a:defRPr>
            </a:lvl9pPr>
          </a:lstStyle>
          <a:p>
            <a:pPr algn="r">
              <a:lnSpc>
                <a:spcPct val="120000"/>
              </a:lnSpc>
              <a:spcBef>
                <a:spcPct val="20000"/>
              </a:spcBef>
            </a:pPr>
            <a:r>
              <a:rPr lang="en-US" sz="1200" u="sng" dirty="0">
                <a:latin typeface="Helvetica Neue" charset="0"/>
              </a:rPr>
              <a:t>Common Core State Standards for Mathematics</a:t>
            </a:r>
            <a:r>
              <a:rPr lang="en-US" sz="1200" dirty="0">
                <a:latin typeface="Helvetica Neue" charset="0"/>
              </a:rPr>
              <a:t>, 2010</a:t>
            </a:r>
          </a:p>
        </p:txBody>
      </p:sp>
    </p:spTree>
    <p:extLst>
      <p:ext uri="{BB962C8B-B14F-4D97-AF65-F5344CB8AC3E}">
        <p14:creationId xmlns:p14="http://schemas.microsoft.com/office/powerpoint/2010/main" val="255865584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1219200"/>
            <a:ext cx="486855" cy="4814766"/>
          </a:xfrm>
          <a:ln/>
          <a:extLst>
            <a:ext uri="{FAA26D3D-D897-4be2-8F04-BA451C77F1D7}">
              <ma14:placeholderFlag xmlns:ma14="http://schemas.microsoft.com/office/mac/drawingml/2011/main" val="1"/>
            </a:ext>
          </a:extLst>
        </p:spPr>
        <p:style>
          <a:lnRef idx="1">
            <a:schemeClr val="accent1"/>
          </a:lnRef>
          <a:fillRef idx="3">
            <a:schemeClr val="accent1"/>
          </a:fillRef>
          <a:effectRef idx="2">
            <a:schemeClr val="accent1"/>
          </a:effectRef>
          <a:fontRef idx="minor">
            <a:schemeClr val="lt1"/>
          </a:fontRef>
        </p:style>
        <p:txBody>
          <a:bodyPr vert="vert270" rtlCol="0">
            <a:normAutofit fontScale="90000"/>
          </a:bodyPr>
          <a:lstStyle/>
          <a:p>
            <a:pPr lvl="0" algn="ctr" eaLnBrk="1" fontAlgn="auto" hangingPunct="1">
              <a:spcAft>
                <a:spcPts val="0"/>
              </a:spcAft>
              <a:defRPr/>
            </a:pPr>
            <a:r>
              <a:rPr lang="en-US" b="0" dirty="0" smtClean="0">
                <a:solidFill>
                  <a:srgbClr val="595959"/>
                </a:solidFill>
                <a:latin typeface="Times New Roman" pitchFamily="18" charset="0"/>
                <a:ea typeface="ＭＳ Ｐゴシック"/>
              </a:rPr>
              <a:t>English Learner Master Plan</a:t>
            </a:r>
            <a:endParaRPr lang="en-US" dirty="0">
              <a:solidFill>
                <a:srgbClr val="000000"/>
              </a:solidFill>
              <a:latin typeface="Calisto MT"/>
              <a:ea typeface="+mj-ea"/>
              <a:cs typeface="Calisto MT"/>
            </a:endParaRPr>
          </a:p>
        </p:txBody>
      </p:sp>
      <p:sp>
        <p:nvSpPr>
          <p:cNvPr id="6" name="Content Placeholder 2"/>
          <p:cNvSpPr txBox="1">
            <a:spLocks/>
          </p:cNvSpPr>
          <p:nvPr/>
        </p:nvSpPr>
        <p:spPr bwMode="auto">
          <a:xfrm>
            <a:off x="762000" y="1600200"/>
            <a:ext cx="7375440" cy="4495800"/>
          </a:xfrm>
          <a:prstGeom prst="rect">
            <a:avLst/>
          </a:prstGeom>
          <a:noFill/>
          <a:ln w="9525">
            <a:noFill/>
            <a:miter lim="800000"/>
            <a:headEnd/>
            <a:tailEnd/>
          </a:ln>
        </p:spPr>
        <p:txBody>
          <a:bodyPr vert="horz" wrap="square" lIns="111063" tIns="55532" rIns="111063" bIns="55532" numCol="1" anchor="t" anchorCtr="0" compatLnSpc="1">
            <a:prstTxWarp prst="textNoShape">
              <a:avLst/>
            </a:prstTxWarp>
            <a:noAutofit/>
          </a:bodyPr>
          <a:lstStyle/>
          <a:p>
            <a:pPr marL="342900" marR="0" lvl="0" indent="-342900" algn="l" defTabSz="914400" rtl="0" eaLnBrk="0" fontAlgn="base" latinLnBrk="0" hangingPunct="0">
              <a:spcBef>
                <a:spcPts val="2000"/>
              </a:spcBef>
              <a:spcAft>
                <a:spcPct val="0"/>
              </a:spcAft>
              <a:buClr>
                <a:srgbClr val="6FB7D7"/>
              </a:buClr>
              <a:buSzPct val="110000"/>
              <a:buFont typeface="+mj-lt"/>
              <a:buAutoNum type="arabicPeriod"/>
              <a:tabLst/>
              <a:defRPr/>
            </a:pPr>
            <a:r>
              <a:rPr kumimoji="0" lang="en-US" sz="1600" b="0" i="0" u="none" strike="noStrike" kern="1200" cap="none" spc="0" normalizeH="0" baseline="0" noProof="0" dirty="0" smtClean="0">
                <a:ln>
                  <a:noFill/>
                </a:ln>
                <a:solidFill>
                  <a:srgbClr val="595959"/>
                </a:solidFill>
                <a:effectLst/>
                <a:uLnTx/>
                <a:uFillTx/>
                <a:latin typeface="+mn-lt"/>
                <a:ea typeface="ＭＳ Ｐゴシック"/>
                <a:cs typeface="ＭＳ Ｐゴシック" charset="0"/>
              </a:rPr>
              <a:t>English Learners (ELs) are held to the </a:t>
            </a:r>
            <a:r>
              <a:rPr kumimoji="0" lang="en-US" sz="1600" b="1" i="0" u="none" strike="noStrike" kern="1200" cap="none" spc="0" normalizeH="0" baseline="0" noProof="0" dirty="0" smtClean="0">
                <a:ln>
                  <a:noFill/>
                </a:ln>
                <a:solidFill>
                  <a:srgbClr val="595959"/>
                </a:solidFill>
                <a:effectLst/>
                <a:uLnTx/>
                <a:uFillTx/>
                <a:latin typeface="+mn-lt"/>
                <a:ea typeface="ＭＳ Ｐゴシック"/>
                <a:cs typeface="ＭＳ Ｐゴシック" charset="0"/>
              </a:rPr>
              <a:t>same high expectations </a:t>
            </a:r>
            <a:r>
              <a:rPr kumimoji="0" lang="en-US" sz="1600" b="0" i="0" u="none" strike="noStrike" kern="1200" cap="none" spc="0" normalizeH="0" baseline="0" noProof="0" dirty="0" smtClean="0">
                <a:ln>
                  <a:noFill/>
                </a:ln>
                <a:solidFill>
                  <a:srgbClr val="595959"/>
                </a:solidFill>
                <a:effectLst/>
                <a:uLnTx/>
                <a:uFillTx/>
                <a:latin typeface="+mn-lt"/>
                <a:ea typeface="ＭＳ Ｐゴシック"/>
                <a:cs typeface="ＭＳ Ｐゴシック" charset="0"/>
              </a:rPr>
              <a:t>of learning established for all students.</a:t>
            </a:r>
          </a:p>
          <a:p>
            <a:pPr marL="342900" marR="0" lvl="0" indent="-342900" algn="l" defTabSz="914400" rtl="0" eaLnBrk="0" fontAlgn="base" latinLnBrk="0" hangingPunct="0">
              <a:spcBef>
                <a:spcPts val="2000"/>
              </a:spcBef>
              <a:spcAft>
                <a:spcPct val="0"/>
              </a:spcAft>
              <a:buClr>
                <a:srgbClr val="6FB7D7"/>
              </a:buClr>
              <a:buSzPct val="110000"/>
              <a:buFont typeface="+mj-lt"/>
              <a:buAutoNum type="arabicPeriod"/>
              <a:tabLst/>
              <a:defRPr/>
            </a:pPr>
            <a:r>
              <a:rPr kumimoji="0" lang="en-US" sz="1600" b="0" i="0" u="none" strike="noStrike" kern="1200" cap="none" spc="0" normalizeH="0" baseline="0" noProof="0" dirty="0" smtClean="0">
                <a:ln>
                  <a:noFill/>
                </a:ln>
                <a:solidFill>
                  <a:srgbClr val="595959"/>
                </a:solidFill>
                <a:effectLst/>
                <a:uLnTx/>
                <a:uFillTx/>
                <a:latin typeface="+mn-lt"/>
                <a:ea typeface="ＭＳ Ｐゴシック"/>
                <a:cs typeface="ＭＳ Ｐゴシック" charset="0"/>
              </a:rPr>
              <a:t>ELs develop full </a:t>
            </a:r>
            <a:r>
              <a:rPr kumimoji="0" lang="en-US" sz="1600" b="1" i="0" u="none" strike="noStrike" kern="1200" cap="none" spc="0" normalizeH="0" baseline="0" noProof="0" dirty="0" smtClean="0">
                <a:ln>
                  <a:noFill/>
                </a:ln>
                <a:solidFill>
                  <a:srgbClr val="595959"/>
                </a:solidFill>
                <a:effectLst/>
                <a:uLnTx/>
                <a:uFillTx/>
                <a:latin typeface="+mn-lt"/>
                <a:ea typeface="ＭＳ Ｐゴシック"/>
                <a:cs typeface="ＭＳ Ｐゴシック" charset="0"/>
              </a:rPr>
              <a:t>receptive and productive </a:t>
            </a:r>
            <a:r>
              <a:rPr kumimoji="0" lang="en-US" sz="1600" b="0" i="0" u="none" strike="noStrike" kern="1200" cap="none" spc="0" normalizeH="0" baseline="0" noProof="0" dirty="0" smtClean="0">
                <a:ln>
                  <a:noFill/>
                </a:ln>
                <a:solidFill>
                  <a:srgbClr val="595959"/>
                </a:solidFill>
                <a:effectLst/>
                <a:uLnTx/>
                <a:uFillTx/>
                <a:latin typeface="+mn-lt"/>
                <a:ea typeface="ＭＳ Ｐゴシック"/>
                <a:cs typeface="ＭＳ Ｐゴシック" charset="0"/>
              </a:rPr>
              <a:t>proficiencies in English in the domains of </a:t>
            </a:r>
            <a:r>
              <a:rPr kumimoji="0" lang="en-US" sz="1600" b="1" i="0" u="none" strike="noStrike" kern="1200" cap="none" spc="0" normalizeH="0" baseline="0" noProof="0" dirty="0" smtClean="0">
                <a:ln>
                  <a:noFill/>
                </a:ln>
                <a:solidFill>
                  <a:srgbClr val="595959"/>
                </a:solidFill>
                <a:effectLst/>
                <a:uLnTx/>
                <a:uFillTx/>
                <a:latin typeface="+mn-lt"/>
                <a:ea typeface="ＭＳ Ｐゴシック"/>
                <a:cs typeface="ＭＳ Ｐゴシック" charset="0"/>
              </a:rPr>
              <a:t>listening, speaking, reading &amp; writing</a:t>
            </a:r>
            <a:r>
              <a:rPr kumimoji="0" lang="en-US" sz="1600" b="0" i="0" u="none" strike="noStrike" kern="1200" cap="none" spc="0" normalizeH="0" baseline="0" noProof="0" dirty="0" smtClean="0">
                <a:ln>
                  <a:noFill/>
                </a:ln>
                <a:solidFill>
                  <a:srgbClr val="595959"/>
                </a:solidFill>
                <a:effectLst/>
                <a:uLnTx/>
                <a:uFillTx/>
                <a:latin typeface="+mn-lt"/>
                <a:ea typeface="ＭＳ Ｐゴシック"/>
                <a:cs typeface="ＭＳ Ｐゴシック" charset="0"/>
              </a:rPr>
              <a:t>.</a:t>
            </a:r>
          </a:p>
          <a:p>
            <a:pPr marL="342900" marR="0" lvl="0" indent="-342900" algn="l" defTabSz="914400" rtl="0" eaLnBrk="0" fontAlgn="base" latinLnBrk="0" hangingPunct="0">
              <a:spcBef>
                <a:spcPts val="2000"/>
              </a:spcBef>
              <a:spcAft>
                <a:spcPct val="0"/>
              </a:spcAft>
              <a:buClr>
                <a:srgbClr val="6FB7D7"/>
              </a:buClr>
              <a:buSzPct val="110000"/>
              <a:buFont typeface="+mj-lt"/>
              <a:buAutoNum type="arabicPeriod"/>
              <a:tabLst/>
              <a:defRPr/>
            </a:pPr>
            <a:r>
              <a:rPr kumimoji="0" lang="en-US" sz="1600" b="0" i="0" u="none" strike="noStrike" kern="1200" cap="none" spc="0" normalizeH="0" baseline="0" noProof="0" dirty="0" smtClean="0">
                <a:ln>
                  <a:noFill/>
                </a:ln>
                <a:solidFill>
                  <a:srgbClr val="595959"/>
                </a:solidFill>
                <a:effectLst/>
                <a:uLnTx/>
                <a:uFillTx/>
                <a:latin typeface="+mn-lt"/>
                <a:ea typeface="ＭＳ Ｐゴシック"/>
                <a:cs typeface="ＭＳ Ｐゴシック" charset="0"/>
              </a:rPr>
              <a:t>ELs are </a:t>
            </a:r>
            <a:r>
              <a:rPr kumimoji="0" lang="en-US" sz="1600" b="1" i="0" u="none" strike="noStrike" kern="1200" cap="none" spc="0" normalizeH="0" baseline="0" noProof="0" dirty="0" smtClean="0">
                <a:ln>
                  <a:noFill/>
                </a:ln>
                <a:solidFill>
                  <a:srgbClr val="595959"/>
                </a:solidFill>
                <a:effectLst/>
                <a:uLnTx/>
                <a:uFillTx/>
                <a:latin typeface="+mn-lt"/>
                <a:ea typeface="ＭＳ Ｐゴシック"/>
                <a:cs typeface="ＭＳ Ｐゴシック" charset="0"/>
              </a:rPr>
              <a:t>taught challenging academic content</a:t>
            </a:r>
            <a:r>
              <a:rPr kumimoji="0" lang="en-US" sz="1600" b="0" i="0" u="none" strike="noStrike" kern="1200" cap="none" spc="0" normalizeH="0" baseline="0" noProof="0" dirty="0" smtClean="0">
                <a:ln>
                  <a:noFill/>
                </a:ln>
                <a:solidFill>
                  <a:srgbClr val="595959"/>
                </a:solidFill>
                <a:effectLst/>
                <a:uLnTx/>
                <a:uFillTx/>
                <a:latin typeface="+mn-lt"/>
                <a:ea typeface="ＭＳ Ｐゴシック"/>
                <a:cs typeface="ＭＳ Ｐゴシック" charset="0"/>
              </a:rPr>
              <a:t> that enables them to meet performance standards in all content areas.</a:t>
            </a:r>
          </a:p>
          <a:p>
            <a:pPr marL="342900" marR="0" lvl="0" indent="-342900" algn="l" defTabSz="914400" rtl="0" eaLnBrk="0" fontAlgn="base" latinLnBrk="0" hangingPunct="0">
              <a:spcBef>
                <a:spcPts val="2000"/>
              </a:spcBef>
              <a:spcAft>
                <a:spcPct val="0"/>
              </a:spcAft>
              <a:buClr>
                <a:srgbClr val="6FB7D7"/>
              </a:buClr>
              <a:buSzPct val="110000"/>
              <a:buFont typeface="+mj-lt"/>
              <a:buAutoNum type="arabicPeriod"/>
              <a:tabLst/>
              <a:defRPr/>
            </a:pPr>
            <a:r>
              <a:rPr kumimoji="0" lang="en-US" sz="1600" b="0" i="0" u="none" strike="noStrike" kern="1200" cap="none" spc="0" normalizeH="0" baseline="0" noProof="0" dirty="0" smtClean="0">
                <a:ln>
                  <a:noFill/>
                </a:ln>
                <a:solidFill>
                  <a:srgbClr val="595959"/>
                </a:solidFill>
                <a:effectLst/>
                <a:uLnTx/>
                <a:uFillTx/>
                <a:latin typeface="+mn-lt"/>
                <a:ea typeface="ＭＳ Ｐゴシック"/>
                <a:cs typeface="ＭＳ Ｐゴシック" charset="0"/>
              </a:rPr>
              <a:t>ELs receive </a:t>
            </a:r>
            <a:r>
              <a:rPr kumimoji="0" lang="en-US" sz="1600" b="1" i="0" u="none" strike="noStrike" kern="1200" cap="none" spc="0" normalizeH="0" baseline="0" noProof="0" dirty="0" smtClean="0">
                <a:ln>
                  <a:noFill/>
                </a:ln>
                <a:solidFill>
                  <a:srgbClr val="595959"/>
                </a:solidFill>
                <a:effectLst/>
                <a:uLnTx/>
                <a:uFillTx/>
                <a:latin typeface="+mn-lt"/>
                <a:ea typeface="ＭＳ Ｐゴシック"/>
                <a:cs typeface="ＭＳ Ｐゴシック" charset="0"/>
              </a:rPr>
              <a:t>instruction</a:t>
            </a:r>
            <a:r>
              <a:rPr kumimoji="0" lang="en-US" sz="1600" b="0" i="0" u="none" strike="noStrike" kern="1200" cap="none" spc="0" normalizeH="0" baseline="0" noProof="0" dirty="0" smtClean="0">
                <a:ln>
                  <a:noFill/>
                </a:ln>
                <a:solidFill>
                  <a:srgbClr val="595959"/>
                </a:solidFill>
                <a:effectLst/>
                <a:uLnTx/>
                <a:uFillTx/>
                <a:latin typeface="+mn-lt"/>
                <a:ea typeface="ＭＳ Ｐゴシック"/>
                <a:cs typeface="ＭＳ Ｐゴシック" charset="0"/>
              </a:rPr>
              <a:t> that </a:t>
            </a:r>
            <a:r>
              <a:rPr kumimoji="0" lang="en-US" sz="1600" b="1" i="0" u="none" strike="noStrike" kern="1200" cap="none" spc="0" normalizeH="0" baseline="0" noProof="0" dirty="0" smtClean="0">
                <a:ln>
                  <a:noFill/>
                </a:ln>
                <a:solidFill>
                  <a:srgbClr val="595959"/>
                </a:solidFill>
                <a:effectLst/>
                <a:uLnTx/>
                <a:uFillTx/>
                <a:latin typeface="+mn-lt"/>
                <a:ea typeface="ＭＳ Ｐゴシック"/>
                <a:cs typeface="ＭＳ Ｐゴシック" charset="0"/>
              </a:rPr>
              <a:t>builds </a:t>
            </a:r>
            <a:r>
              <a:rPr kumimoji="0" lang="en-US" sz="1600" b="0" i="0" u="none" strike="noStrike" kern="1200" cap="none" spc="0" normalizeH="0" baseline="0" noProof="0" dirty="0" smtClean="0">
                <a:ln>
                  <a:noFill/>
                </a:ln>
                <a:solidFill>
                  <a:srgbClr val="595959"/>
                </a:solidFill>
                <a:effectLst/>
                <a:uLnTx/>
                <a:uFillTx/>
                <a:latin typeface="+mn-lt"/>
                <a:ea typeface="ＭＳ Ｐゴシック"/>
                <a:cs typeface="ＭＳ Ｐゴシック" charset="0"/>
              </a:rPr>
              <a:t>on their previous education and </a:t>
            </a:r>
            <a:r>
              <a:rPr kumimoji="0" lang="en-US" sz="1600" b="1" i="0" u="none" strike="noStrike" kern="1200" cap="none" spc="0" normalizeH="0" baseline="0" noProof="0" dirty="0" smtClean="0">
                <a:ln>
                  <a:noFill/>
                </a:ln>
                <a:solidFill>
                  <a:srgbClr val="595959"/>
                </a:solidFill>
                <a:effectLst/>
                <a:uLnTx/>
                <a:uFillTx/>
                <a:latin typeface="+mn-lt"/>
                <a:ea typeface="ＭＳ Ｐゴシック"/>
                <a:cs typeface="ＭＳ Ｐゴシック" charset="0"/>
              </a:rPr>
              <a:t>cognitive abilities </a:t>
            </a:r>
            <a:r>
              <a:rPr kumimoji="0" lang="en-US" sz="1600" b="0" i="0" u="none" strike="noStrike" kern="1200" cap="none" spc="0" normalizeH="0" baseline="0" noProof="0" dirty="0" smtClean="0">
                <a:ln>
                  <a:noFill/>
                </a:ln>
                <a:solidFill>
                  <a:srgbClr val="595959"/>
                </a:solidFill>
                <a:effectLst/>
                <a:uLnTx/>
                <a:uFillTx/>
                <a:latin typeface="+mn-lt"/>
                <a:ea typeface="ＭＳ Ｐゴシック"/>
                <a:cs typeface="ＭＳ Ｐゴシック" charset="0"/>
              </a:rPr>
              <a:t>and that </a:t>
            </a:r>
            <a:r>
              <a:rPr kumimoji="0" lang="en-US" sz="1600" b="1" i="0" u="none" strike="noStrike" kern="1200" cap="none" spc="0" normalizeH="0" baseline="0" noProof="0" dirty="0" smtClean="0">
                <a:ln>
                  <a:noFill/>
                </a:ln>
                <a:solidFill>
                  <a:srgbClr val="595959"/>
                </a:solidFill>
                <a:effectLst/>
                <a:uLnTx/>
                <a:uFillTx/>
                <a:latin typeface="+mn-lt"/>
                <a:ea typeface="ＭＳ Ｐゴシック"/>
                <a:cs typeface="ＭＳ Ｐゴシック" charset="0"/>
              </a:rPr>
              <a:t>reflects their language proficiency levels</a:t>
            </a:r>
            <a:r>
              <a:rPr kumimoji="0" lang="en-US" sz="1600" b="0" i="0" u="none" strike="noStrike" kern="1200" cap="none" spc="0" normalizeH="0" baseline="0" noProof="0" dirty="0" smtClean="0">
                <a:ln>
                  <a:noFill/>
                </a:ln>
                <a:solidFill>
                  <a:srgbClr val="595959"/>
                </a:solidFill>
                <a:effectLst/>
                <a:uLnTx/>
                <a:uFillTx/>
                <a:latin typeface="+mn-lt"/>
                <a:ea typeface="ＭＳ Ｐゴシック"/>
                <a:cs typeface="ＭＳ Ｐゴシック" charset="0"/>
              </a:rPr>
              <a:t>.</a:t>
            </a:r>
          </a:p>
          <a:p>
            <a:pPr marL="342900" marR="0" lvl="0" indent="-342900" algn="l" defTabSz="914400" rtl="0" eaLnBrk="0" fontAlgn="base" latinLnBrk="0" hangingPunct="0">
              <a:spcBef>
                <a:spcPts val="2000"/>
              </a:spcBef>
              <a:spcAft>
                <a:spcPct val="0"/>
              </a:spcAft>
              <a:buClr>
                <a:srgbClr val="6FB7D7"/>
              </a:buClr>
              <a:buSzPct val="110000"/>
              <a:buFont typeface="+mj-lt"/>
              <a:buAutoNum type="arabicPeriod"/>
              <a:tabLst/>
              <a:defRPr/>
            </a:pPr>
            <a:r>
              <a:rPr kumimoji="0" lang="en-US" sz="1600" b="0" i="0" u="none" strike="noStrike" kern="1200" cap="none" spc="0" normalizeH="0" baseline="0" noProof="0" dirty="0" smtClean="0">
                <a:ln>
                  <a:noFill/>
                </a:ln>
                <a:solidFill>
                  <a:srgbClr val="595959"/>
                </a:solidFill>
                <a:effectLst/>
                <a:uLnTx/>
                <a:uFillTx/>
                <a:latin typeface="+mn-lt"/>
                <a:ea typeface="ＭＳ Ｐゴシック"/>
                <a:cs typeface="ＭＳ Ｐゴシック" charset="0"/>
              </a:rPr>
              <a:t>ELs are </a:t>
            </a:r>
            <a:r>
              <a:rPr kumimoji="0" lang="en-US" sz="1600" b="1" i="0" u="none" strike="noStrike" kern="1200" cap="none" spc="0" normalizeH="0" baseline="0" noProof="0" dirty="0" smtClean="0">
                <a:ln>
                  <a:noFill/>
                </a:ln>
                <a:solidFill>
                  <a:srgbClr val="595959"/>
                </a:solidFill>
                <a:effectLst/>
                <a:uLnTx/>
                <a:uFillTx/>
                <a:latin typeface="+mn-lt"/>
                <a:ea typeface="ＭＳ Ｐゴシック"/>
                <a:cs typeface="ＭＳ Ｐゴシック" charset="0"/>
              </a:rPr>
              <a:t>evaluated with appropriate and valid assessments </a:t>
            </a:r>
            <a:r>
              <a:rPr kumimoji="0" lang="en-US" sz="1600" b="0" i="0" u="none" strike="noStrike" kern="1200" cap="none" spc="0" normalizeH="0" baseline="0" noProof="0" dirty="0" smtClean="0">
                <a:ln>
                  <a:noFill/>
                </a:ln>
                <a:solidFill>
                  <a:srgbClr val="595959"/>
                </a:solidFill>
                <a:effectLst/>
                <a:uLnTx/>
                <a:uFillTx/>
                <a:latin typeface="+mn-lt"/>
                <a:ea typeface="ＭＳ Ｐゴシック"/>
                <a:cs typeface="ＭＳ Ｐゴシック" charset="0"/>
              </a:rPr>
              <a:t>that are aligned to state and local standards and that </a:t>
            </a:r>
            <a:r>
              <a:rPr kumimoji="0" lang="en-US" sz="1600" b="1" i="0" u="none" strike="noStrike" kern="1200" cap="none" spc="0" normalizeH="0" baseline="0" noProof="0" dirty="0" smtClean="0">
                <a:ln>
                  <a:noFill/>
                </a:ln>
                <a:solidFill>
                  <a:srgbClr val="595959"/>
                </a:solidFill>
                <a:effectLst/>
                <a:uLnTx/>
                <a:uFillTx/>
                <a:latin typeface="+mn-lt"/>
                <a:ea typeface="ＭＳ Ｐゴシック"/>
                <a:cs typeface="ＭＳ Ｐゴシック" charset="0"/>
              </a:rPr>
              <a:t>take into account the language development stages &amp; cultural backgrounds of the students</a:t>
            </a:r>
            <a:r>
              <a:rPr kumimoji="0" lang="en-US" sz="1600" b="0" i="0" u="none" strike="noStrike" kern="1200" cap="none" spc="0" normalizeH="0" baseline="0" noProof="0" dirty="0" smtClean="0">
                <a:ln>
                  <a:noFill/>
                </a:ln>
                <a:solidFill>
                  <a:srgbClr val="595959"/>
                </a:solidFill>
                <a:effectLst/>
                <a:uLnTx/>
                <a:uFillTx/>
                <a:latin typeface="+mn-lt"/>
                <a:ea typeface="ＭＳ Ｐゴシック"/>
                <a:cs typeface="ＭＳ Ｐゴシック" charset="0"/>
              </a:rPr>
              <a:t>.</a:t>
            </a:r>
          </a:p>
          <a:p>
            <a:pPr marL="342900" marR="0" lvl="0" indent="-342900" algn="l" defTabSz="914400" rtl="0" eaLnBrk="0" fontAlgn="base" latinLnBrk="0" hangingPunct="0">
              <a:spcBef>
                <a:spcPts val="2000"/>
              </a:spcBef>
              <a:spcAft>
                <a:spcPct val="0"/>
              </a:spcAft>
              <a:buClr>
                <a:srgbClr val="6FB7D7"/>
              </a:buClr>
              <a:buSzPct val="110000"/>
              <a:buFont typeface="+mj-lt"/>
              <a:buAutoNum type="arabicPeriod"/>
              <a:tabLst/>
              <a:defRPr/>
            </a:pPr>
            <a:r>
              <a:rPr kumimoji="0" lang="en-US" sz="1600" b="0" i="0" u="none" strike="noStrike" kern="1200" cap="none" spc="0" normalizeH="0" baseline="0" noProof="0" dirty="0" smtClean="0">
                <a:ln>
                  <a:noFill/>
                </a:ln>
                <a:solidFill>
                  <a:srgbClr val="595959"/>
                </a:solidFill>
                <a:effectLst/>
                <a:uLnTx/>
                <a:uFillTx/>
                <a:latin typeface="+mn-lt"/>
                <a:ea typeface="ＭＳ Ｐゴシック"/>
                <a:cs typeface="ＭＳ Ｐゴシック" charset="0"/>
              </a:rPr>
              <a:t>The academic success of ELs is a </a:t>
            </a:r>
            <a:r>
              <a:rPr kumimoji="0" lang="en-US" sz="1600" b="1" i="0" u="none" strike="noStrike" kern="1200" cap="none" spc="0" normalizeH="0" baseline="0" noProof="0" dirty="0" smtClean="0">
                <a:ln>
                  <a:noFill/>
                </a:ln>
                <a:solidFill>
                  <a:srgbClr val="595959"/>
                </a:solidFill>
                <a:effectLst/>
                <a:uLnTx/>
                <a:uFillTx/>
                <a:latin typeface="+mn-lt"/>
                <a:ea typeface="ＭＳ Ｐゴシック"/>
                <a:cs typeface="ＭＳ Ｐゴシック" charset="0"/>
              </a:rPr>
              <a:t>responsibility shared by all educators, the family and the community.</a:t>
            </a:r>
          </a:p>
        </p:txBody>
      </p:sp>
      <p:sp>
        <p:nvSpPr>
          <p:cNvPr id="8" name="Rectangle 7"/>
          <p:cNvSpPr/>
          <p:nvPr/>
        </p:nvSpPr>
        <p:spPr>
          <a:xfrm>
            <a:off x="6613601" y="228600"/>
            <a:ext cx="24384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200" dirty="0" smtClean="0">
                <a:solidFill>
                  <a:schemeClr val="tx1"/>
                </a:solidFill>
                <a:ea typeface="MS PGothic" pitchFamily="34" charset="-128"/>
                <a:cs typeface="ＭＳ Ｐゴシック" charset="0"/>
              </a:rPr>
              <a:t>English </a:t>
            </a:r>
            <a:r>
              <a:rPr lang="en-US" sz="1200" dirty="0">
                <a:solidFill>
                  <a:schemeClr val="tx1"/>
                </a:solidFill>
                <a:ea typeface="MS PGothic" pitchFamily="34" charset="-128"/>
                <a:cs typeface="ＭＳ Ｐゴシック" charset="0"/>
              </a:rPr>
              <a:t>Learner Master Plan, 2012, </a:t>
            </a:r>
            <a:endParaRPr lang="en-US" sz="1200" dirty="0" smtClean="0">
              <a:solidFill>
                <a:schemeClr val="tx1"/>
              </a:solidFill>
              <a:ea typeface="MS PGothic" pitchFamily="34" charset="-128"/>
              <a:cs typeface="ＭＳ Ｐゴシック" charset="0"/>
            </a:endParaRPr>
          </a:p>
          <a:p>
            <a:pPr fontAlgn="auto">
              <a:spcBef>
                <a:spcPts val="0"/>
              </a:spcBef>
              <a:spcAft>
                <a:spcPts val="0"/>
              </a:spcAft>
              <a:defRPr/>
            </a:pPr>
            <a:r>
              <a:rPr lang="en-US" sz="1200" dirty="0" smtClean="0">
                <a:solidFill>
                  <a:schemeClr val="tx1"/>
                </a:solidFill>
                <a:ea typeface="MS PGothic" pitchFamily="34" charset="-128"/>
                <a:cs typeface="ＭＳ Ｐゴシック" charset="0"/>
              </a:rPr>
              <a:t>Pages </a:t>
            </a:r>
            <a:r>
              <a:rPr lang="en-US" sz="1200" dirty="0">
                <a:solidFill>
                  <a:schemeClr val="tx1"/>
                </a:solidFill>
                <a:ea typeface="MS PGothic" pitchFamily="34" charset="-128"/>
                <a:cs typeface="ＭＳ Ｐゴシック" charset="0"/>
              </a:rPr>
              <a:t>2-3</a:t>
            </a:r>
            <a:endParaRPr lang="en-US" sz="1200" b="1" dirty="0">
              <a:solidFill>
                <a:schemeClr val="tx1"/>
              </a:solidFill>
              <a:latin typeface="Calisto MT"/>
              <a:cs typeface="Calisto MT"/>
            </a:endParaRPr>
          </a:p>
        </p:txBody>
      </p:sp>
      <p:sp>
        <p:nvSpPr>
          <p:cNvPr id="9" name="TextBox 8"/>
          <p:cNvSpPr txBox="1"/>
          <p:nvPr/>
        </p:nvSpPr>
        <p:spPr>
          <a:xfrm>
            <a:off x="990600" y="1066800"/>
            <a:ext cx="7014895" cy="523220"/>
          </a:xfrm>
          <a:prstGeom prst="rect">
            <a:avLst/>
          </a:prstGeom>
          <a:noFill/>
        </p:spPr>
        <p:txBody>
          <a:bodyPr wrap="square" rtlCol="0">
            <a:spAutoFit/>
          </a:bodyPr>
          <a:lstStyle/>
          <a:p>
            <a:pPr lvl="0" algn="ctr" defTabSz="914400" eaLnBrk="0" hangingPunct="0">
              <a:spcBef>
                <a:spcPts val="2000"/>
              </a:spcBef>
              <a:buClr>
                <a:srgbClr val="6FB7D7"/>
              </a:buClr>
              <a:buSzPct val="110000"/>
              <a:defRPr/>
            </a:pPr>
            <a:r>
              <a:rPr lang="en-US" sz="2800" b="1" dirty="0" smtClean="0">
                <a:solidFill>
                  <a:srgbClr val="595959"/>
                </a:solidFill>
                <a:ea typeface="ＭＳ Ｐゴシック"/>
                <a:cs typeface="ＭＳ Ｐゴシック" charset="0"/>
              </a:rPr>
              <a:t>Master Plan Guiding </a:t>
            </a:r>
            <a:r>
              <a:rPr lang="en-US" sz="2800" b="1" dirty="0">
                <a:solidFill>
                  <a:srgbClr val="595959"/>
                </a:solidFill>
                <a:ea typeface="ＭＳ Ｐゴシック"/>
                <a:cs typeface="ＭＳ Ｐゴシック" charset="0"/>
              </a:rPr>
              <a:t>Principles</a:t>
            </a:r>
          </a:p>
        </p:txBody>
      </p:sp>
    </p:spTree>
    <p:extLst>
      <p:ext uri="{BB962C8B-B14F-4D97-AF65-F5344CB8AC3E}">
        <p14:creationId xmlns:p14="http://schemas.microsoft.com/office/powerpoint/2010/main" val="29462742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ISIC PPT template v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3028</TotalTime>
  <Words>3056</Words>
  <Application>Microsoft Macintosh PowerPoint</Application>
  <PresentationFormat>On-screen Show (4:3)</PresentationFormat>
  <Paragraphs>306</Paragraphs>
  <Slides>41</Slides>
  <Notes>24</Notes>
  <HiddenSlides>3</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ISIC PPT template v2</vt:lpstr>
      <vt:lpstr>Doing Math: Rich Problem Solving Tasks-Grade 4 and 5</vt:lpstr>
      <vt:lpstr>Like Me</vt:lpstr>
      <vt:lpstr>ISIC Learning Norms</vt:lpstr>
      <vt:lpstr>Teaching Math Through Problem Solving</vt:lpstr>
      <vt:lpstr>Session Outcomes</vt:lpstr>
      <vt:lpstr>Independent Reading Activity</vt:lpstr>
      <vt:lpstr>Share Out</vt:lpstr>
      <vt:lpstr>CCSS Connection</vt:lpstr>
      <vt:lpstr>English Learner Master Plan</vt:lpstr>
      <vt:lpstr>PowerPoint Presentation</vt:lpstr>
      <vt:lpstr>ISIC Instructional Focus Elements</vt:lpstr>
      <vt:lpstr>Session Outcome 1</vt:lpstr>
      <vt:lpstr>Salty Pretzels Task-Grade 4</vt:lpstr>
      <vt:lpstr>Salty Pretzels Task-Grade 4</vt:lpstr>
      <vt:lpstr>Art Tasks-Grade 5</vt:lpstr>
      <vt:lpstr>Art Tasks-Grade 5</vt:lpstr>
      <vt:lpstr>Expectations for Group Discussion</vt:lpstr>
      <vt:lpstr>Salty Pretzels Task-Grade 4 Art Task-Grade 5</vt:lpstr>
      <vt:lpstr>Discuss the Task (Whole-Group Discussion)</vt:lpstr>
      <vt:lpstr>Sharing Our Thinking</vt:lpstr>
      <vt:lpstr>Essential Understandings-Salty Pretzel Task Grade 4</vt:lpstr>
      <vt:lpstr>Essential Understandings-Art Task Grade 5</vt:lpstr>
      <vt:lpstr>Session Outcome 2</vt:lpstr>
      <vt:lpstr>Common Core 1-Pagers</vt:lpstr>
      <vt:lpstr>Salty Pretzels Task-Grade 4</vt:lpstr>
      <vt:lpstr>Art Task-Grade 5</vt:lpstr>
      <vt:lpstr>Bulleted Standards for Math Practice</vt:lpstr>
      <vt:lpstr>Salty Pretzels Task-Grade 4</vt:lpstr>
      <vt:lpstr>Art Task-Grade 5</vt:lpstr>
      <vt:lpstr>Session Outcome 3</vt:lpstr>
      <vt:lpstr>PowerPoint Presentation</vt:lpstr>
      <vt:lpstr>Where to Find It</vt:lpstr>
      <vt:lpstr>Goals for the CA Mathematics Framework</vt:lpstr>
      <vt:lpstr>California Math Framework</vt:lpstr>
      <vt:lpstr>California Math Framework</vt:lpstr>
      <vt:lpstr>Session Outcome 4</vt:lpstr>
      <vt:lpstr>Session Outcomes</vt:lpstr>
      <vt:lpstr>CCSS Math Resources</vt:lpstr>
      <vt:lpstr>Evaluation</vt:lpstr>
      <vt:lpstr>Contact Information</vt:lpstr>
      <vt:lpstr>Thank You!</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7 PRO</dc:creator>
  <cp:lastModifiedBy>Joseph Espinosa</cp:lastModifiedBy>
  <cp:revision>100</cp:revision>
  <dcterms:created xsi:type="dcterms:W3CDTF">2011-07-06T17:47:51Z</dcterms:created>
  <dcterms:modified xsi:type="dcterms:W3CDTF">2014-10-13T16:54:23Z</dcterms:modified>
</cp:coreProperties>
</file>