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mp4" ContentType="vide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6" r:id="rId3"/>
    <p:sldId id="284" r:id="rId4"/>
    <p:sldId id="285" r:id="rId5"/>
    <p:sldId id="286" r:id="rId6"/>
    <p:sldId id="274" r:id="rId7"/>
    <p:sldId id="275" r:id="rId8"/>
    <p:sldId id="280" r:id="rId9"/>
    <p:sldId id="287" r:id="rId10"/>
    <p:sldId id="277" r:id="rId11"/>
    <p:sldId id="278" r:id="rId12"/>
    <p:sldId id="281" r:id="rId13"/>
    <p:sldId id="282" r:id="rId14"/>
    <p:sldId id="279" r:id="rId15"/>
    <p:sldId id="283"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0" autoAdjust="0"/>
    <p:restoredTop sz="94660"/>
  </p:normalViewPr>
  <p:slideViewPr>
    <p:cSldViewPr>
      <p:cViewPr varScale="1">
        <p:scale>
          <a:sx n="92" d="100"/>
          <a:sy n="92" d="100"/>
        </p:scale>
        <p:origin x="-1696" y="-120"/>
      </p:cViewPr>
      <p:guideLst>
        <p:guide orient="horz" pos="2160"/>
        <p:guide pos="2880"/>
      </p:guideLst>
    </p:cSldViewPr>
  </p:slideViewPr>
  <p:notesTextViewPr>
    <p:cViewPr>
      <p:scale>
        <a:sx n="100" d="100"/>
        <a:sy n="100" d="100"/>
      </p:scale>
      <p:origin x="0" y="8"/>
    </p:cViewPr>
  </p:notesTextViewPr>
  <p:notesViewPr>
    <p:cSldViewPr>
      <p:cViewPr varScale="1">
        <p:scale>
          <a:sx n="68" d="100"/>
          <a:sy n="68" d="100"/>
        </p:scale>
        <p:origin x="-333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FA786-DA87-5249-924E-439780704347}"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A64483A-9982-4047-9357-988CC68E578F}">
      <dgm:prSet phldrT="[Text]"/>
      <dgm:spPr/>
      <dgm:t>
        <a:bodyPr/>
        <a:lstStyle/>
        <a:p>
          <a:r>
            <a:rPr lang="en-US" dirty="0" smtClean="0"/>
            <a:t>Balanced Assessment System</a:t>
          </a:r>
          <a:endParaRPr lang="en-US" dirty="0"/>
        </a:p>
      </dgm:t>
    </dgm:pt>
    <dgm:pt modelId="{173EDE52-B2D0-E041-9C99-E7BEA46F50E7}" type="parTrans" cxnId="{D673A097-4109-634B-9774-FEED4D91ECCD}">
      <dgm:prSet/>
      <dgm:spPr/>
      <dgm:t>
        <a:bodyPr/>
        <a:lstStyle/>
        <a:p>
          <a:endParaRPr lang="en-US"/>
        </a:p>
      </dgm:t>
    </dgm:pt>
    <dgm:pt modelId="{47AB74B2-7D6F-8B47-88BC-A5716889D7AD}" type="sibTrans" cxnId="{D673A097-4109-634B-9774-FEED4D91ECCD}">
      <dgm:prSet/>
      <dgm:spPr/>
      <dgm:t>
        <a:bodyPr/>
        <a:lstStyle/>
        <a:p>
          <a:endParaRPr lang="en-US"/>
        </a:p>
      </dgm:t>
    </dgm:pt>
    <dgm:pt modelId="{0E1BF09E-BBBA-CA4E-9A48-C22CFB5EF3FC}">
      <dgm:prSet phldrT="[Text]"/>
      <dgm:spPr/>
      <dgm:t>
        <a:bodyPr/>
        <a:lstStyle/>
        <a:p>
          <a:r>
            <a:rPr lang="en-US" dirty="0" smtClean="0"/>
            <a:t>Classroom Level Assessments</a:t>
          </a:r>
          <a:endParaRPr lang="en-US" dirty="0"/>
        </a:p>
      </dgm:t>
    </dgm:pt>
    <dgm:pt modelId="{BAB7775E-44DE-7646-AC4B-109F430092D5}" type="parTrans" cxnId="{B14C6738-873C-4B4E-9230-2B9DB4459742}">
      <dgm:prSet/>
      <dgm:spPr/>
      <dgm:t>
        <a:bodyPr/>
        <a:lstStyle/>
        <a:p>
          <a:endParaRPr lang="en-US"/>
        </a:p>
      </dgm:t>
    </dgm:pt>
    <dgm:pt modelId="{4E001B05-69AE-3B4E-A5CD-7C168B5F2806}" type="sibTrans" cxnId="{B14C6738-873C-4B4E-9230-2B9DB4459742}">
      <dgm:prSet/>
      <dgm:spPr/>
      <dgm:t>
        <a:bodyPr/>
        <a:lstStyle/>
        <a:p>
          <a:endParaRPr lang="en-US"/>
        </a:p>
      </dgm:t>
    </dgm:pt>
    <dgm:pt modelId="{991C7289-7668-524F-980D-2B70F399430A}">
      <dgm:prSet phldrT="[Text]"/>
      <dgm:spPr/>
      <dgm:t>
        <a:bodyPr/>
        <a:lstStyle/>
        <a:p>
          <a:r>
            <a:rPr lang="en-US" dirty="0" smtClean="0"/>
            <a:t>Program-Level Assessments</a:t>
          </a:r>
          <a:endParaRPr lang="en-US" dirty="0"/>
        </a:p>
      </dgm:t>
    </dgm:pt>
    <dgm:pt modelId="{44F81491-EAD1-FD4E-8DC4-7482E7EFFE4D}" type="parTrans" cxnId="{F80B9C83-D6C7-B24C-9166-5924222CBA91}">
      <dgm:prSet/>
      <dgm:spPr/>
      <dgm:t>
        <a:bodyPr/>
        <a:lstStyle/>
        <a:p>
          <a:endParaRPr lang="en-US"/>
        </a:p>
      </dgm:t>
    </dgm:pt>
    <dgm:pt modelId="{B2A011D4-913C-DD44-BD72-C19666A5122C}" type="sibTrans" cxnId="{F80B9C83-D6C7-B24C-9166-5924222CBA91}">
      <dgm:prSet/>
      <dgm:spPr/>
      <dgm:t>
        <a:bodyPr/>
        <a:lstStyle/>
        <a:p>
          <a:endParaRPr lang="en-US"/>
        </a:p>
      </dgm:t>
    </dgm:pt>
    <dgm:pt modelId="{477C932C-1211-6E41-8AB3-5A11582644DD}">
      <dgm:prSet phldrT="[Text]"/>
      <dgm:spPr/>
      <dgm:t>
        <a:bodyPr/>
        <a:lstStyle/>
        <a:p>
          <a:r>
            <a:rPr lang="en-US" dirty="0" smtClean="0"/>
            <a:t>Institutional Accountability and Policy Level Assessments</a:t>
          </a:r>
          <a:endParaRPr lang="en-US" dirty="0"/>
        </a:p>
      </dgm:t>
    </dgm:pt>
    <dgm:pt modelId="{0D2044BF-6BFD-C74F-BFB1-B3F4B040E2E5}" type="parTrans" cxnId="{9F4D953A-E28C-1048-A971-4BD915AF33A2}">
      <dgm:prSet/>
      <dgm:spPr/>
      <dgm:t>
        <a:bodyPr/>
        <a:lstStyle/>
        <a:p>
          <a:endParaRPr lang="en-US"/>
        </a:p>
      </dgm:t>
    </dgm:pt>
    <dgm:pt modelId="{CB351ACC-719F-9043-A16E-E27B2FFEDEE7}" type="sibTrans" cxnId="{9F4D953A-E28C-1048-A971-4BD915AF33A2}">
      <dgm:prSet/>
      <dgm:spPr/>
      <dgm:t>
        <a:bodyPr/>
        <a:lstStyle/>
        <a:p>
          <a:endParaRPr lang="en-US"/>
        </a:p>
      </dgm:t>
    </dgm:pt>
    <dgm:pt modelId="{E98D5EC5-D7B6-614A-A656-8B582F25E04B}" type="pres">
      <dgm:prSet presAssocID="{425FA786-DA87-5249-924E-439780704347}" presName="cycle" presStyleCnt="0">
        <dgm:presLayoutVars>
          <dgm:chMax val="1"/>
          <dgm:dir/>
          <dgm:animLvl val="ctr"/>
          <dgm:resizeHandles val="exact"/>
        </dgm:presLayoutVars>
      </dgm:prSet>
      <dgm:spPr/>
      <dgm:t>
        <a:bodyPr/>
        <a:lstStyle/>
        <a:p>
          <a:endParaRPr lang="en-US"/>
        </a:p>
      </dgm:t>
    </dgm:pt>
    <dgm:pt modelId="{BE54D9F6-C14D-5448-851E-7BF13A5C9E57}" type="pres">
      <dgm:prSet presAssocID="{9A64483A-9982-4047-9357-988CC68E578F}" presName="centerShape" presStyleLbl="node0" presStyleIdx="0" presStyleCnt="1"/>
      <dgm:spPr/>
      <dgm:t>
        <a:bodyPr/>
        <a:lstStyle/>
        <a:p>
          <a:endParaRPr lang="en-US"/>
        </a:p>
      </dgm:t>
    </dgm:pt>
    <dgm:pt modelId="{00D5B18D-2C73-1A48-BD0F-BA16BD639A7D}" type="pres">
      <dgm:prSet presAssocID="{BAB7775E-44DE-7646-AC4B-109F430092D5}" presName="parTrans" presStyleLbl="bgSibTrans2D1" presStyleIdx="0" presStyleCnt="3"/>
      <dgm:spPr/>
      <dgm:t>
        <a:bodyPr/>
        <a:lstStyle/>
        <a:p>
          <a:endParaRPr lang="en-US"/>
        </a:p>
      </dgm:t>
    </dgm:pt>
    <dgm:pt modelId="{B48DB80F-DF3B-1C41-B020-0E9702467E88}" type="pres">
      <dgm:prSet presAssocID="{0E1BF09E-BBBA-CA4E-9A48-C22CFB5EF3FC}" presName="node" presStyleLbl="node1" presStyleIdx="0" presStyleCnt="3" custRadScaleRad="118980" custRadScaleInc="-2816">
        <dgm:presLayoutVars>
          <dgm:bulletEnabled val="1"/>
        </dgm:presLayoutVars>
      </dgm:prSet>
      <dgm:spPr/>
      <dgm:t>
        <a:bodyPr/>
        <a:lstStyle/>
        <a:p>
          <a:endParaRPr lang="en-US"/>
        </a:p>
      </dgm:t>
    </dgm:pt>
    <dgm:pt modelId="{CBCCF582-286A-4245-8302-9C2ED5623FE8}" type="pres">
      <dgm:prSet presAssocID="{44F81491-EAD1-FD4E-8DC4-7482E7EFFE4D}" presName="parTrans" presStyleLbl="bgSibTrans2D1" presStyleIdx="1" presStyleCnt="3"/>
      <dgm:spPr/>
      <dgm:t>
        <a:bodyPr/>
        <a:lstStyle/>
        <a:p>
          <a:endParaRPr lang="en-US"/>
        </a:p>
      </dgm:t>
    </dgm:pt>
    <dgm:pt modelId="{ACBDE1D3-F764-CD4B-B99F-D70AA3D42602}" type="pres">
      <dgm:prSet presAssocID="{991C7289-7668-524F-980D-2B70F399430A}" presName="node" presStyleLbl="node1" presStyleIdx="1" presStyleCnt="3">
        <dgm:presLayoutVars>
          <dgm:bulletEnabled val="1"/>
        </dgm:presLayoutVars>
      </dgm:prSet>
      <dgm:spPr/>
      <dgm:t>
        <a:bodyPr/>
        <a:lstStyle/>
        <a:p>
          <a:endParaRPr lang="en-US"/>
        </a:p>
      </dgm:t>
    </dgm:pt>
    <dgm:pt modelId="{840FB675-AC0E-364F-ADF2-CC717AB73D55}" type="pres">
      <dgm:prSet presAssocID="{0D2044BF-6BFD-C74F-BFB1-B3F4B040E2E5}" presName="parTrans" presStyleLbl="bgSibTrans2D1" presStyleIdx="2" presStyleCnt="3"/>
      <dgm:spPr/>
      <dgm:t>
        <a:bodyPr/>
        <a:lstStyle/>
        <a:p>
          <a:endParaRPr lang="en-US"/>
        </a:p>
      </dgm:t>
    </dgm:pt>
    <dgm:pt modelId="{2F74F6F7-6FFA-564D-A834-9C8E98A23E70}" type="pres">
      <dgm:prSet presAssocID="{477C932C-1211-6E41-8AB3-5A11582644DD}" presName="node" presStyleLbl="node1" presStyleIdx="2" presStyleCnt="3" custRadScaleRad="118895" custRadScaleInc="2771">
        <dgm:presLayoutVars>
          <dgm:bulletEnabled val="1"/>
        </dgm:presLayoutVars>
      </dgm:prSet>
      <dgm:spPr/>
      <dgm:t>
        <a:bodyPr/>
        <a:lstStyle/>
        <a:p>
          <a:endParaRPr lang="en-US"/>
        </a:p>
      </dgm:t>
    </dgm:pt>
  </dgm:ptLst>
  <dgm:cxnLst>
    <dgm:cxn modelId="{9F4D953A-E28C-1048-A971-4BD915AF33A2}" srcId="{9A64483A-9982-4047-9357-988CC68E578F}" destId="{477C932C-1211-6E41-8AB3-5A11582644DD}" srcOrd="2" destOrd="0" parTransId="{0D2044BF-6BFD-C74F-BFB1-B3F4B040E2E5}" sibTransId="{CB351ACC-719F-9043-A16E-E27B2FFEDEE7}"/>
    <dgm:cxn modelId="{E7727E41-A9F4-3343-B64C-6E8E3F3E2052}" type="presOf" srcId="{425FA786-DA87-5249-924E-439780704347}" destId="{E98D5EC5-D7B6-614A-A656-8B582F25E04B}" srcOrd="0" destOrd="0" presId="urn:microsoft.com/office/officeart/2005/8/layout/radial4"/>
    <dgm:cxn modelId="{777BDE6C-71BB-3A45-A041-7EFF90D099D4}" type="presOf" srcId="{44F81491-EAD1-FD4E-8DC4-7482E7EFFE4D}" destId="{CBCCF582-286A-4245-8302-9C2ED5623FE8}" srcOrd="0" destOrd="0" presId="urn:microsoft.com/office/officeart/2005/8/layout/radial4"/>
    <dgm:cxn modelId="{F8D6BE9C-7647-1A4A-BCD1-F4E8BC09A9F9}" type="presOf" srcId="{0E1BF09E-BBBA-CA4E-9A48-C22CFB5EF3FC}" destId="{B48DB80F-DF3B-1C41-B020-0E9702467E88}" srcOrd="0" destOrd="0" presId="urn:microsoft.com/office/officeart/2005/8/layout/radial4"/>
    <dgm:cxn modelId="{84668C5D-5A37-D749-B670-D5A55F8EDA6D}" type="presOf" srcId="{991C7289-7668-524F-980D-2B70F399430A}" destId="{ACBDE1D3-F764-CD4B-B99F-D70AA3D42602}" srcOrd="0" destOrd="0" presId="urn:microsoft.com/office/officeart/2005/8/layout/radial4"/>
    <dgm:cxn modelId="{B14C6738-873C-4B4E-9230-2B9DB4459742}" srcId="{9A64483A-9982-4047-9357-988CC68E578F}" destId="{0E1BF09E-BBBA-CA4E-9A48-C22CFB5EF3FC}" srcOrd="0" destOrd="0" parTransId="{BAB7775E-44DE-7646-AC4B-109F430092D5}" sibTransId="{4E001B05-69AE-3B4E-A5CD-7C168B5F2806}"/>
    <dgm:cxn modelId="{F80B9C83-D6C7-B24C-9166-5924222CBA91}" srcId="{9A64483A-9982-4047-9357-988CC68E578F}" destId="{991C7289-7668-524F-980D-2B70F399430A}" srcOrd="1" destOrd="0" parTransId="{44F81491-EAD1-FD4E-8DC4-7482E7EFFE4D}" sibTransId="{B2A011D4-913C-DD44-BD72-C19666A5122C}"/>
    <dgm:cxn modelId="{C36D92CC-205E-AD48-8483-1AE2569DA697}" type="presOf" srcId="{9A64483A-9982-4047-9357-988CC68E578F}" destId="{BE54D9F6-C14D-5448-851E-7BF13A5C9E57}" srcOrd="0" destOrd="0" presId="urn:microsoft.com/office/officeart/2005/8/layout/radial4"/>
    <dgm:cxn modelId="{DEC65549-FF23-2E44-9394-928E1E519084}" type="presOf" srcId="{477C932C-1211-6E41-8AB3-5A11582644DD}" destId="{2F74F6F7-6FFA-564D-A834-9C8E98A23E70}" srcOrd="0" destOrd="0" presId="urn:microsoft.com/office/officeart/2005/8/layout/radial4"/>
    <dgm:cxn modelId="{36842917-E0AB-C84E-9DF8-F60AB8C3FC94}" type="presOf" srcId="{0D2044BF-6BFD-C74F-BFB1-B3F4B040E2E5}" destId="{840FB675-AC0E-364F-ADF2-CC717AB73D55}" srcOrd="0" destOrd="0" presId="urn:microsoft.com/office/officeart/2005/8/layout/radial4"/>
    <dgm:cxn modelId="{D2A1733B-8D1B-4D4E-8E5B-4509C0395823}" type="presOf" srcId="{BAB7775E-44DE-7646-AC4B-109F430092D5}" destId="{00D5B18D-2C73-1A48-BD0F-BA16BD639A7D}" srcOrd="0" destOrd="0" presId="urn:microsoft.com/office/officeart/2005/8/layout/radial4"/>
    <dgm:cxn modelId="{D673A097-4109-634B-9774-FEED4D91ECCD}" srcId="{425FA786-DA87-5249-924E-439780704347}" destId="{9A64483A-9982-4047-9357-988CC68E578F}" srcOrd="0" destOrd="0" parTransId="{173EDE52-B2D0-E041-9C99-E7BEA46F50E7}" sibTransId="{47AB74B2-7D6F-8B47-88BC-A5716889D7AD}"/>
    <dgm:cxn modelId="{D3E4A682-37E5-6C4D-8179-F288944531F4}" type="presParOf" srcId="{E98D5EC5-D7B6-614A-A656-8B582F25E04B}" destId="{BE54D9F6-C14D-5448-851E-7BF13A5C9E57}" srcOrd="0" destOrd="0" presId="urn:microsoft.com/office/officeart/2005/8/layout/radial4"/>
    <dgm:cxn modelId="{65AA00D6-4D4B-AC49-8A4F-8614E0E92292}" type="presParOf" srcId="{E98D5EC5-D7B6-614A-A656-8B582F25E04B}" destId="{00D5B18D-2C73-1A48-BD0F-BA16BD639A7D}" srcOrd="1" destOrd="0" presId="urn:microsoft.com/office/officeart/2005/8/layout/radial4"/>
    <dgm:cxn modelId="{64950DA8-DEB8-414E-AB50-A10F9C8A565F}" type="presParOf" srcId="{E98D5EC5-D7B6-614A-A656-8B582F25E04B}" destId="{B48DB80F-DF3B-1C41-B020-0E9702467E88}" srcOrd="2" destOrd="0" presId="urn:microsoft.com/office/officeart/2005/8/layout/radial4"/>
    <dgm:cxn modelId="{E629361B-18CE-1440-B1EB-018F5BA6A1FD}" type="presParOf" srcId="{E98D5EC5-D7B6-614A-A656-8B582F25E04B}" destId="{CBCCF582-286A-4245-8302-9C2ED5623FE8}" srcOrd="3" destOrd="0" presId="urn:microsoft.com/office/officeart/2005/8/layout/radial4"/>
    <dgm:cxn modelId="{9181DC4B-1140-9B4D-A1B4-18613194C91A}" type="presParOf" srcId="{E98D5EC5-D7B6-614A-A656-8B582F25E04B}" destId="{ACBDE1D3-F764-CD4B-B99F-D70AA3D42602}" srcOrd="4" destOrd="0" presId="urn:microsoft.com/office/officeart/2005/8/layout/radial4"/>
    <dgm:cxn modelId="{0C5F0C8C-152F-2A4F-A15C-2A4B6D8965C8}" type="presParOf" srcId="{E98D5EC5-D7B6-614A-A656-8B582F25E04B}" destId="{840FB675-AC0E-364F-ADF2-CC717AB73D55}" srcOrd="5" destOrd="0" presId="urn:microsoft.com/office/officeart/2005/8/layout/radial4"/>
    <dgm:cxn modelId="{305E3428-611A-6642-8B85-D66032401AA2}" type="presParOf" srcId="{E98D5EC5-D7B6-614A-A656-8B582F25E04B}" destId="{2F74F6F7-6FFA-564D-A834-9C8E98A23E7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D9F6-C14D-5448-851E-7BF13A5C9E57}">
      <dsp:nvSpPr>
        <dsp:cNvPr id="0" name=""/>
        <dsp:cNvSpPr/>
      </dsp:nvSpPr>
      <dsp:spPr>
        <a:xfrm>
          <a:off x="3193671" y="2195254"/>
          <a:ext cx="1842257" cy="18422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Balanced Assessment System</a:t>
          </a:r>
          <a:endParaRPr lang="en-US" sz="2100" kern="1200" dirty="0"/>
        </a:p>
      </dsp:txBody>
      <dsp:txXfrm>
        <a:off x="3463463" y="2465046"/>
        <a:ext cx="1302673" cy="1302673"/>
      </dsp:txXfrm>
    </dsp:sp>
    <dsp:sp modelId="{00D5B18D-2C73-1A48-BD0F-BA16BD639A7D}">
      <dsp:nvSpPr>
        <dsp:cNvPr id="0" name=""/>
        <dsp:cNvSpPr/>
      </dsp:nvSpPr>
      <dsp:spPr>
        <a:xfrm rot="12798624">
          <a:off x="1561698" y="1782375"/>
          <a:ext cx="1845132" cy="52504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8DB80F-DF3B-1C41-B020-0E9702467E88}">
      <dsp:nvSpPr>
        <dsp:cNvPr id="0" name=""/>
        <dsp:cNvSpPr/>
      </dsp:nvSpPr>
      <dsp:spPr>
        <a:xfrm>
          <a:off x="838196" y="838189"/>
          <a:ext cx="1750144" cy="14001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Classroom Level Assessments</a:t>
          </a:r>
          <a:endParaRPr lang="en-US" sz="1900" kern="1200" dirty="0"/>
        </a:p>
      </dsp:txBody>
      <dsp:txXfrm>
        <a:off x="879204" y="879197"/>
        <a:ext cx="1668128" cy="1318099"/>
      </dsp:txXfrm>
    </dsp:sp>
    <dsp:sp modelId="{CBCCF582-286A-4245-8302-9C2ED5623FE8}">
      <dsp:nvSpPr>
        <dsp:cNvPr id="0" name=""/>
        <dsp:cNvSpPr/>
      </dsp:nvSpPr>
      <dsp:spPr>
        <a:xfrm rot="16200000">
          <a:off x="3408833" y="1144590"/>
          <a:ext cx="1411933" cy="52504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BDE1D3-F764-CD4B-B99F-D70AA3D42602}">
      <dsp:nvSpPr>
        <dsp:cNvPr id="0" name=""/>
        <dsp:cNvSpPr/>
      </dsp:nvSpPr>
      <dsp:spPr>
        <a:xfrm>
          <a:off x="3239727" y="1087"/>
          <a:ext cx="1750144" cy="14001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Program-Level Assessments</a:t>
          </a:r>
          <a:endParaRPr lang="en-US" sz="1900" kern="1200" dirty="0"/>
        </a:p>
      </dsp:txBody>
      <dsp:txXfrm>
        <a:off x="3280735" y="42095"/>
        <a:ext cx="1668128" cy="1318099"/>
      </dsp:txXfrm>
    </dsp:sp>
    <dsp:sp modelId="{840FB675-AC0E-364F-ADF2-CC717AB73D55}">
      <dsp:nvSpPr>
        <dsp:cNvPr id="0" name=""/>
        <dsp:cNvSpPr/>
      </dsp:nvSpPr>
      <dsp:spPr>
        <a:xfrm rot="19599756">
          <a:off x="4822329" y="1782202"/>
          <a:ext cx="1843192" cy="52504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74F6F7-6FFA-564D-A834-9C8E98A23E70}">
      <dsp:nvSpPr>
        <dsp:cNvPr id="0" name=""/>
        <dsp:cNvSpPr/>
      </dsp:nvSpPr>
      <dsp:spPr>
        <a:xfrm>
          <a:off x="5638800" y="838186"/>
          <a:ext cx="1750144" cy="14001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Institutional Accountability and Policy Level Assessments</a:t>
          </a:r>
          <a:endParaRPr lang="en-US" sz="1900" kern="1200" dirty="0"/>
        </a:p>
      </dsp:txBody>
      <dsp:txXfrm>
        <a:off x="5679808" y="879194"/>
        <a:ext cx="1668128" cy="13180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4565D61-AD44-4E91-ACE8-6D2C8A98EB1A}" type="datetimeFigureOut">
              <a:rPr lang="en-US" smtClean="0"/>
              <a:pPr/>
              <a:t>1/27/15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69F904A-CE44-45AE-A059-E534A4998B31}" type="slidenum">
              <a:rPr lang="en-US" smtClean="0"/>
              <a:pPr/>
              <a:t>‹#›</a:t>
            </a:fld>
            <a:endParaRPr lang="en-US" dirty="0"/>
          </a:p>
        </p:txBody>
      </p:sp>
    </p:spTree>
    <p:extLst>
      <p:ext uri="{BB962C8B-B14F-4D97-AF65-F5344CB8AC3E}">
        <p14:creationId xmlns:p14="http://schemas.microsoft.com/office/powerpoint/2010/main" val="415597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224109B-5426-A84C-9F02-EE9A0BBBAA15}" type="datetimeFigureOut">
              <a:rPr lang="en-US" smtClean="0"/>
              <a:pPr/>
              <a:t>1/27/15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76DFC883-8EE4-CD46-B21C-3C192685FB7B}" type="slidenum">
              <a:rPr lang="en-US" smtClean="0"/>
              <a:pPr/>
              <a:t>‹#›</a:t>
            </a:fld>
            <a:endParaRPr lang="en-US" dirty="0"/>
          </a:p>
        </p:txBody>
      </p:sp>
    </p:spTree>
    <p:extLst>
      <p:ext uri="{BB962C8B-B14F-4D97-AF65-F5344CB8AC3E}">
        <p14:creationId xmlns:p14="http://schemas.microsoft.com/office/powerpoint/2010/main" val="3807939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just heard about SBAC which is only one of a number of assessment in place at a school site and it is high stakes and coming soon. This learning experience is meant to look at assessment at a school site as a system. SBAC is one part of that system but there will be other assessments in play. An effective assessment system will have other assessments measuring learning for different purposes, at different times, and in different forms . My time with you is to get you thinking about if those other types of assessments are in place with the structures for deconstructing the assessments and predicting the learning to occur, analyzing the student work which was captured by the assessment, and communicating that data with different purposes to </a:t>
            </a:r>
            <a:r>
              <a:rPr lang="en-US" baseline="0" smtClean="0"/>
              <a:t>different audiences.</a:t>
            </a:r>
            <a:endParaRPr lang="en-US" dirty="0" smtClean="0"/>
          </a:p>
          <a:p>
            <a:endParaRPr lang="en-US"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1</a:t>
            </a:fld>
            <a:endParaRPr lang="en-US" dirty="0"/>
          </a:p>
        </p:txBody>
      </p:sp>
    </p:spTree>
    <p:extLst>
      <p:ext uri="{BB962C8B-B14F-4D97-AF65-F5344CB8AC3E}">
        <p14:creationId xmlns:p14="http://schemas.microsoft.com/office/powerpoint/2010/main" val="149966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a:t>
            </a:r>
            <a:r>
              <a:rPr lang="en-US" baseline="0" dirty="0" smtClean="0"/>
              <a:t>: Start with the end in mind</a:t>
            </a:r>
          </a:p>
          <a:p>
            <a:r>
              <a:rPr lang="en-US" baseline="0" dirty="0" smtClean="0"/>
              <a:t>Evaluation: Check and verity</a:t>
            </a:r>
            <a:endParaRPr lang="en-US"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12</a:t>
            </a:fld>
            <a:endParaRPr lang="en-US" dirty="0"/>
          </a:p>
        </p:txBody>
      </p:sp>
    </p:spTree>
    <p:extLst>
      <p:ext uri="{BB962C8B-B14F-4D97-AF65-F5344CB8AC3E}">
        <p14:creationId xmlns:p14="http://schemas.microsoft.com/office/powerpoint/2010/main" val="408011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Very</a:t>
            </a:r>
            <a:r>
              <a:rPr lang="en-US" baseline="0" dirty="0" smtClean="0"/>
              <a:t> important point about writing outcomes. An outcome needs all of these components.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2</a:t>
            </a:fld>
            <a:endParaRPr lang="en-US" dirty="0"/>
          </a:p>
        </p:txBody>
      </p:sp>
    </p:spTree>
    <p:extLst>
      <p:ext uri="{BB962C8B-B14F-4D97-AF65-F5344CB8AC3E}">
        <p14:creationId xmlns:p14="http://schemas.microsoft.com/office/powerpoint/2010/main" val="122208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Classroom level assessments:</a:t>
            </a:r>
            <a:r>
              <a:rPr lang="en-US" b="1" baseline="0" dirty="0" smtClean="0"/>
              <a:t> </a:t>
            </a:r>
            <a:r>
              <a:rPr lang="en-US" baseline="0" dirty="0" smtClean="0"/>
              <a:t>help students, teachers, and sometimes parents make their instructional decision. These are the daily formative assessment (formal or informal) that provide formative feedback. </a:t>
            </a:r>
            <a:r>
              <a:rPr lang="en-US" baseline="0" dirty="0" err="1" smtClean="0"/>
              <a:t>Stiggins</a:t>
            </a:r>
            <a:r>
              <a:rPr lang="en-US" baseline="0" dirty="0" smtClean="0"/>
              <a:t> and Duke (2008) note that this level of data is perhaps the most important level for administrators, other leaders, and teachers wishing to make changes in their school.</a:t>
            </a:r>
          </a:p>
          <a:p>
            <a:r>
              <a:rPr lang="en-US" b="1" baseline="0" dirty="0" smtClean="0"/>
              <a:t>Program-level assessments: </a:t>
            </a:r>
            <a:r>
              <a:rPr lang="en-US" b="0" baseline="0" dirty="0" smtClean="0"/>
              <a:t>used by everyone at the school level, including but not only by administrators, school and teacher leaders, teachers, and instructional leadership teams. These data allow those at the school level to examine and evaluate across multiple classrooms and work to improve school programming (school wide instructional practice). </a:t>
            </a:r>
            <a:endParaRPr lang="en-US" b="1"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4</a:t>
            </a:fld>
            <a:endParaRPr lang="en-US" dirty="0"/>
          </a:p>
        </p:txBody>
      </p:sp>
    </p:spTree>
    <p:extLst>
      <p:ext uri="{BB962C8B-B14F-4D97-AF65-F5344CB8AC3E}">
        <p14:creationId xmlns:p14="http://schemas.microsoft.com/office/powerpoint/2010/main" val="266682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3" name="Shape 1253"/>
          <p:cNvSpPr txBox="1">
            <a:spLocks noGrp="1"/>
          </p:cNvSpPr>
          <p:nvPr>
            <p:ph type="body" idx="1"/>
          </p:nvPr>
        </p:nvSpPr>
        <p:spPr>
          <a:xfrm>
            <a:off x="685802"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dirty="0">
              <a:solidFill>
                <a:schemeClr val="dk1"/>
              </a:solidFill>
            </a:endParaRPr>
          </a:p>
        </p:txBody>
      </p:sp>
    </p:spTree>
    <p:extLst>
      <p:ext uri="{BB962C8B-B14F-4D97-AF65-F5344CB8AC3E}">
        <p14:creationId xmlns:p14="http://schemas.microsoft.com/office/powerpoint/2010/main" val="160775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every change leads to improvement.</a:t>
            </a:r>
            <a:endParaRPr lang="en-US"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7</a:t>
            </a:fld>
            <a:endParaRPr lang="en-US" dirty="0"/>
          </a:p>
        </p:txBody>
      </p:sp>
    </p:spTree>
    <p:extLst>
      <p:ext uri="{BB962C8B-B14F-4D97-AF65-F5344CB8AC3E}">
        <p14:creationId xmlns:p14="http://schemas.microsoft.com/office/powerpoint/2010/main" val="58086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Deliver Revise Reflect</a:t>
            </a:r>
            <a:r>
              <a:rPr lang="en-US" baseline="0" dirty="0" smtClean="0"/>
              <a:t> Cycle is an example of this more general PDSA Cycle</a:t>
            </a:r>
            <a:endParaRPr lang="en-US"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8</a:t>
            </a:fld>
            <a:endParaRPr lang="en-US" dirty="0"/>
          </a:p>
        </p:txBody>
      </p:sp>
    </p:spTree>
    <p:extLst>
      <p:ext uri="{BB962C8B-B14F-4D97-AF65-F5344CB8AC3E}">
        <p14:creationId xmlns:p14="http://schemas.microsoft.com/office/powerpoint/2010/main" val="10686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188" y="697230"/>
            <a:ext cx="60962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US" dirty="0" smtClean="0"/>
              <a:t>All the common core </a:t>
            </a:r>
            <a:r>
              <a:rPr lang="en-US" dirty="0" err="1" smtClean="0"/>
              <a:t>implemention</a:t>
            </a:r>
            <a:r>
              <a:rPr lang="en-US" baseline="0" dirty="0" smtClean="0"/>
              <a:t> items including 2+1 and our menus use this inquiry model of planning.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r>
              <a:rPr lang="en-US" baseline="0" dirty="0" smtClean="0"/>
              <a:t> that result in improvement take multiple improvement cycles and increase in scale. Maybe start with one grade level or department and scale up. Each Formative Assessment Cycle is an improvement cycle for students and teachers. </a:t>
            </a:r>
            <a:endParaRPr lang="en-US"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10</a:t>
            </a:fld>
            <a:endParaRPr lang="en-US" dirty="0"/>
          </a:p>
        </p:txBody>
      </p:sp>
    </p:spTree>
    <p:extLst>
      <p:ext uri="{BB962C8B-B14F-4D97-AF65-F5344CB8AC3E}">
        <p14:creationId xmlns:p14="http://schemas.microsoft.com/office/powerpoint/2010/main" val="404830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0"/>
                <a:cs typeface="ＭＳ Ｐゴシック" charset="0"/>
              </a:rPr>
              <a:t>Logic model is a…</a:t>
            </a:r>
          </a:p>
          <a:p>
            <a:pPr>
              <a:buFontTx/>
              <a:buChar char="•"/>
            </a:pPr>
            <a:r>
              <a:rPr lang="en-US" dirty="0" smtClean="0">
                <a:latin typeface="Arial" charset="0"/>
                <a:ea typeface="ＭＳ Ｐゴシック" charset="0"/>
                <a:cs typeface="ＭＳ Ｐゴシック" charset="0"/>
              </a:rPr>
              <a:t>Picture of your program or intervention or system</a:t>
            </a:r>
          </a:p>
          <a:p>
            <a:pPr>
              <a:buFontTx/>
              <a:buChar char="•"/>
            </a:pPr>
            <a:r>
              <a:rPr lang="en-US" dirty="0" smtClean="0">
                <a:latin typeface="Arial" charset="0"/>
                <a:ea typeface="ＭＳ Ｐゴシック" charset="0"/>
                <a:cs typeface="ＭＳ Ｐゴシック" charset="0"/>
              </a:rPr>
              <a:t>Graphic representation of the </a:t>
            </a:r>
            <a:r>
              <a:rPr lang="ja-JP" altLang="en-US" dirty="0" smtClean="0">
                <a:latin typeface="Arial" charset="0"/>
                <a:ea typeface="ＭＳ Ｐゴシック" charset="0"/>
                <a:cs typeface="ＭＳ Ｐゴシック" charset="0"/>
              </a:rPr>
              <a:t>“</a:t>
            </a:r>
            <a:r>
              <a:rPr lang="en-US" altLang="ja-JP" dirty="0" smtClean="0">
                <a:latin typeface="Arial" charset="0"/>
                <a:ea typeface="ＭＳ Ｐゴシック" charset="0"/>
                <a:cs typeface="ＭＳ Ｐゴシック" charset="0"/>
              </a:rPr>
              <a:t>theory of action</a:t>
            </a:r>
            <a:r>
              <a:rPr lang="ja-JP" altLang="en-US" dirty="0" smtClean="0">
                <a:latin typeface="Arial" charset="0"/>
                <a:ea typeface="ＭＳ Ｐゴシック" charset="0"/>
                <a:cs typeface="ＭＳ Ｐゴシック" charset="0"/>
              </a:rPr>
              <a:t>”</a:t>
            </a:r>
            <a:r>
              <a:rPr lang="en-US" altLang="ja-JP" dirty="0" smtClean="0">
                <a:latin typeface="Arial" charset="0"/>
                <a:ea typeface="ＭＳ Ｐゴシック" charset="0"/>
                <a:cs typeface="ＭＳ Ｐゴシック" charset="0"/>
              </a:rPr>
              <a:t> – what is invested, what is done, and what results</a:t>
            </a:r>
          </a:p>
          <a:p>
            <a:pPr>
              <a:buFontTx/>
              <a:buChar char="•"/>
            </a:pPr>
            <a:r>
              <a:rPr lang="en-US" dirty="0" smtClean="0">
                <a:latin typeface="Arial" charset="0"/>
                <a:ea typeface="ＭＳ Ｐゴシック" charset="0"/>
                <a:cs typeface="ＭＳ Ｐゴシック" charset="0"/>
              </a:rPr>
              <a:t>Core of planning and evaluation</a:t>
            </a:r>
          </a:p>
          <a:p>
            <a:pPr>
              <a:buFontTx/>
              <a:buNone/>
            </a:pPr>
            <a:r>
              <a:rPr lang="en-US" dirty="0" smtClean="0"/>
              <a:t>Inputs: People,</a:t>
            </a:r>
            <a:r>
              <a:rPr lang="en-US" baseline="0" dirty="0" smtClean="0"/>
              <a:t> resources</a:t>
            </a:r>
            <a:endParaRPr lang="en-US" dirty="0" smtClean="0"/>
          </a:p>
          <a:p>
            <a:pPr>
              <a:buFontTx/>
              <a:buNone/>
            </a:pPr>
            <a:r>
              <a:rPr lang="en-US" dirty="0" smtClean="0"/>
              <a:t>Outputs</a:t>
            </a:r>
          </a:p>
          <a:p>
            <a:r>
              <a:rPr lang="en-US" dirty="0" smtClean="0"/>
              <a:t>Activities: PDs on Formative</a:t>
            </a:r>
            <a:r>
              <a:rPr lang="en-US" baseline="0" dirty="0" smtClean="0"/>
              <a:t> Assessment , SBAC Claims and Targets, All phases of formative assessment cycle calendared, Communicating of Data to various stakeholders.</a:t>
            </a:r>
          </a:p>
          <a:p>
            <a:r>
              <a:rPr lang="en-US" baseline="0" dirty="0" smtClean="0"/>
              <a:t>Participation: Who and what role</a:t>
            </a:r>
          </a:p>
          <a:p>
            <a:endParaRPr lang="en-US" dirty="0"/>
          </a:p>
        </p:txBody>
      </p:sp>
      <p:sp>
        <p:nvSpPr>
          <p:cNvPr id="4" name="Slide Number Placeholder 3"/>
          <p:cNvSpPr>
            <a:spLocks noGrp="1"/>
          </p:cNvSpPr>
          <p:nvPr>
            <p:ph type="sldNum" sz="quarter" idx="10"/>
          </p:nvPr>
        </p:nvSpPr>
        <p:spPr/>
        <p:txBody>
          <a:bodyPr/>
          <a:lstStyle/>
          <a:p>
            <a:fld id="{76DFC883-8EE4-CD46-B21C-3C192685FB7B}" type="slidenum">
              <a:rPr lang="en-US" smtClean="0"/>
              <a:pPr/>
              <a:t>11</a:t>
            </a:fld>
            <a:endParaRPr lang="en-US" dirty="0"/>
          </a:p>
        </p:txBody>
      </p:sp>
    </p:spTree>
    <p:extLst>
      <p:ext uri="{BB962C8B-B14F-4D97-AF65-F5344CB8AC3E}">
        <p14:creationId xmlns:p14="http://schemas.microsoft.com/office/powerpoint/2010/main" val="79698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581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43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82FC4-9074-4FFB-9D46-9FBC3D723D80}" type="datetimeFigureOut">
              <a:rPr lang="en-US" smtClean="0"/>
              <a:pPr/>
              <a:t>1/27/15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766A-97B0-447B-A40C-49A74C0F61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8229600" cy="4038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82FC4-9074-4FFB-9D46-9FBC3D723D80}" type="datetimeFigureOut">
              <a:rPr lang="en-US" smtClean="0"/>
              <a:pPr/>
              <a:t>1/27/15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2766A-97B0-447B-A40C-49A74C0F61C9}" type="slidenum">
              <a:rPr lang="en-US" smtClean="0"/>
              <a:pPr/>
              <a:t>‹#›</a:t>
            </a:fld>
            <a:endParaRPr lang="en-US" dirty="0"/>
          </a:p>
        </p:txBody>
      </p:sp>
      <p:graphicFrame>
        <p:nvGraphicFramePr>
          <p:cNvPr id="9" name="Table 8"/>
          <p:cNvGraphicFramePr>
            <a:graphicFrameLocks noGrp="1"/>
          </p:cNvGraphicFramePr>
          <p:nvPr/>
        </p:nvGraphicFramePr>
        <p:xfrm>
          <a:off x="1" y="6096000"/>
          <a:ext cx="9143999" cy="792480"/>
        </p:xfrm>
        <a:graphic>
          <a:graphicData uri="http://schemas.openxmlformats.org/drawingml/2006/table">
            <a:tbl>
              <a:tblPr firstRow="1" bandRow="1">
                <a:tableStyleId>{2D5ABB26-0587-4C30-8999-92F81FD0307C}</a:tableStyleId>
              </a:tblPr>
              <a:tblGrid>
                <a:gridCol w="423333"/>
                <a:gridCol w="1405467"/>
                <a:gridCol w="457200"/>
                <a:gridCol w="1371600"/>
                <a:gridCol w="406400"/>
                <a:gridCol w="1270000"/>
                <a:gridCol w="423333"/>
                <a:gridCol w="1185333"/>
                <a:gridCol w="423333"/>
                <a:gridCol w="1778000"/>
              </a:tblGrid>
              <a:tr h="295422">
                <a:tc gridSpan="10">
                  <a:txBody>
                    <a:bodyPr/>
                    <a:lstStyle/>
                    <a:p>
                      <a:pPr algn="ctr"/>
                      <a:r>
                        <a:rPr lang="en-US" b="1" spc="600" dirty="0" smtClean="0">
                          <a:solidFill>
                            <a:schemeClr val="tx1"/>
                          </a:solidFill>
                        </a:rPr>
                        <a:t>All Youth Achieving</a:t>
                      </a:r>
                      <a:r>
                        <a:rPr lang="en-US" b="1" spc="600" baseline="0" dirty="0" smtClean="0">
                          <a:solidFill>
                            <a:schemeClr val="tx1"/>
                          </a:solidFill>
                        </a:rPr>
                        <a:t> - </a:t>
                      </a:r>
                      <a:r>
                        <a:rPr lang="en-US" b="1" spc="600" dirty="0" smtClean="0">
                          <a:solidFill>
                            <a:schemeClr val="tx1"/>
                          </a:solidFill>
                        </a:rPr>
                        <a:t>Core Beliefs</a:t>
                      </a:r>
                      <a:endParaRPr lang="en-US" b="1" spc="600" dirty="0">
                        <a:solidFill>
                          <a:schemeClr val="tx1"/>
                        </a:solidFill>
                      </a:endParaRPr>
                    </a:p>
                  </a:txBody>
                  <a:tcPr>
                    <a:solidFill>
                      <a:srgbClr val="FFFF0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44658">
                <a:tc>
                  <a:txBody>
                    <a:bodyPr/>
                    <a:lstStyle/>
                    <a:p>
                      <a:pPr algn="r"/>
                      <a:r>
                        <a:rPr lang="en-US" sz="2200" b="1" dirty="0" smtClean="0">
                          <a:solidFill>
                            <a:schemeClr val="bg1"/>
                          </a:solidFill>
                        </a:rPr>
                        <a:t>1</a:t>
                      </a:r>
                      <a:r>
                        <a:rPr lang="en-US" sz="2200" b="1" baseline="0" dirty="0" smtClean="0">
                          <a:solidFill>
                            <a:schemeClr val="bg1"/>
                          </a:solidFill>
                        </a:rPr>
                        <a:t> </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Start with</a:t>
                      </a:r>
                    </a:p>
                    <a:p>
                      <a:r>
                        <a:rPr lang="en-US" sz="900" b="1" dirty="0" smtClean="0">
                          <a:solidFill>
                            <a:schemeClr val="bg1"/>
                          </a:solidFill>
                        </a:rPr>
                        <a:t>students</a:t>
                      </a:r>
                      <a:endParaRPr lang="en-US" sz="900" b="1" dirty="0">
                        <a:solidFill>
                          <a:schemeClr val="bg1"/>
                        </a:solidFill>
                      </a:endParaRPr>
                    </a:p>
                  </a:txBody>
                  <a:tcPr>
                    <a:solidFill>
                      <a:srgbClr val="FD8807"/>
                    </a:solidFill>
                  </a:tcPr>
                </a:tc>
                <a:tc>
                  <a:txBody>
                    <a:bodyPr/>
                    <a:lstStyle/>
                    <a:p>
                      <a:r>
                        <a:rPr lang="en-US" sz="2200" b="1" dirty="0" smtClean="0">
                          <a:solidFill>
                            <a:schemeClr val="bg1"/>
                          </a:solidFill>
                        </a:rPr>
                        <a:t>2</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Families</a:t>
                      </a:r>
                      <a:r>
                        <a:rPr lang="en-US" sz="900" b="1" baseline="0" dirty="0" smtClean="0">
                          <a:solidFill>
                            <a:schemeClr val="bg1"/>
                          </a:solidFill>
                        </a:rPr>
                        <a:t> are our </a:t>
                      </a:r>
                    </a:p>
                    <a:p>
                      <a:r>
                        <a:rPr lang="en-US" sz="900" b="1" baseline="0" dirty="0" smtClean="0">
                          <a:solidFill>
                            <a:schemeClr val="bg1"/>
                          </a:solidFill>
                        </a:rPr>
                        <a:t>partners</a:t>
                      </a:r>
                      <a:endParaRPr lang="en-US" sz="900" b="1" dirty="0" smtClean="0">
                        <a:solidFill>
                          <a:schemeClr val="bg1"/>
                        </a:solidFill>
                      </a:endParaRPr>
                    </a:p>
                  </a:txBody>
                  <a:tcPr>
                    <a:solidFill>
                      <a:srgbClr val="FD8807"/>
                    </a:solidFill>
                  </a:tcPr>
                </a:tc>
                <a:tc>
                  <a:txBody>
                    <a:bodyPr/>
                    <a:lstStyle/>
                    <a:p>
                      <a:r>
                        <a:rPr lang="en-US" sz="2200" b="1" dirty="0" smtClean="0">
                          <a:solidFill>
                            <a:schemeClr val="bg1"/>
                          </a:solidFill>
                        </a:rPr>
                        <a:t>3</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Success in the </a:t>
                      </a:r>
                    </a:p>
                    <a:p>
                      <a:r>
                        <a:rPr lang="en-US" sz="900" b="1" dirty="0" smtClean="0">
                          <a:solidFill>
                            <a:schemeClr val="bg1"/>
                          </a:solidFill>
                        </a:rPr>
                        <a:t>classroom</a:t>
                      </a:r>
                      <a:endParaRPr lang="en-US" sz="900" b="1" dirty="0">
                        <a:solidFill>
                          <a:schemeClr val="bg1"/>
                        </a:solidFill>
                      </a:endParaRPr>
                    </a:p>
                  </a:txBody>
                  <a:tcPr>
                    <a:solidFill>
                      <a:srgbClr val="FD8807"/>
                    </a:solidFill>
                  </a:tcPr>
                </a:tc>
                <a:tc>
                  <a:txBody>
                    <a:bodyPr/>
                    <a:lstStyle/>
                    <a:p>
                      <a:r>
                        <a:rPr lang="en-US" sz="2200" b="1" dirty="0" smtClean="0">
                          <a:solidFill>
                            <a:schemeClr val="bg1"/>
                          </a:solidFill>
                        </a:rPr>
                        <a:t>4</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Diversity</a:t>
                      </a:r>
                      <a:r>
                        <a:rPr lang="en-US" sz="900" b="1" baseline="0" dirty="0" smtClean="0">
                          <a:solidFill>
                            <a:schemeClr val="bg1"/>
                          </a:solidFill>
                        </a:rPr>
                        <a:t> is our strength</a:t>
                      </a:r>
                      <a:endParaRPr lang="en-US" sz="900" b="1" dirty="0">
                        <a:solidFill>
                          <a:schemeClr val="bg1"/>
                        </a:solidFill>
                      </a:endParaRPr>
                    </a:p>
                  </a:txBody>
                  <a:tcPr>
                    <a:solidFill>
                      <a:srgbClr val="FD8807"/>
                    </a:solidFill>
                  </a:tcPr>
                </a:tc>
                <a:tc>
                  <a:txBody>
                    <a:bodyPr/>
                    <a:lstStyle/>
                    <a:p>
                      <a:r>
                        <a:rPr lang="en-US" sz="2200" b="1" dirty="0" smtClean="0">
                          <a:solidFill>
                            <a:schemeClr val="bg1"/>
                          </a:solidFill>
                        </a:rPr>
                        <a:t>5</a:t>
                      </a:r>
                      <a:endParaRPr lang="en-US" sz="2200" b="1" dirty="0">
                        <a:solidFill>
                          <a:schemeClr val="bg1"/>
                        </a:solidFill>
                      </a:endParaRPr>
                    </a:p>
                  </a:txBody>
                  <a:tcPr>
                    <a:solidFill>
                      <a:srgbClr val="FD8807"/>
                    </a:solidFill>
                  </a:tcPr>
                </a:tc>
                <a:tc>
                  <a:txBody>
                    <a:bodyPr/>
                    <a:lstStyle/>
                    <a:p>
                      <a:r>
                        <a:rPr lang="en-US" sz="900" b="1" dirty="0" smtClean="0">
                          <a:solidFill>
                            <a:schemeClr val="bg1"/>
                          </a:solidFill>
                        </a:rPr>
                        <a:t>Effective teaching, </a:t>
                      </a:r>
                    </a:p>
                    <a:p>
                      <a:r>
                        <a:rPr lang="en-US" sz="900" b="1" dirty="0" smtClean="0">
                          <a:solidFill>
                            <a:schemeClr val="bg1"/>
                          </a:solidFill>
                        </a:rPr>
                        <a:t>leadership, and accountability</a:t>
                      </a:r>
                      <a:endParaRPr lang="en-US" sz="900" b="1" dirty="0">
                        <a:solidFill>
                          <a:schemeClr val="bg1"/>
                        </a:solidFill>
                      </a:endParaRPr>
                    </a:p>
                  </a:txBody>
                  <a:tcPr>
                    <a:solidFill>
                      <a:srgbClr val="FD8807"/>
                    </a:solidFill>
                  </a:tcPr>
                </a:tc>
              </a:tr>
            </a:tbl>
          </a:graphicData>
        </a:graphic>
      </p:graphicFrame>
      <p:pic>
        <p:nvPicPr>
          <p:cNvPr id="16386" name="Picture 2" descr="https://encrypted-tbn2.google.com/images?q=tbn:ANd9GcTzajzDJLOy4DUhZFDFzhz5rGHv-XhnDYV2BKM_GEXp63OOrrKFwQ"/>
          <p:cNvPicPr>
            <a:picLocks noChangeAspect="1" noChangeArrowheads="1"/>
          </p:cNvPicPr>
          <p:nvPr/>
        </p:nvPicPr>
        <p:blipFill>
          <a:blip r:embed="rId14" cstate="print"/>
          <a:srcRect/>
          <a:stretch>
            <a:fillRect/>
          </a:stretch>
        </p:blipFill>
        <p:spPr bwMode="auto">
          <a:xfrm>
            <a:off x="228601" y="152401"/>
            <a:ext cx="685800" cy="685800"/>
          </a:xfrm>
          <a:prstGeom prst="rect">
            <a:avLst/>
          </a:prstGeom>
          <a:noFill/>
        </p:spPr>
      </p:pic>
      <p:sp>
        <p:nvSpPr>
          <p:cNvPr id="10" name="TextBox 9"/>
          <p:cNvSpPr txBox="1"/>
          <p:nvPr/>
        </p:nvSpPr>
        <p:spPr>
          <a:xfrm>
            <a:off x="990600" y="131618"/>
            <a:ext cx="5943600" cy="646331"/>
          </a:xfrm>
          <a:prstGeom prst="rect">
            <a:avLst/>
          </a:prstGeom>
          <a:noFill/>
        </p:spPr>
        <p:txBody>
          <a:bodyPr wrap="square" rtlCol="0">
            <a:spAutoFit/>
          </a:bodyPr>
          <a:lstStyle/>
          <a:p>
            <a:r>
              <a:rPr lang="en-US" b="1" dirty="0" smtClean="0"/>
              <a:t>Los Angeles</a:t>
            </a:r>
            <a:r>
              <a:rPr lang="en-US" b="1" baseline="0" dirty="0" smtClean="0"/>
              <a:t> Unified School District</a:t>
            </a:r>
          </a:p>
          <a:p>
            <a:r>
              <a:rPr lang="en-US" b="1" baseline="0" dirty="0" smtClean="0"/>
              <a:t>Superintendent’s Intensive Support  &amp; Innovation Center</a:t>
            </a:r>
            <a:endParaRPr lang="en-US" b="1" dirty="0"/>
          </a:p>
        </p:txBody>
      </p:sp>
      <p:cxnSp>
        <p:nvCxnSpPr>
          <p:cNvPr id="12" name="Straight Connector 11"/>
          <p:cNvCxnSpPr/>
          <p:nvPr/>
        </p:nvCxnSpPr>
        <p:spPr>
          <a:xfrm>
            <a:off x="990600" y="796636"/>
            <a:ext cx="76962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1" name="Picture 2" descr="ISIC Logo.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6307" y="7576"/>
            <a:ext cx="1028213" cy="1005079"/>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userDrawn="1"/>
        </p:nvSpPr>
        <p:spPr>
          <a:xfrm>
            <a:off x="4419600" y="762000"/>
            <a:ext cx="44392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We innovate and transform learning to inspire excellence.</a:t>
            </a:r>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8534400" cy="1470025"/>
          </a:xfrm>
        </p:spPr>
        <p:txBody>
          <a:bodyPr>
            <a:normAutofit fontScale="90000"/>
          </a:bodyPr>
          <a:lstStyle/>
          <a:p>
            <a:r>
              <a:rPr lang="en-US" dirty="0" smtClean="0"/>
              <a:t>Got </a:t>
            </a:r>
            <a:r>
              <a:rPr lang="en-US" i="1" dirty="0" err="1" smtClean="0"/>
              <a:t>Systemness</a:t>
            </a:r>
            <a:r>
              <a:rPr lang="en-US" dirty="0" smtClean="0"/>
              <a:t>?</a:t>
            </a:r>
            <a:br>
              <a:rPr lang="en-US" dirty="0" smtClean="0"/>
            </a:br>
            <a:r>
              <a:rPr lang="en-US" sz="3600" dirty="0" smtClean="0"/>
              <a:t>Using a Logic Model to Bridge Formative Assessments and Smarter Balance Assessment</a:t>
            </a:r>
            <a:endParaRPr lang="en-US" sz="3600" dirty="0"/>
          </a:p>
        </p:txBody>
      </p:sp>
      <p:sp>
        <p:nvSpPr>
          <p:cNvPr id="3" name="Subtitle 2"/>
          <p:cNvSpPr>
            <a:spLocks noGrp="1"/>
          </p:cNvSpPr>
          <p:nvPr>
            <p:ph type="subTitle" idx="1"/>
          </p:nvPr>
        </p:nvSpPr>
        <p:spPr>
          <a:xfrm>
            <a:off x="1371600" y="3581400"/>
            <a:ext cx="6400800" cy="1295400"/>
          </a:xfrm>
        </p:spPr>
        <p:txBody>
          <a:bodyPr>
            <a:normAutofit fontScale="85000" lnSpcReduction="20000"/>
          </a:bodyPr>
          <a:lstStyle/>
          <a:p>
            <a:r>
              <a:rPr lang="en-US" dirty="0" smtClean="0"/>
              <a:t>Katie McGrath</a:t>
            </a:r>
          </a:p>
          <a:p>
            <a:r>
              <a:rPr lang="en-US" dirty="0" smtClean="0"/>
              <a:t>Joseph Espinosa</a:t>
            </a:r>
          </a:p>
          <a:p>
            <a:r>
              <a:rPr lang="en-US" dirty="0" smtClean="0"/>
              <a:t>January 28, 2015</a:t>
            </a:r>
            <a:endParaRPr lang="en-US" dirty="0"/>
          </a:p>
        </p:txBody>
      </p:sp>
      <p:pic>
        <p:nvPicPr>
          <p:cNvPr id="3074" name="Picture 2" descr="http://latimesblogs.latimes.com/.a/6a00d8341c630a53ef0120a55d0d3c970b-600wi"/>
          <p:cNvPicPr>
            <a:picLocks noChangeAspect="1" noChangeArrowheads="1"/>
          </p:cNvPicPr>
          <p:nvPr/>
        </p:nvPicPr>
        <p:blipFill>
          <a:blip r:embed="rId3" cstate="print"/>
          <a:srcRect/>
          <a:stretch>
            <a:fillRect/>
          </a:stretch>
        </p:blipFill>
        <p:spPr bwMode="auto">
          <a:xfrm>
            <a:off x="3429000" y="5715000"/>
            <a:ext cx="1676400" cy="1219200"/>
          </a:xfrm>
          <a:prstGeom prst="rect">
            <a:avLst/>
          </a:prstGeom>
          <a:noFill/>
        </p:spPr>
      </p:pic>
      <p:pic>
        <p:nvPicPr>
          <p:cNvPr id="3076" name="Picture 4" descr="http://www.latimes.com/media/photo/2012-04/69268779.jpg"/>
          <p:cNvPicPr>
            <a:picLocks noChangeAspect="1" noChangeArrowheads="1"/>
          </p:cNvPicPr>
          <p:nvPr/>
        </p:nvPicPr>
        <p:blipFill>
          <a:blip r:embed="rId4" cstate="print"/>
          <a:srcRect/>
          <a:stretch>
            <a:fillRect/>
          </a:stretch>
        </p:blipFill>
        <p:spPr bwMode="auto">
          <a:xfrm>
            <a:off x="0" y="5715000"/>
            <a:ext cx="1828800" cy="1219200"/>
          </a:xfrm>
          <a:prstGeom prst="rect">
            <a:avLst/>
          </a:prstGeom>
          <a:noFill/>
        </p:spPr>
      </p:pic>
      <p:pic>
        <p:nvPicPr>
          <p:cNvPr id="3078" name="Picture 6" descr="http://static8.businessinsider.com/image/4e823e18ecad04f77a000011/los-angeles-teachers.jpg"/>
          <p:cNvPicPr>
            <a:picLocks noChangeAspect="1" noChangeArrowheads="1"/>
          </p:cNvPicPr>
          <p:nvPr/>
        </p:nvPicPr>
        <p:blipFill>
          <a:blip r:embed="rId5" cstate="print"/>
          <a:srcRect/>
          <a:stretch>
            <a:fillRect/>
          </a:stretch>
        </p:blipFill>
        <p:spPr bwMode="auto">
          <a:xfrm>
            <a:off x="1828800" y="5715000"/>
            <a:ext cx="1625600" cy="1219200"/>
          </a:xfrm>
          <a:prstGeom prst="rect">
            <a:avLst/>
          </a:prstGeom>
          <a:noFill/>
        </p:spPr>
      </p:pic>
      <p:pic>
        <p:nvPicPr>
          <p:cNvPr id="3080" name="Picture 8" descr="http://journal.lausd.net/sites/journal.lausd.net/files/page-images/DSC_0588.JPG?1313178388"/>
          <p:cNvPicPr>
            <a:picLocks noChangeAspect="1" noChangeArrowheads="1"/>
          </p:cNvPicPr>
          <p:nvPr/>
        </p:nvPicPr>
        <p:blipFill>
          <a:blip r:embed="rId6" cstate="print"/>
          <a:srcRect/>
          <a:stretch>
            <a:fillRect/>
          </a:stretch>
        </p:blipFill>
        <p:spPr bwMode="auto">
          <a:xfrm>
            <a:off x="7239000" y="5715000"/>
            <a:ext cx="1905000" cy="1263650"/>
          </a:xfrm>
          <a:prstGeom prst="rect">
            <a:avLst/>
          </a:prstGeom>
          <a:noFill/>
        </p:spPr>
      </p:pic>
      <p:pic>
        <p:nvPicPr>
          <p:cNvPr id="3082" name="Picture 10" descr="http://journal.lausd.net/sites/journal.lausd.net/files/page-images/DSCN0486_2.jpg?1332378171"/>
          <p:cNvPicPr>
            <a:picLocks noChangeAspect="1" noChangeArrowheads="1"/>
          </p:cNvPicPr>
          <p:nvPr/>
        </p:nvPicPr>
        <p:blipFill>
          <a:blip r:embed="rId7" cstate="print"/>
          <a:srcRect l="11594" r="7246"/>
          <a:stretch>
            <a:fillRect/>
          </a:stretch>
        </p:blipFill>
        <p:spPr bwMode="auto">
          <a:xfrm>
            <a:off x="5105400" y="5715000"/>
            <a:ext cx="2133600" cy="121805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25 at 4.06.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096000"/>
          </a:xfrm>
          <a:prstGeom prst="rect">
            <a:avLst/>
          </a:prstGeom>
        </p:spPr>
      </p:pic>
    </p:spTree>
    <p:extLst>
      <p:ext uri="{BB962C8B-B14F-4D97-AF65-F5344CB8AC3E}">
        <p14:creationId xmlns:p14="http://schemas.microsoft.com/office/powerpoint/2010/main" val="40827614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Model</a:t>
            </a:r>
            <a:endParaRPr lang="en-US" dirty="0"/>
          </a:p>
        </p:txBody>
      </p:sp>
      <p:pic>
        <p:nvPicPr>
          <p:cNvPr id="4" name="Content Placeholder 3" descr="Screen Shot 2015-01-25 at 4.22.56 PM.png"/>
          <p:cNvPicPr>
            <a:picLocks noGrp="1" noChangeAspect="1"/>
          </p:cNvPicPr>
          <p:nvPr>
            <p:ph idx="1"/>
          </p:nvPr>
        </p:nvPicPr>
        <p:blipFill>
          <a:blip r:embed="rId3">
            <a:extLst>
              <a:ext uri="{28A0092B-C50C-407E-A947-70E740481C1C}">
                <a14:useLocalDpi xmlns:a14="http://schemas.microsoft.com/office/drawing/2010/main" val="0"/>
              </a:ext>
            </a:extLst>
          </a:blip>
          <a:srcRect l="-21904" r="-21904"/>
          <a:stretch>
            <a:fillRect/>
          </a:stretch>
        </p:blipFill>
        <p:spPr>
          <a:xfrm>
            <a:off x="152399" y="1676400"/>
            <a:ext cx="8695427" cy="4267199"/>
          </a:xfrm>
        </p:spPr>
      </p:pic>
      <p:sp>
        <p:nvSpPr>
          <p:cNvPr id="3" name="TextBox 2"/>
          <p:cNvSpPr txBox="1"/>
          <p:nvPr/>
        </p:nvSpPr>
        <p:spPr>
          <a:xfrm>
            <a:off x="6705600" y="2819400"/>
            <a:ext cx="685800" cy="646331"/>
          </a:xfrm>
          <a:prstGeom prst="rect">
            <a:avLst/>
          </a:prstGeom>
          <a:noFill/>
        </p:spPr>
        <p:txBody>
          <a:bodyPr wrap="square" rtlCol="0">
            <a:spAutoFit/>
          </a:bodyPr>
          <a:lstStyle/>
          <a:p>
            <a:r>
              <a:rPr lang="en-US" dirty="0" smtClean="0">
                <a:solidFill>
                  <a:srgbClr val="660066"/>
                </a:solidFill>
              </a:rPr>
              <a:t>SBAC Data</a:t>
            </a:r>
            <a:endParaRPr lang="en-US" dirty="0">
              <a:solidFill>
                <a:srgbClr val="660066"/>
              </a:solidFill>
            </a:endParaRPr>
          </a:p>
        </p:txBody>
      </p:sp>
      <p:sp>
        <p:nvSpPr>
          <p:cNvPr id="5" name="TextBox 4"/>
          <p:cNvSpPr txBox="1"/>
          <p:nvPr/>
        </p:nvSpPr>
        <p:spPr>
          <a:xfrm>
            <a:off x="5486400" y="2895600"/>
            <a:ext cx="1447800" cy="1200329"/>
          </a:xfrm>
          <a:prstGeom prst="rect">
            <a:avLst/>
          </a:prstGeom>
          <a:noFill/>
        </p:spPr>
        <p:txBody>
          <a:bodyPr wrap="square" rtlCol="0">
            <a:spAutoFit/>
          </a:bodyPr>
          <a:lstStyle/>
          <a:p>
            <a:r>
              <a:rPr lang="en-US" dirty="0" smtClean="0">
                <a:solidFill>
                  <a:srgbClr val="FF0000"/>
                </a:solidFill>
              </a:rPr>
              <a:t>SBAC</a:t>
            </a:r>
          </a:p>
          <a:p>
            <a:r>
              <a:rPr lang="en-US" dirty="0" smtClean="0">
                <a:solidFill>
                  <a:srgbClr val="FF0000"/>
                </a:solidFill>
              </a:rPr>
              <a:t>Interim</a:t>
            </a:r>
          </a:p>
          <a:p>
            <a:r>
              <a:rPr lang="en-US" dirty="0" smtClean="0">
                <a:solidFill>
                  <a:srgbClr val="FF0000"/>
                </a:solidFill>
              </a:rPr>
              <a:t>Assessments</a:t>
            </a:r>
          </a:p>
          <a:p>
            <a:r>
              <a:rPr lang="en-US" dirty="0" smtClean="0">
                <a:solidFill>
                  <a:srgbClr val="FF0000"/>
                </a:solidFill>
              </a:rPr>
              <a:t>Data</a:t>
            </a:r>
            <a:endParaRPr lang="en-US" dirty="0">
              <a:solidFill>
                <a:srgbClr val="FF0000"/>
              </a:solidFill>
            </a:endParaRPr>
          </a:p>
        </p:txBody>
      </p:sp>
      <p:sp>
        <p:nvSpPr>
          <p:cNvPr id="6" name="TextBox 5"/>
          <p:cNvSpPr txBox="1"/>
          <p:nvPr/>
        </p:nvSpPr>
        <p:spPr>
          <a:xfrm>
            <a:off x="4648200" y="2971800"/>
            <a:ext cx="838200" cy="923330"/>
          </a:xfrm>
          <a:prstGeom prst="rect">
            <a:avLst/>
          </a:prstGeom>
          <a:noFill/>
        </p:spPr>
        <p:txBody>
          <a:bodyPr wrap="square" rtlCol="0">
            <a:spAutoFit/>
          </a:bodyPr>
          <a:lstStyle/>
          <a:p>
            <a:r>
              <a:rPr lang="en-US" dirty="0" smtClean="0">
                <a:solidFill>
                  <a:srgbClr val="0000FF"/>
                </a:solidFill>
              </a:rPr>
              <a:t>Exit Ticket</a:t>
            </a:r>
          </a:p>
          <a:p>
            <a:r>
              <a:rPr lang="en-US" dirty="0" smtClean="0">
                <a:solidFill>
                  <a:srgbClr val="0000FF"/>
                </a:solidFill>
              </a:rPr>
              <a:t>Data </a:t>
            </a:r>
            <a:endParaRPr lang="en-US" dirty="0">
              <a:solidFill>
                <a:srgbClr val="0000FF"/>
              </a:solidFill>
            </a:endParaRPr>
          </a:p>
        </p:txBody>
      </p:sp>
    </p:spTree>
    <p:extLst>
      <p:ext uri="{BB962C8B-B14F-4D97-AF65-F5344CB8AC3E}">
        <p14:creationId xmlns:p14="http://schemas.microsoft.com/office/powerpoint/2010/main" val="1654078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4.32.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18"/>
            <a:ext cx="9144000" cy="6140722"/>
          </a:xfrm>
          <a:prstGeom prst="rect">
            <a:avLst/>
          </a:prstGeom>
        </p:spPr>
      </p:pic>
      <p:sp>
        <p:nvSpPr>
          <p:cNvPr id="3" name="TextBox 2"/>
          <p:cNvSpPr txBox="1"/>
          <p:nvPr/>
        </p:nvSpPr>
        <p:spPr>
          <a:xfrm>
            <a:off x="7010400" y="0"/>
            <a:ext cx="1828800" cy="523220"/>
          </a:xfrm>
          <a:prstGeom prst="rect">
            <a:avLst/>
          </a:prstGeom>
          <a:noFill/>
        </p:spPr>
        <p:txBody>
          <a:bodyPr wrap="square" rtlCol="0">
            <a:spAutoFit/>
          </a:bodyPr>
          <a:lstStyle/>
          <a:p>
            <a:r>
              <a:rPr lang="en-US" sz="2800" b="1" dirty="0" smtClean="0">
                <a:solidFill>
                  <a:srgbClr val="0000FF"/>
                </a:solidFill>
              </a:rPr>
              <a:t>Planning</a:t>
            </a:r>
            <a:endParaRPr lang="en-US" sz="2800" b="1" dirty="0">
              <a:solidFill>
                <a:srgbClr val="0000FF"/>
              </a:solidFill>
            </a:endParaRPr>
          </a:p>
        </p:txBody>
      </p:sp>
      <p:sp>
        <p:nvSpPr>
          <p:cNvPr id="6" name="Right Arrow 5"/>
          <p:cNvSpPr/>
          <p:nvPr/>
        </p:nvSpPr>
        <p:spPr>
          <a:xfrm rot="10800000">
            <a:off x="5410200" y="0"/>
            <a:ext cx="16642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2400" y="5486400"/>
            <a:ext cx="2286000" cy="523220"/>
          </a:xfrm>
          <a:prstGeom prst="rect">
            <a:avLst/>
          </a:prstGeom>
          <a:noFill/>
        </p:spPr>
        <p:txBody>
          <a:bodyPr wrap="square" rtlCol="0">
            <a:spAutoFit/>
          </a:bodyPr>
          <a:lstStyle/>
          <a:p>
            <a:r>
              <a:rPr lang="en-US" sz="2800" b="1" dirty="0" smtClean="0">
                <a:solidFill>
                  <a:srgbClr val="008000"/>
                </a:solidFill>
              </a:rPr>
              <a:t>Evaluation</a:t>
            </a:r>
            <a:endParaRPr lang="en-US" sz="2800" b="1" dirty="0">
              <a:solidFill>
                <a:srgbClr val="008000"/>
              </a:solidFill>
            </a:endParaRPr>
          </a:p>
        </p:txBody>
      </p:sp>
      <p:sp>
        <p:nvSpPr>
          <p:cNvPr id="8" name="Right Arrow 7"/>
          <p:cNvSpPr/>
          <p:nvPr/>
        </p:nvSpPr>
        <p:spPr>
          <a:xfrm>
            <a:off x="2362200" y="5562600"/>
            <a:ext cx="152400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627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505200" y="228600"/>
            <a:ext cx="4724400" cy="1143000"/>
          </a:xfrm>
        </p:spPr>
        <p:txBody>
          <a:bodyPr>
            <a:normAutofit fontScale="90000"/>
          </a:bodyPr>
          <a:lstStyle/>
          <a:p>
            <a:pPr algn="r" eaLnBrk="1" hangingPunct="1">
              <a:lnSpc>
                <a:spcPct val="80000"/>
              </a:lnSpc>
            </a:pPr>
            <a:r>
              <a:rPr lang="en-US" dirty="0">
                <a:solidFill>
                  <a:srgbClr val="22228B"/>
                </a:solidFill>
                <a:latin typeface="Arial" charset="0"/>
                <a:ea typeface="ＭＳ Ｐゴシック" charset="0"/>
                <a:cs typeface="ＭＳ Ｐゴシック" charset="0"/>
              </a:rPr>
              <a:t>Writing good outcomes</a:t>
            </a:r>
          </a:p>
        </p:txBody>
      </p:sp>
      <p:sp>
        <p:nvSpPr>
          <p:cNvPr id="18435" name="Rectangle 3"/>
          <p:cNvSpPr>
            <a:spLocks noGrp="1" noChangeArrowheads="1"/>
          </p:cNvSpPr>
          <p:nvPr>
            <p:ph type="body" sz="half" idx="1"/>
          </p:nvPr>
        </p:nvSpPr>
        <p:spPr>
          <a:xfrm>
            <a:off x="914400" y="1219200"/>
            <a:ext cx="7620000" cy="609600"/>
          </a:xfrm>
        </p:spPr>
        <p:txBody>
          <a:bodyPr/>
          <a:lstStyle/>
          <a:p>
            <a:pPr marL="0" indent="0" eaLnBrk="1" hangingPunct="1"/>
            <a:r>
              <a:rPr lang="en-US" sz="2000">
                <a:solidFill>
                  <a:srgbClr val="FF0000"/>
                </a:solidFill>
                <a:latin typeface="Arial" charset="0"/>
                <a:ea typeface="ＭＳ Ｐゴシック" charset="0"/>
                <a:cs typeface="ＭＳ Ｐゴシック" charset="0"/>
              </a:rPr>
              <a:t>SMART objectives</a:t>
            </a:r>
            <a:r>
              <a:rPr lang="en-US" sz="1600">
                <a:latin typeface="Arial" charset="0"/>
                <a:ea typeface="ＭＳ Ｐゴシック" charset="0"/>
                <a:cs typeface="ＭＳ Ｐゴシック" charset="0"/>
              </a:rPr>
              <a:t>: Specific, measurable, attainable, results-oriented, timed</a:t>
            </a:r>
          </a:p>
          <a:p>
            <a:pPr marL="0" indent="0" eaLnBrk="1" hangingPunct="1"/>
            <a:endParaRPr lang="en-US" sz="1600">
              <a:latin typeface="Arial" charset="0"/>
              <a:ea typeface="ＭＳ Ｐゴシック" charset="0"/>
              <a:cs typeface="ＭＳ Ｐゴシック" charset="0"/>
            </a:endParaRPr>
          </a:p>
          <a:p>
            <a:pPr marL="0" indent="0" eaLnBrk="1" hangingPunct="1"/>
            <a:endParaRPr lang="en-US" sz="1600">
              <a:latin typeface="Arial" charset="0"/>
              <a:ea typeface="ＭＳ Ｐゴシック" charset="0"/>
              <a:cs typeface="ＭＳ Ｐゴシック" charset="0"/>
            </a:endParaRPr>
          </a:p>
        </p:txBody>
      </p:sp>
      <p:graphicFrame>
        <p:nvGraphicFramePr>
          <p:cNvPr id="87096" name="Group 56"/>
          <p:cNvGraphicFramePr>
            <a:graphicFrameLocks noGrp="1"/>
          </p:cNvGraphicFramePr>
          <p:nvPr>
            <p:ph sz="half" idx="2"/>
            <p:extLst>
              <p:ext uri="{D42A27DB-BD31-4B8C-83A1-F6EECF244321}">
                <p14:modId xmlns:p14="http://schemas.microsoft.com/office/powerpoint/2010/main" val="3190278039"/>
              </p:ext>
            </p:extLst>
          </p:nvPr>
        </p:nvGraphicFramePr>
        <p:xfrm>
          <a:off x="838200" y="1752600"/>
          <a:ext cx="7543800" cy="4191000"/>
        </p:xfrm>
        <a:graphic>
          <a:graphicData uri="http://schemas.openxmlformats.org/drawingml/2006/table">
            <a:tbl>
              <a:tblPr/>
              <a:tblGrid>
                <a:gridCol w="1885950"/>
                <a:gridCol w="1924050"/>
                <a:gridCol w="1952625"/>
                <a:gridCol w="1781175"/>
              </a:tblGrid>
              <a:tr h="892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Who/what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Change/desired effect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 what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By when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7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Families participating in the Family Resource Center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their use of community resources and services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within one year of joining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 school boards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adopt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policies to improve student nutrition and physical activity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by Dec 2005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a:bodyPr>
          <a:lstStyle/>
          <a:p>
            <a:r>
              <a:rPr lang="en-US" sz="3200" dirty="0" smtClean="0"/>
              <a:t>The Final Word aka “Save the Last Word for Me”</a:t>
            </a:r>
            <a:endParaRPr lang="en-US" sz="3200" dirty="0"/>
          </a:p>
        </p:txBody>
      </p:sp>
      <p:sp>
        <p:nvSpPr>
          <p:cNvPr id="4" name="Content Placeholder 3"/>
          <p:cNvSpPr>
            <a:spLocks noGrp="1"/>
          </p:cNvSpPr>
          <p:nvPr>
            <p:ph sz="half" idx="1"/>
          </p:nvPr>
        </p:nvSpPr>
        <p:spPr/>
        <p:txBody>
          <a:bodyPr>
            <a:normAutofit fontScale="70000" lnSpcReduction="20000"/>
          </a:bodyPr>
          <a:lstStyle/>
          <a:p>
            <a:pPr marL="0" indent="0">
              <a:buNone/>
            </a:pPr>
            <a:r>
              <a:rPr lang="en-US" dirty="0" smtClean="0">
                <a:solidFill>
                  <a:srgbClr val="0000FF"/>
                </a:solidFill>
              </a:rPr>
              <a:t>Step1: Individually write 1 long term outcome(1 year) or short term outcome (9 weeks or 12 weeks)</a:t>
            </a:r>
          </a:p>
          <a:p>
            <a:pPr marL="0" indent="0">
              <a:buNone/>
            </a:pPr>
            <a:r>
              <a:rPr lang="en-US" dirty="0" smtClean="0">
                <a:solidFill>
                  <a:srgbClr val="008000"/>
                </a:solidFill>
              </a:rPr>
              <a:t>Step 2: In groups of 4 using the Final Word Protocol:</a:t>
            </a:r>
          </a:p>
          <a:p>
            <a:r>
              <a:rPr lang="en-US" dirty="0" smtClean="0">
                <a:solidFill>
                  <a:srgbClr val="008000"/>
                </a:solidFill>
              </a:rPr>
              <a:t>1 person shares their outcome (1 minute)</a:t>
            </a:r>
          </a:p>
          <a:p>
            <a:r>
              <a:rPr lang="en-US" dirty="0" smtClean="0">
                <a:solidFill>
                  <a:srgbClr val="008000"/>
                </a:solidFill>
              </a:rPr>
              <a:t>Everybody else in turn responds with comment or feedback (1 minute each)</a:t>
            </a:r>
          </a:p>
          <a:p>
            <a:r>
              <a:rPr lang="en-US" dirty="0" smtClean="0">
                <a:solidFill>
                  <a:srgbClr val="008000"/>
                </a:solidFill>
              </a:rPr>
              <a:t>The person that began has “the final </a:t>
            </a:r>
            <a:r>
              <a:rPr lang="en-US" dirty="0" err="1" smtClean="0">
                <a:solidFill>
                  <a:srgbClr val="008000"/>
                </a:solidFill>
              </a:rPr>
              <a:t>word”to</a:t>
            </a:r>
            <a:r>
              <a:rPr lang="en-US" dirty="0" smtClean="0">
                <a:solidFill>
                  <a:srgbClr val="008000"/>
                </a:solidFill>
              </a:rPr>
              <a:t> respond to what was said, to share what they are thinking now, or to clarify any confusion </a:t>
            </a:r>
          </a:p>
          <a:p>
            <a:endParaRPr lang="en-US" dirty="0" smtClean="0"/>
          </a:p>
          <a:p>
            <a:endParaRPr lang="en-US" dirty="0"/>
          </a:p>
        </p:txBody>
      </p:sp>
      <p:pic>
        <p:nvPicPr>
          <p:cNvPr id="6" name="Content Placeholder 5" descr="Screen Shot 2015-01-25 at 4.48.41 PM.png"/>
          <p:cNvPicPr>
            <a:picLocks noGrp="1" noChangeAspect="1"/>
          </p:cNvPicPr>
          <p:nvPr>
            <p:ph sz="half" idx="2"/>
          </p:nvPr>
        </p:nvPicPr>
        <p:blipFill>
          <a:blip r:embed="rId2">
            <a:extLst>
              <a:ext uri="{28A0092B-C50C-407E-A947-70E740481C1C}">
                <a14:useLocalDpi xmlns:a14="http://schemas.microsoft.com/office/drawing/2010/main" val="0"/>
              </a:ext>
            </a:extLst>
          </a:blip>
          <a:srcRect t="-37985" b="-37985"/>
          <a:stretch>
            <a:fillRect/>
          </a:stretch>
        </p:blipFill>
        <p:spPr/>
      </p:pic>
    </p:spTree>
    <p:extLst>
      <p:ext uri="{BB962C8B-B14F-4D97-AF65-F5344CB8AC3E}">
        <p14:creationId xmlns:p14="http://schemas.microsoft.com/office/powerpoint/2010/main" val="28187095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i="1" dirty="0" smtClean="0">
                <a:solidFill>
                  <a:srgbClr val="0000FF"/>
                </a:solidFill>
              </a:rPr>
              <a:t>“Assessment </a:t>
            </a:r>
            <a:r>
              <a:rPr lang="en-US" i="1" dirty="0">
                <a:solidFill>
                  <a:srgbClr val="0000FF"/>
                </a:solidFill>
              </a:rPr>
              <a:t>systems must provide a variety of decision makers with a </a:t>
            </a:r>
            <a:r>
              <a:rPr lang="en-US" i="1" dirty="0" smtClean="0">
                <a:solidFill>
                  <a:srgbClr val="0000FF"/>
                </a:solidFill>
              </a:rPr>
              <a:t>variety of different kinds </a:t>
            </a:r>
            <a:r>
              <a:rPr lang="en-US" i="1" dirty="0">
                <a:solidFill>
                  <a:srgbClr val="0000FF"/>
                </a:solidFill>
              </a:rPr>
              <a:t>of </a:t>
            </a:r>
            <a:r>
              <a:rPr lang="en-US" i="1" dirty="0" smtClean="0">
                <a:solidFill>
                  <a:srgbClr val="0000FF"/>
                </a:solidFill>
              </a:rPr>
              <a:t>information in different forms </a:t>
            </a:r>
            <a:r>
              <a:rPr lang="en-US" i="1" dirty="0">
                <a:solidFill>
                  <a:srgbClr val="0000FF"/>
                </a:solidFill>
              </a:rPr>
              <a:t>at different times to support or to </a:t>
            </a:r>
            <a:r>
              <a:rPr lang="en-US" i="1" dirty="0" smtClean="0">
                <a:solidFill>
                  <a:srgbClr val="0000FF"/>
                </a:solidFill>
              </a:rPr>
              <a:t>verify student </a:t>
            </a:r>
            <a:r>
              <a:rPr lang="en-US" i="1" dirty="0">
                <a:solidFill>
                  <a:srgbClr val="0000FF"/>
                </a:solidFill>
              </a:rPr>
              <a:t>learning</a:t>
            </a:r>
            <a:r>
              <a:rPr lang="en-US" i="1" dirty="0" smtClean="0">
                <a:solidFill>
                  <a:srgbClr val="0000FF"/>
                </a:solidFill>
              </a:rPr>
              <a:t>.“</a:t>
            </a:r>
            <a:r>
              <a:rPr lang="en-US" sz="2800" i="1" dirty="0" smtClean="0"/>
              <a:t>-Rick </a:t>
            </a:r>
            <a:r>
              <a:rPr lang="en-US" sz="2800" i="1" dirty="0" err="1" smtClean="0"/>
              <a:t>Stiggins</a:t>
            </a:r>
            <a:r>
              <a:rPr lang="en-US" sz="2800" i="1" dirty="0" smtClean="0"/>
              <a:t> and Dan Duke (2008)</a:t>
            </a:r>
            <a:endParaRPr lang="en-US" sz="2800" i="1" dirty="0"/>
          </a:p>
          <a:p>
            <a:endParaRPr lang="en-US" i="1" dirty="0"/>
          </a:p>
        </p:txBody>
      </p:sp>
    </p:spTree>
    <p:extLst>
      <p:ext uri="{BB962C8B-B14F-4D97-AF65-F5344CB8AC3E}">
        <p14:creationId xmlns:p14="http://schemas.microsoft.com/office/powerpoint/2010/main" val="1123467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p:cNvSpPr>
            <a:spLocks noChangeArrowheads="1"/>
          </p:cNvSpPr>
          <p:nvPr/>
        </p:nvSpPr>
        <p:spPr bwMode="auto">
          <a:xfrm>
            <a:off x="685800" y="152400"/>
            <a:ext cx="7772400" cy="65532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ＭＳ Ｐゴシック" charset="0"/>
            </a:endParaRPr>
          </a:p>
        </p:txBody>
      </p:sp>
      <p:sp>
        <p:nvSpPr>
          <p:cNvPr id="5" name="Oval 3"/>
          <p:cNvSpPr>
            <a:spLocks noChangeArrowheads="1"/>
          </p:cNvSpPr>
          <p:nvPr/>
        </p:nvSpPr>
        <p:spPr bwMode="auto">
          <a:xfrm>
            <a:off x="1171575" y="228600"/>
            <a:ext cx="6781800" cy="64008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ＭＳ Ｐゴシック" charset="0"/>
            </a:endParaRPr>
          </a:p>
        </p:txBody>
      </p:sp>
      <p:sp>
        <p:nvSpPr>
          <p:cNvPr id="6" name="Oval 2"/>
          <p:cNvSpPr>
            <a:spLocks noChangeArrowheads="1"/>
          </p:cNvSpPr>
          <p:nvPr/>
        </p:nvSpPr>
        <p:spPr bwMode="auto">
          <a:xfrm>
            <a:off x="3182568" y="2226547"/>
            <a:ext cx="2445716" cy="2448805"/>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cs typeface="ＭＳ Ｐゴシック" charset="0"/>
            </a:endParaRPr>
          </a:p>
        </p:txBody>
      </p:sp>
      <p:sp>
        <p:nvSpPr>
          <p:cNvPr id="8" name="TextBox 7"/>
          <p:cNvSpPr txBox="1"/>
          <p:nvPr/>
        </p:nvSpPr>
        <p:spPr>
          <a:xfrm>
            <a:off x="3810000" y="2514600"/>
            <a:ext cx="1524000" cy="2308324"/>
          </a:xfrm>
          <a:prstGeom prst="rect">
            <a:avLst/>
          </a:prstGeom>
          <a:noFill/>
        </p:spPr>
        <p:txBody>
          <a:bodyPr wrap="square" rtlCol="0">
            <a:spAutoFit/>
          </a:bodyPr>
          <a:lstStyle/>
          <a:p>
            <a:r>
              <a:rPr lang="en-US" b="1" dirty="0" smtClean="0"/>
              <a:t>Systems for regular formative assessment cycles that bridge to the SBA targets</a:t>
            </a:r>
            <a:endParaRPr lang="en-US" b="1" dirty="0"/>
          </a:p>
          <a:p>
            <a:endParaRPr lang="en-US" b="1" dirty="0"/>
          </a:p>
        </p:txBody>
      </p:sp>
      <p:sp>
        <p:nvSpPr>
          <p:cNvPr id="12" name="TextBox 11"/>
          <p:cNvSpPr txBox="1"/>
          <p:nvPr/>
        </p:nvSpPr>
        <p:spPr>
          <a:xfrm>
            <a:off x="1171575" y="457200"/>
            <a:ext cx="1204927" cy="369332"/>
          </a:xfrm>
          <a:prstGeom prst="rect">
            <a:avLst/>
          </a:prstGeom>
          <a:noFill/>
        </p:spPr>
        <p:txBody>
          <a:bodyPr wrap="none" rtlCol="0">
            <a:spAutoFit/>
          </a:bodyPr>
          <a:lstStyle/>
          <a:p>
            <a:r>
              <a:rPr lang="en-US" dirty="0" smtClean="0"/>
              <a:t>Circle Map</a:t>
            </a:r>
            <a:endParaRPr lang="en-US" dirty="0"/>
          </a:p>
        </p:txBody>
      </p:sp>
    </p:spTree>
    <p:extLst>
      <p:ext uri="{BB962C8B-B14F-4D97-AF65-F5344CB8AC3E}">
        <p14:creationId xmlns:p14="http://schemas.microsoft.com/office/powerpoint/2010/main" val="37764750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Grounding: Rick </a:t>
            </a:r>
            <a:r>
              <a:rPr lang="en-US" sz="3200" dirty="0" err="1" smtClean="0"/>
              <a:t>Stiggins</a:t>
            </a:r>
            <a:r>
              <a:rPr lang="en-US" sz="3200" dirty="0" smtClean="0"/>
              <a:t> on Assessment Leadership</a:t>
            </a:r>
            <a:endParaRPr lang="en-US" sz="3200" dirty="0"/>
          </a:p>
        </p:txBody>
      </p:sp>
      <p:pic>
        <p:nvPicPr>
          <p:cNvPr id="4" name="Rick Stiggins Interview.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79600" y="1905000"/>
            <a:ext cx="5384800" cy="4038600"/>
          </a:xfrm>
        </p:spPr>
      </p:pic>
    </p:spTree>
    <p:extLst>
      <p:ext uri="{BB962C8B-B14F-4D97-AF65-F5344CB8AC3E}">
        <p14:creationId xmlns:p14="http://schemas.microsoft.com/office/powerpoint/2010/main" val="183423286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Balanced Assessment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1593120"/>
              </p:ext>
            </p:extLst>
          </p:nvPr>
        </p:nvGraphicFramePr>
        <p:xfrm>
          <a:off x="457200" y="1905000"/>
          <a:ext cx="82296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3536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Balanced Assessment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7612623"/>
              </p:ext>
            </p:extLst>
          </p:nvPr>
        </p:nvGraphicFramePr>
        <p:xfrm>
          <a:off x="457200" y="1905000"/>
          <a:ext cx="8229600" cy="3581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Classroom</a:t>
                      </a:r>
                      <a:r>
                        <a:rPr lang="en-US" baseline="0" dirty="0" smtClean="0"/>
                        <a:t> Level (Formative at the classroom level) </a:t>
                      </a:r>
                      <a:r>
                        <a:rPr lang="en-US" baseline="0" dirty="0" smtClean="0">
                          <a:solidFill>
                            <a:srgbClr val="FFFF00"/>
                          </a:solidFill>
                        </a:rPr>
                        <a:t>(Not used for grades)</a:t>
                      </a:r>
                      <a:endParaRPr lang="en-US" dirty="0">
                        <a:solidFill>
                          <a:srgbClr val="FFFF00"/>
                        </a:solidFill>
                      </a:endParaRPr>
                    </a:p>
                  </a:txBody>
                  <a:tcPr/>
                </a:tc>
                <a:tc>
                  <a:txBody>
                    <a:bodyPr/>
                    <a:lstStyle/>
                    <a:p>
                      <a:pPr algn="ctr"/>
                      <a:r>
                        <a:rPr lang="en-US" dirty="0" smtClean="0"/>
                        <a:t>Program Level (Formative or Summative</a:t>
                      </a:r>
                      <a:r>
                        <a:rPr lang="en-US" baseline="0" dirty="0" smtClean="0"/>
                        <a:t> at the school Level) </a:t>
                      </a:r>
                      <a:r>
                        <a:rPr lang="en-US" baseline="0" dirty="0" smtClean="0">
                          <a:solidFill>
                            <a:srgbClr val="FFFF00"/>
                          </a:solidFill>
                        </a:rPr>
                        <a:t>(Can be used for grades)</a:t>
                      </a:r>
                      <a:endParaRPr lang="en-US" dirty="0">
                        <a:solidFill>
                          <a:srgbClr val="FFFF00"/>
                        </a:solidFill>
                      </a:endParaRPr>
                    </a:p>
                  </a:txBody>
                  <a:tcPr/>
                </a:tc>
                <a:tc>
                  <a:txBody>
                    <a:bodyPr/>
                    <a:lstStyle/>
                    <a:p>
                      <a:pPr algn="ctr"/>
                      <a:r>
                        <a:rPr lang="en-US" dirty="0" smtClean="0"/>
                        <a:t>Institutional</a:t>
                      </a:r>
                      <a:r>
                        <a:rPr lang="en-US" baseline="0" dirty="0" smtClean="0"/>
                        <a:t> Accountability/Policy Level (Summative)</a:t>
                      </a:r>
                      <a:endParaRPr lang="en-US" dirty="0"/>
                    </a:p>
                  </a:txBody>
                  <a:tcPr/>
                </a:tc>
              </a:tr>
              <a:tr h="370840">
                <a:tc>
                  <a:txBody>
                    <a:bodyPr/>
                    <a:lstStyle/>
                    <a:p>
                      <a:pPr algn="ctr"/>
                      <a:r>
                        <a:rPr lang="en-US" dirty="0" smtClean="0"/>
                        <a:t>quizzes</a:t>
                      </a:r>
                      <a:endParaRPr lang="en-US" dirty="0"/>
                    </a:p>
                  </a:txBody>
                  <a:tcPr/>
                </a:tc>
                <a:tc>
                  <a:txBody>
                    <a:bodyPr/>
                    <a:lstStyle/>
                    <a:p>
                      <a:pPr algn="ctr"/>
                      <a:r>
                        <a:rPr lang="en-US" dirty="0" smtClean="0"/>
                        <a:t>SBAC Interim Assessments</a:t>
                      </a:r>
                      <a:endParaRPr lang="en-US" dirty="0"/>
                    </a:p>
                  </a:txBody>
                  <a:tcPr/>
                </a:tc>
                <a:tc>
                  <a:txBody>
                    <a:bodyPr/>
                    <a:lstStyle/>
                    <a:p>
                      <a:pPr algn="ctr"/>
                      <a:r>
                        <a:rPr lang="en-US" dirty="0" smtClean="0"/>
                        <a:t>SBAC</a:t>
                      </a:r>
                      <a:endParaRPr lang="en-US" dirty="0"/>
                    </a:p>
                  </a:txBody>
                  <a:tcPr/>
                </a:tc>
              </a:tr>
              <a:tr h="370840">
                <a:tc>
                  <a:txBody>
                    <a:bodyPr/>
                    <a:lstStyle/>
                    <a:p>
                      <a:pPr algn="ctr"/>
                      <a:r>
                        <a:rPr lang="en-US" dirty="0" smtClean="0"/>
                        <a:t>Anecdotal</a:t>
                      </a:r>
                      <a:r>
                        <a:rPr lang="en-US" baseline="0" dirty="0" smtClean="0"/>
                        <a:t> observations</a:t>
                      </a:r>
                      <a:endParaRPr lang="en-US" dirty="0"/>
                    </a:p>
                  </a:txBody>
                  <a:tcPr/>
                </a:tc>
                <a:tc>
                  <a:txBody>
                    <a:bodyPr/>
                    <a:lstStyle/>
                    <a:p>
                      <a:pPr algn="ctr"/>
                      <a:r>
                        <a:rPr lang="en-US" dirty="0" smtClean="0"/>
                        <a:t>Publish</a:t>
                      </a:r>
                      <a:r>
                        <a:rPr lang="en-US" baseline="0" dirty="0" smtClean="0"/>
                        <a:t> or Teacher created unit assessments</a:t>
                      </a:r>
                      <a:endParaRPr lang="en-US" dirty="0"/>
                    </a:p>
                  </a:txBody>
                  <a:tcPr/>
                </a:tc>
                <a:tc>
                  <a:txBody>
                    <a:bodyPr/>
                    <a:lstStyle/>
                    <a:p>
                      <a:pPr algn="ctr"/>
                      <a:r>
                        <a:rPr lang="en-US" dirty="0" smtClean="0"/>
                        <a:t>NAEP</a:t>
                      </a:r>
                      <a:endParaRPr lang="en-US" dirty="0"/>
                    </a:p>
                  </a:txBody>
                  <a:tcPr/>
                </a:tc>
              </a:tr>
              <a:tr h="370840">
                <a:tc>
                  <a:txBody>
                    <a:bodyPr/>
                    <a:lstStyle/>
                    <a:p>
                      <a:pPr algn="ctr"/>
                      <a:r>
                        <a:rPr lang="en-US" dirty="0" smtClean="0"/>
                        <a:t>questions</a:t>
                      </a:r>
                      <a:endParaRPr lang="en-US" dirty="0"/>
                    </a:p>
                  </a:txBody>
                  <a:tcPr/>
                </a:tc>
                <a:tc>
                  <a:txBody>
                    <a:bodyPr/>
                    <a:lstStyle/>
                    <a:p>
                      <a:pPr algn="ctr"/>
                      <a:r>
                        <a:rPr lang="en-US" dirty="0" smtClean="0"/>
                        <a:t>On-demand</a:t>
                      </a:r>
                      <a:r>
                        <a:rPr lang="en-US" baseline="0" dirty="0" smtClean="0"/>
                        <a:t> writing</a:t>
                      </a:r>
                      <a:endParaRPr lang="en-US" dirty="0"/>
                    </a:p>
                  </a:txBody>
                  <a:tcPr/>
                </a:tc>
                <a:tc>
                  <a:txBody>
                    <a:bodyPr/>
                    <a:lstStyle/>
                    <a:p>
                      <a:pPr algn="ctr"/>
                      <a:r>
                        <a:rPr lang="en-US" dirty="0" smtClean="0"/>
                        <a:t>CELDT</a:t>
                      </a:r>
                      <a:endParaRPr lang="en-US" dirty="0"/>
                    </a:p>
                  </a:txBody>
                  <a:tcPr/>
                </a:tc>
              </a:tr>
              <a:tr h="370840">
                <a:tc>
                  <a:txBody>
                    <a:bodyPr/>
                    <a:lstStyle/>
                    <a:p>
                      <a:pPr algn="ctr"/>
                      <a:r>
                        <a:rPr lang="en-US" dirty="0" smtClean="0"/>
                        <a:t>tasks</a:t>
                      </a:r>
                      <a:endParaRPr lang="en-US" dirty="0"/>
                    </a:p>
                  </a:txBody>
                  <a:tcPr/>
                </a:tc>
                <a:tc>
                  <a:txBody>
                    <a:bodyPr/>
                    <a:lstStyle/>
                    <a:p>
                      <a:pPr algn="ctr"/>
                      <a:r>
                        <a:rPr lang="en-US" dirty="0" smtClean="0"/>
                        <a:t>Performance task</a:t>
                      </a:r>
                      <a:endParaRPr lang="en-US" dirty="0"/>
                    </a:p>
                  </a:txBody>
                  <a:tcPr/>
                </a:tc>
                <a:tc>
                  <a:txBody>
                    <a:bodyPr/>
                    <a:lstStyle/>
                    <a:p>
                      <a:pPr algn="ctr"/>
                      <a:r>
                        <a:rPr lang="en-US" dirty="0" smtClean="0"/>
                        <a:t>PISA</a:t>
                      </a:r>
                      <a:endParaRPr lang="en-US" dirty="0"/>
                    </a:p>
                  </a:txBody>
                  <a:tcPr/>
                </a:tc>
              </a:tr>
              <a:tr h="370840">
                <a:tc>
                  <a:txBody>
                    <a:bodyPr/>
                    <a:lstStyle/>
                    <a:p>
                      <a:pPr algn="ctr"/>
                      <a:r>
                        <a:rPr lang="en-US" dirty="0" smtClean="0"/>
                        <a:t>Quick-check/exit tickets</a:t>
                      </a:r>
                      <a:endParaRPr lang="en-US" dirty="0"/>
                    </a:p>
                  </a:txBody>
                  <a:tcPr/>
                </a:tc>
                <a:tc>
                  <a:txBody>
                    <a:bodyPr/>
                    <a:lstStyle/>
                    <a:p>
                      <a:pPr algn="ctr"/>
                      <a:r>
                        <a:rPr lang="en-US" dirty="0" smtClean="0"/>
                        <a:t>Common</a:t>
                      </a:r>
                      <a:r>
                        <a:rPr lang="en-US" baseline="0" dirty="0" smtClean="0"/>
                        <a:t> Assessment Designed by PLC</a:t>
                      </a: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9957823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 Drivers Vs. Wrong Drivers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5790224"/>
              </p:ext>
            </p:extLst>
          </p:nvPr>
        </p:nvGraphicFramePr>
        <p:xfrm>
          <a:off x="457200" y="1905000"/>
          <a:ext cx="8229600" cy="3962400"/>
        </p:xfrm>
        <a:graphic>
          <a:graphicData uri="http://schemas.openxmlformats.org/drawingml/2006/table">
            <a:tbl>
              <a:tblPr firstRow="1" bandRow="1">
                <a:tableStyleId>{5C22544A-7EE6-4342-B048-85BDC9FD1C3A}</a:tableStyleId>
              </a:tblPr>
              <a:tblGrid>
                <a:gridCol w="4114800"/>
                <a:gridCol w="4114800"/>
              </a:tblGrid>
              <a:tr h="432576">
                <a:tc>
                  <a:txBody>
                    <a:bodyPr/>
                    <a:lstStyle/>
                    <a:p>
                      <a:pPr algn="ctr"/>
                      <a:r>
                        <a:rPr lang="en-US" dirty="0" smtClean="0"/>
                        <a:t>Non-Lead</a:t>
                      </a:r>
                      <a:r>
                        <a:rPr lang="en-US" baseline="0" dirty="0" smtClean="0"/>
                        <a:t> Drivers</a:t>
                      </a:r>
                      <a:endParaRPr lang="en-US" dirty="0"/>
                    </a:p>
                  </a:txBody>
                  <a:tcPr/>
                </a:tc>
                <a:tc>
                  <a:txBody>
                    <a:bodyPr/>
                    <a:lstStyle/>
                    <a:p>
                      <a:pPr algn="ctr"/>
                      <a:r>
                        <a:rPr lang="en-US" dirty="0" smtClean="0"/>
                        <a:t>Lead Drivers</a:t>
                      </a:r>
                      <a:endParaRPr lang="en-US" dirty="0"/>
                    </a:p>
                  </a:txBody>
                  <a:tcPr/>
                </a:tc>
              </a:tr>
              <a:tr h="882456">
                <a:tc>
                  <a:txBody>
                    <a:bodyPr/>
                    <a:lstStyle/>
                    <a:p>
                      <a:pPr algn="ctr"/>
                      <a:r>
                        <a:rPr lang="en-US" dirty="0" smtClean="0"/>
                        <a:t>Focus on individual</a:t>
                      </a:r>
                      <a:r>
                        <a:rPr lang="en-US" baseline="0" dirty="0" smtClean="0"/>
                        <a:t> employee quality</a:t>
                      </a:r>
                      <a:endParaRPr lang="en-US" dirty="0"/>
                    </a:p>
                  </a:txBody>
                  <a:tcPr/>
                </a:tc>
                <a:tc>
                  <a:txBody>
                    <a:bodyPr/>
                    <a:lstStyle/>
                    <a:p>
                      <a:pPr algn="ctr"/>
                      <a:r>
                        <a:rPr lang="en-US" b="1" dirty="0" smtClean="0"/>
                        <a:t>Focus on group quality</a:t>
                      </a:r>
                      <a:endParaRPr lang="en-US" b="1" dirty="0"/>
                    </a:p>
                  </a:txBody>
                  <a:tcPr/>
                </a:tc>
              </a:tr>
              <a:tr h="882456">
                <a:tc>
                  <a:txBody>
                    <a:bodyPr/>
                    <a:lstStyle/>
                    <a:p>
                      <a:pPr algn="ctr"/>
                      <a:r>
                        <a:rPr lang="en-US" dirty="0" smtClean="0"/>
                        <a:t>Focus on accountability</a:t>
                      </a:r>
                      <a:endParaRPr lang="en-US" dirty="0"/>
                    </a:p>
                  </a:txBody>
                  <a:tcPr/>
                </a:tc>
                <a:tc>
                  <a:txBody>
                    <a:bodyPr/>
                    <a:lstStyle/>
                    <a:p>
                      <a:pPr algn="ctr"/>
                      <a:r>
                        <a:rPr lang="en-US" b="1" dirty="0" smtClean="0"/>
                        <a:t>Focus</a:t>
                      </a:r>
                      <a:r>
                        <a:rPr lang="en-US" b="1" baseline="0" dirty="0" smtClean="0"/>
                        <a:t> on building capacity</a:t>
                      </a:r>
                      <a:endParaRPr lang="en-US" b="1" dirty="0"/>
                    </a:p>
                  </a:txBody>
                  <a:tcPr/>
                </a:tc>
              </a:tr>
              <a:tr h="882456">
                <a:tc>
                  <a:txBody>
                    <a:bodyPr/>
                    <a:lstStyle/>
                    <a:p>
                      <a:pPr algn="ctr"/>
                      <a:r>
                        <a:rPr lang="en-US" dirty="0" smtClean="0"/>
                        <a:t>Focus</a:t>
                      </a:r>
                      <a:r>
                        <a:rPr lang="en-US" baseline="0" dirty="0" smtClean="0"/>
                        <a:t> on technology</a:t>
                      </a:r>
                      <a:endParaRPr lang="en-US" dirty="0"/>
                    </a:p>
                  </a:txBody>
                  <a:tcPr/>
                </a:tc>
                <a:tc>
                  <a:txBody>
                    <a:bodyPr/>
                    <a:lstStyle/>
                    <a:p>
                      <a:pPr algn="ctr"/>
                      <a:r>
                        <a:rPr lang="en-US" b="1" dirty="0" smtClean="0"/>
                        <a:t>Focus on instruction</a:t>
                      </a:r>
                      <a:endParaRPr lang="en-US" b="1" dirty="0"/>
                    </a:p>
                  </a:txBody>
                  <a:tcPr/>
                </a:tc>
              </a:tr>
              <a:tr h="882456">
                <a:tc>
                  <a:txBody>
                    <a:bodyPr/>
                    <a:lstStyle/>
                    <a:p>
                      <a:pPr algn="ctr"/>
                      <a:r>
                        <a:rPr lang="en-US" dirty="0" smtClean="0"/>
                        <a:t>Fragmented strategies</a:t>
                      </a:r>
                      <a:endParaRPr lang="en-US" dirty="0"/>
                    </a:p>
                  </a:txBody>
                  <a:tcPr/>
                </a:tc>
                <a:tc>
                  <a:txBody>
                    <a:bodyPr/>
                    <a:lstStyle/>
                    <a:p>
                      <a:pPr algn="ctr"/>
                      <a:r>
                        <a:rPr lang="en-US" b="1" dirty="0" smtClean="0"/>
                        <a:t>Systemic strategies</a:t>
                      </a:r>
                      <a:endParaRPr lang="en-US" b="1" dirty="0"/>
                    </a:p>
                  </a:txBody>
                  <a:tcPr/>
                </a:tc>
              </a:tr>
            </a:tbl>
          </a:graphicData>
        </a:graphic>
      </p:graphicFrame>
    </p:spTree>
    <p:extLst>
      <p:ext uri="{BB962C8B-B14F-4D97-AF65-F5344CB8AC3E}">
        <p14:creationId xmlns:p14="http://schemas.microsoft.com/office/powerpoint/2010/main" val="6255747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Systems</a:t>
            </a:r>
            <a:endParaRPr lang="en-US" dirty="0"/>
          </a:p>
        </p:txBody>
      </p:sp>
      <p:sp>
        <p:nvSpPr>
          <p:cNvPr id="3" name="Content Placeholder 2"/>
          <p:cNvSpPr>
            <a:spLocks noGrp="1"/>
          </p:cNvSpPr>
          <p:nvPr>
            <p:ph idx="1"/>
          </p:nvPr>
        </p:nvSpPr>
        <p:spPr/>
        <p:txBody>
          <a:bodyPr>
            <a:normAutofit/>
          </a:bodyPr>
          <a:lstStyle/>
          <a:p>
            <a:endParaRPr lang="en-US" b="1" dirty="0" smtClean="0"/>
          </a:p>
          <a:p>
            <a:pPr marL="0" indent="0">
              <a:buNone/>
            </a:pPr>
            <a:endParaRPr lang="en-US" dirty="0"/>
          </a:p>
        </p:txBody>
      </p:sp>
      <p:pic>
        <p:nvPicPr>
          <p:cNvPr id="6" name="Picture 5" descr="Screen Shot 2015-01-16 at 4.24.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843711"/>
          </a:xfrm>
          <a:prstGeom prst="rect">
            <a:avLst/>
          </a:prstGeom>
        </p:spPr>
      </p:pic>
    </p:spTree>
    <p:extLst>
      <p:ext uri="{BB962C8B-B14F-4D97-AF65-F5344CB8AC3E}">
        <p14:creationId xmlns:p14="http://schemas.microsoft.com/office/powerpoint/2010/main" val="34641107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4.04.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23086" cy="6096000"/>
          </a:xfrm>
          <a:prstGeom prst="rect">
            <a:avLst/>
          </a:prstGeom>
        </p:spPr>
      </p:pic>
    </p:spTree>
    <p:extLst>
      <p:ext uri="{BB962C8B-B14F-4D97-AF65-F5344CB8AC3E}">
        <p14:creationId xmlns:p14="http://schemas.microsoft.com/office/powerpoint/2010/main" val="3166204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1238787" y="399767"/>
            <a:ext cx="6666424" cy="6058467"/>
          </a:xfrm>
          <a:prstGeom prst="rect">
            <a:avLst/>
          </a:prstGeom>
          <a:noFill/>
          <a:ln>
            <a:noFill/>
          </a:ln>
        </p:spPr>
      </p:pic>
      <p:cxnSp>
        <p:nvCxnSpPr>
          <p:cNvPr id="125" name="Shape 125"/>
          <p:cNvCxnSpPr/>
          <p:nvPr/>
        </p:nvCxnSpPr>
        <p:spPr>
          <a:xfrm>
            <a:off x="1566050" y="567033"/>
            <a:ext cx="3778500" cy="0"/>
          </a:xfrm>
          <a:prstGeom prst="straightConnector1">
            <a:avLst/>
          </a:prstGeom>
          <a:noFill/>
          <a:ln w="19050" cap="flat">
            <a:solidFill>
              <a:schemeClr val="dk2"/>
            </a:solidFill>
            <a:prstDash val="solid"/>
            <a:round/>
            <a:headEnd type="none" w="lg" len="lg"/>
            <a:tailEnd type="none" w="lg" len="lg"/>
          </a:ln>
        </p:spPr>
      </p:cxnSp>
      <p:sp>
        <p:nvSpPr>
          <p:cNvPr id="126" name="Shape 126"/>
          <p:cNvSpPr txBox="1"/>
          <p:nvPr/>
        </p:nvSpPr>
        <p:spPr>
          <a:xfrm>
            <a:off x="5445225" y="260633"/>
            <a:ext cx="3045900" cy="306400"/>
          </a:xfrm>
          <a:prstGeom prst="rect">
            <a:avLst/>
          </a:prstGeom>
          <a:noFill/>
          <a:ln>
            <a:noFill/>
          </a:ln>
        </p:spPr>
        <p:txBody>
          <a:bodyPr lIns="91425" tIns="91425" rIns="91425" bIns="91425" anchor="t" anchorCtr="0">
            <a:noAutofit/>
          </a:bodyPr>
          <a:lstStyle/>
          <a:p>
            <a:pPr>
              <a:spcBef>
                <a:spcPts val="0"/>
              </a:spcBef>
              <a:buNone/>
            </a:pPr>
            <a:r>
              <a:rPr lang="en" b="1">
                <a:solidFill>
                  <a:srgbClr val="0000FF"/>
                </a:solidFill>
              </a:rPr>
              <a:t>Formative Assessment Cycle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ISIC PPT template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4102</TotalTime>
  <Words>857</Words>
  <Application>Microsoft Macintosh PowerPoint</Application>
  <PresentationFormat>On-screen Show (4:3)</PresentationFormat>
  <Paragraphs>101</Paragraphs>
  <Slides>15</Slides>
  <Notes>11</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ISIC PPT template v2</vt:lpstr>
      <vt:lpstr>Got Systemness? Using a Logic Model to Bridge Formative Assessments and Smarter Balance Assessment</vt:lpstr>
      <vt:lpstr>PowerPoint Presentation</vt:lpstr>
      <vt:lpstr>Grounding: Rick Stiggins on Assessment Leadership</vt:lpstr>
      <vt:lpstr>Balanced Assessment System</vt:lpstr>
      <vt:lpstr>Balanced Assessment System</vt:lpstr>
      <vt:lpstr>Right Drivers Vs. Wrong Drivers</vt:lpstr>
      <vt:lpstr>Improving Systems</vt:lpstr>
      <vt:lpstr>PowerPoint Presentation</vt:lpstr>
      <vt:lpstr>PowerPoint Presentation</vt:lpstr>
      <vt:lpstr>PowerPoint Presentation</vt:lpstr>
      <vt:lpstr>Logic Model</vt:lpstr>
      <vt:lpstr>PowerPoint Presentation</vt:lpstr>
      <vt:lpstr>Writing good outcomes</vt:lpstr>
      <vt:lpstr>The Final Word aka “Save the Last Word for Me”</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7 PRO</dc:creator>
  <cp:lastModifiedBy>Joseph Espinosa</cp:lastModifiedBy>
  <cp:revision>92</cp:revision>
  <dcterms:created xsi:type="dcterms:W3CDTF">2011-07-06T17:47:51Z</dcterms:created>
  <dcterms:modified xsi:type="dcterms:W3CDTF">2015-01-27T21:51:28Z</dcterms:modified>
</cp:coreProperties>
</file>