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tif" ContentType="image/t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7" r:id="rId2"/>
    <p:sldId id="258" r:id="rId3"/>
    <p:sldId id="303" r:id="rId4"/>
    <p:sldId id="304" r:id="rId5"/>
    <p:sldId id="277" r:id="rId6"/>
    <p:sldId id="278" r:id="rId7"/>
    <p:sldId id="279" r:id="rId8"/>
    <p:sldId id="280" r:id="rId9"/>
    <p:sldId id="281" r:id="rId10"/>
    <p:sldId id="282" r:id="rId11"/>
    <p:sldId id="283" r:id="rId12"/>
    <p:sldId id="289" r:id="rId13"/>
    <p:sldId id="295" r:id="rId14"/>
    <p:sldId id="284" r:id="rId15"/>
    <p:sldId id="297" r:id="rId16"/>
    <p:sldId id="300" r:id="rId17"/>
    <p:sldId id="299" r:id="rId18"/>
    <p:sldId id="30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20" y="-2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028DE2-B5F7-4E01-AFF9-8FEA265BEED7}" type="datetimeFigureOut">
              <a:rPr lang="en-US" smtClean="0"/>
              <a:t>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D824E6-ABAE-46BB-92DD-6B17661869A6}" type="slidenum">
              <a:rPr lang="en-US" smtClean="0"/>
              <a:t>‹#›</a:t>
            </a:fld>
            <a:endParaRPr lang="en-US"/>
          </a:p>
        </p:txBody>
      </p:sp>
    </p:spTree>
    <p:extLst>
      <p:ext uri="{BB962C8B-B14F-4D97-AF65-F5344CB8AC3E}">
        <p14:creationId xmlns:p14="http://schemas.microsoft.com/office/powerpoint/2010/main" val="2077635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D824E6-ABAE-46BB-92DD-6B17661869A6}" type="slidenum">
              <a:rPr lang="en-US" smtClean="0"/>
              <a:t>1</a:t>
            </a:fld>
            <a:endParaRPr lang="en-US"/>
          </a:p>
        </p:txBody>
      </p:sp>
    </p:spTree>
    <p:extLst>
      <p:ext uri="{BB962C8B-B14F-4D97-AF65-F5344CB8AC3E}">
        <p14:creationId xmlns:p14="http://schemas.microsoft.com/office/powerpoint/2010/main" val="4284410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1"/>
        <p:cNvGrpSpPr/>
        <p:nvPr/>
      </p:nvGrpSpPr>
      <p:grpSpPr>
        <a:xfrm>
          <a:off x="0" y="0"/>
          <a:ext cx="0" cy="0"/>
          <a:chOff x="0" y="0"/>
          <a:chExt cx="0" cy="0"/>
        </a:xfrm>
      </p:grpSpPr>
      <p:sp>
        <p:nvSpPr>
          <p:cNvPr id="1252" name="Shape 1252"/>
          <p:cNvSpPr>
            <a:spLocks noGrp="1" noRot="1" noChangeAspect="1"/>
          </p:cNvSpPr>
          <p:nvPr>
            <p:ph type="sldImg" idx="2"/>
          </p:nvPr>
        </p:nvSpPr>
        <p:spPr>
          <a:xfrm>
            <a:off x="1155424" y="685488"/>
            <a:ext cx="4547152"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53" name="Shape 1253"/>
          <p:cNvSpPr txBox="1">
            <a:spLocks noGrp="1"/>
          </p:cNvSpPr>
          <p:nvPr>
            <p:ph type="body" idx="1"/>
          </p:nvPr>
        </p:nvSpPr>
        <p:spPr>
          <a:xfrm>
            <a:off x="685802" y="4343400"/>
            <a:ext cx="5486399" cy="4114800"/>
          </a:xfrm>
          <a:prstGeom prst="rect">
            <a:avLst/>
          </a:prstGeom>
          <a:noFill/>
          <a:ln>
            <a:noFill/>
          </a:ln>
        </p:spPr>
        <p:txBody>
          <a:bodyPr lIns="89715" tIns="89715" rIns="89715" bIns="89715" anchor="t" anchorCtr="0">
            <a:noAutofit/>
          </a:bodyPr>
          <a:lstStyle/>
          <a:p>
            <a:endParaRPr sz="1100" dirty="0">
              <a:solidFill>
                <a:schemeClr val="dk1"/>
              </a:solidFill>
            </a:endParaRPr>
          </a:p>
        </p:txBody>
      </p:sp>
    </p:spTree>
    <p:extLst>
      <p:ext uri="{BB962C8B-B14F-4D97-AF65-F5344CB8AC3E}">
        <p14:creationId xmlns:p14="http://schemas.microsoft.com/office/powerpoint/2010/main" val="1607753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3ABAA7A-F77A-46EF-9495-5C0FFB88B348}" type="datetime1">
              <a:rPr lang="en-US" smtClean="0"/>
              <a:t>5/20/15</a:t>
            </a:fld>
            <a:endParaRPr lang="en-US"/>
          </a:p>
        </p:txBody>
      </p:sp>
      <p:sp>
        <p:nvSpPr>
          <p:cNvPr id="5" name="Footer Placeholder 4"/>
          <p:cNvSpPr>
            <a:spLocks noGrp="1"/>
          </p:cNvSpPr>
          <p:nvPr>
            <p:ph type="ftr" sz="quarter" idx="11"/>
          </p:nvPr>
        </p:nvSpPr>
        <p:spPr/>
        <p:txBody>
          <a:bodyPr/>
          <a:lstStyle/>
          <a:p>
            <a:r>
              <a:rPr lang="en-US" smtClean="0"/>
              <a:t>We innovate and transform learning to inspire excellence.</a:t>
            </a:r>
            <a:endParaRPr lang="en-US"/>
          </a:p>
        </p:txBody>
      </p:sp>
      <p:sp>
        <p:nvSpPr>
          <p:cNvPr id="6" name="Slide Number Placeholder 5"/>
          <p:cNvSpPr>
            <a:spLocks noGrp="1"/>
          </p:cNvSpPr>
          <p:nvPr>
            <p:ph type="sldNum" sz="quarter" idx="12"/>
          </p:nvPr>
        </p:nvSpPr>
        <p:spPr/>
        <p:txBody>
          <a:bodyPr/>
          <a:lstStyle/>
          <a:p>
            <a:fld id="{EA95A31C-3727-4F16-B32B-10D1B5C7F0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814D41-C4E4-4DB6-B527-9DAF31A7706D}" type="datetime1">
              <a:rPr lang="en-US" smtClean="0"/>
              <a:t>5/20/15</a:t>
            </a:fld>
            <a:endParaRPr lang="en-US"/>
          </a:p>
        </p:txBody>
      </p:sp>
      <p:sp>
        <p:nvSpPr>
          <p:cNvPr id="5" name="Footer Placeholder 4"/>
          <p:cNvSpPr>
            <a:spLocks noGrp="1"/>
          </p:cNvSpPr>
          <p:nvPr>
            <p:ph type="ftr" sz="quarter" idx="11"/>
          </p:nvPr>
        </p:nvSpPr>
        <p:spPr/>
        <p:txBody>
          <a:bodyPr/>
          <a:lstStyle/>
          <a:p>
            <a:r>
              <a:rPr lang="en-US" smtClean="0"/>
              <a:t>We innovate and transform learning to inspire excellence.</a:t>
            </a:r>
            <a:endParaRPr lang="en-US"/>
          </a:p>
        </p:txBody>
      </p:sp>
      <p:sp>
        <p:nvSpPr>
          <p:cNvPr id="6" name="Slide Number Placeholder 5"/>
          <p:cNvSpPr>
            <a:spLocks noGrp="1"/>
          </p:cNvSpPr>
          <p:nvPr>
            <p:ph type="sldNum" sz="quarter" idx="12"/>
          </p:nvPr>
        </p:nvSpPr>
        <p:spPr/>
        <p:txBody>
          <a:bodyPr/>
          <a:lstStyle/>
          <a:p>
            <a:fld id="{EA95A31C-3727-4F16-B32B-10D1B5C7F0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FD3074-4DE8-4AD7-90EF-167E3C584CCB}" type="datetime1">
              <a:rPr lang="en-US" smtClean="0"/>
              <a:t>5/20/15</a:t>
            </a:fld>
            <a:endParaRPr lang="en-US"/>
          </a:p>
        </p:txBody>
      </p:sp>
      <p:sp>
        <p:nvSpPr>
          <p:cNvPr id="5" name="Footer Placeholder 4"/>
          <p:cNvSpPr>
            <a:spLocks noGrp="1"/>
          </p:cNvSpPr>
          <p:nvPr>
            <p:ph type="ftr" sz="quarter" idx="11"/>
          </p:nvPr>
        </p:nvSpPr>
        <p:spPr/>
        <p:txBody>
          <a:bodyPr/>
          <a:lstStyle/>
          <a:p>
            <a:r>
              <a:rPr lang="en-US" smtClean="0"/>
              <a:t>We innovate and transform learning to inspire excellence.</a:t>
            </a:r>
            <a:endParaRPr lang="en-US"/>
          </a:p>
        </p:txBody>
      </p:sp>
      <p:sp>
        <p:nvSpPr>
          <p:cNvPr id="6" name="Slide Number Placeholder 5"/>
          <p:cNvSpPr>
            <a:spLocks noGrp="1"/>
          </p:cNvSpPr>
          <p:nvPr>
            <p:ph type="sldNum" sz="quarter" idx="12"/>
          </p:nvPr>
        </p:nvSpPr>
        <p:spPr/>
        <p:txBody>
          <a:bodyPr/>
          <a:lstStyle/>
          <a:p>
            <a:fld id="{EA95A31C-3727-4F16-B32B-10D1B5C7F01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650975" cy="3612009"/>
          </a:xfrm>
        </p:spPr>
        <p:txBody>
          <a:bodyPr/>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1108177" y="272155"/>
            <a:ext cx="649963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608D002-5DD6-486D-A024-9D58012163AE}" type="datetimeFigureOut">
              <a:rPr lang="en-US"/>
              <a:pPr/>
              <a:t>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3778207-DA62-4A38-BB54-A0ACF66BBDAB}" type="slidenum">
              <a:rPr lang="en-US"/>
              <a:pPr/>
              <a:t>‹#›</a:t>
            </a:fld>
            <a:endParaRPr lang="en-US"/>
          </a:p>
        </p:txBody>
      </p:sp>
    </p:spTree>
    <p:extLst>
      <p:ext uri="{BB962C8B-B14F-4D97-AF65-F5344CB8AC3E}">
        <p14:creationId xmlns:p14="http://schemas.microsoft.com/office/powerpoint/2010/main" val="4255338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892969" y="2268141"/>
            <a:ext cx="7358063" cy="2321719"/>
          </a:xfrm>
          <a:prstGeom prst="rect">
            <a:avLst/>
          </a:prstGeom>
        </p:spPr>
        <p:txBody>
          <a:bodyPr/>
          <a:lstStyle/>
          <a:p>
            <a:pPr lvl="0">
              <a:defRPr sz="1800"/>
            </a:pPr>
            <a:r>
              <a:rPr sz="5600"/>
              <a:t>Title Text</a:t>
            </a: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5600"/>
              <a:t>Title Text</a:t>
            </a:r>
          </a:p>
        </p:txBody>
      </p:sp>
      <p:sp>
        <p:nvSpPr>
          <p:cNvPr id="22" name="Shape 22"/>
          <p:cNvSpPr>
            <a:spLocks noGrp="1"/>
          </p:cNvSpPr>
          <p:nvPr>
            <p:ph type="body" idx="1"/>
          </p:nvPr>
        </p:nvSpPr>
        <p:spPr>
          <a:xfrm>
            <a:off x="669726" y="1830586"/>
            <a:ext cx="3750469" cy="4420195"/>
          </a:xfrm>
          <a:prstGeom prst="rect">
            <a:avLst/>
          </a:prstGeom>
        </p:spPr>
        <p:txBody>
          <a:bodyPr/>
          <a:lstStyle>
            <a:lvl1pPr marL="241093" indent="-241093">
              <a:spcBef>
                <a:spcPts val="2250"/>
              </a:spcBef>
              <a:defRPr sz="2000"/>
            </a:lvl1pPr>
            <a:lvl2pPr marL="482186" indent="-241093">
              <a:spcBef>
                <a:spcPts val="2250"/>
              </a:spcBef>
              <a:defRPr sz="2000"/>
            </a:lvl2pPr>
            <a:lvl3pPr marL="723279" indent="-241093">
              <a:spcBef>
                <a:spcPts val="2250"/>
              </a:spcBef>
              <a:defRPr sz="2000"/>
            </a:lvl3pPr>
            <a:lvl4pPr marL="964372" indent="-241093">
              <a:spcBef>
                <a:spcPts val="2250"/>
              </a:spcBef>
              <a:defRPr sz="2000"/>
            </a:lvl4pPr>
            <a:lvl5pPr marL="1205465" indent="-241093">
              <a:spcBef>
                <a:spcPts val="2250"/>
              </a:spcBef>
              <a:defRPr sz="2000"/>
            </a:lvl5pPr>
          </a:lstStyle>
          <a:p>
            <a:pPr lvl="0">
              <a:defRPr sz="1800"/>
            </a:pPr>
            <a:r>
              <a:rPr sz="2000"/>
              <a:t>Body Level One</a:t>
            </a:r>
          </a:p>
          <a:p>
            <a:pPr lvl="1">
              <a:defRPr sz="1800"/>
            </a:pPr>
            <a:r>
              <a:rPr sz="2000"/>
              <a:t>Body Level Two</a:t>
            </a:r>
          </a:p>
          <a:p>
            <a:pPr lvl="2">
              <a:defRPr sz="1800"/>
            </a:pPr>
            <a:r>
              <a:rPr sz="2000"/>
              <a:t>Body Level Three</a:t>
            </a:r>
          </a:p>
          <a:p>
            <a:pPr lvl="3">
              <a:defRPr sz="1800"/>
            </a:pPr>
            <a:r>
              <a:rPr sz="2000"/>
              <a:t>Body Level Four</a:t>
            </a:r>
          </a:p>
          <a:p>
            <a:pPr lvl="4">
              <a:defRPr sz="1800"/>
            </a:pPr>
            <a:r>
              <a:rPr sz="2000"/>
              <a:t>Body Level Five</a:t>
            </a: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50F392-F511-4D5E-B34C-EFFA1A10FBDD}" type="datetime1">
              <a:rPr lang="en-US" smtClean="0"/>
              <a:t>5/20/15</a:t>
            </a:fld>
            <a:endParaRPr lang="en-US"/>
          </a:p>
        </p:txBody>
      </p:sp>
      <p:sp>
        <p:nvSpPr>
          <p:cNvPr id="5" name="Footer Placeholder 4"/>
          <p:cNvSpPr>
            <a:spLocks noGrp="1"/>
          </p:cNvSpPr>
          <p:nvPr>
            <p:ph type="ftr" sz="quarter" idx="11"/>
          </p:nvPr>
        </p:nvSpPr>
        <p:spPr/>
        <p:txBody>
          <a:bodyPr/>
          <a:lstStyle/>
          <a:p>
            <a:r>
              <a:rPr lang="en-US" smtClean="0"/>
              <a:t>We innovate and transform learning to inspire excellence.</a:t>
            </a:r>
            <a:endParaRPr lang="en-US"/>
          </a:p>
        </p:txBody>
      </p:sp>
      <p:sp>
        <p:nvSpPr>
          <p:cNvPr id="6" name="Slide Number Placeholder 5"/>
          <p:cNvSpPr>
            <a:spLocks noGrp="1"/>
          </p:cNvSpPr>
          <p:nvPr>
            <p:ph type="sldNum" sz="quarter" idx="12"/>
          </p:nvPr>
        </p:nvSpPr>
        <p:spPr/>
        <p:txBody>
          <a:bodyPr/>
          <a:lstStyle/>
          <a:p>
            <a:fld id="{EA95A31C-3727-4F16-B32B-10D1B5C7F0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8A2225-51F3-4379-A950-6D997AD2CD03}" type="datetime1">
              <a:rPr lang="en-US" smtClean="0"/>
              <a:t>5/20/15</a:t>
            </a:fld>
            <a:endParaRPr lang="en-US"/>
          </a:p>
        </p:txBody>
      </p:sp>
      <p:sp>
        <p:nvSpPr>
          <p:cNvPr id="5" name="Footer Placeholder 4"/>
          <p:cNvSpPr>
            <a:spLocks noGrp="1"/>
          </p:cNvSpPr>
          <p:nvPr>
            <p:ph type="ftr" sz="quarter" idx="11"/>
          </p:nvPr>
        </p:nvSpPr>
        <p:spPr/>
        <p:txBody>
          <a:bodyPr/>
          <a:lstStyle/>
          <a:p>
            <a:r>
              <a:rPr lang="en-US" smtClean="0"/>
              <a:t>We innovate and transform learning to inspire excellence.</a:t>
            </a:r>
            <a:endParaRPr lang="en-US"/>
          </a:p>
        </p:txBody>
      </p:sp>
      <p:sp>
        <p:nvSpPr>
          <p:cNvPr id="6" name="Slide Number Placeholder 5"/>
          <p:cNvSpPr>
            <a:spLocks noGrp="1"/>
          </p:cNvSpPr>
          <p:nvPr>
            <p:ph type="sldNum" sz="quarter" idx="12"/>
          </p:nvPr>
        </p:nvSpPr>
        <p:spPr/>
        <p:txBody>
          <a:bodyPr/>
          <a:lstStyle/>
          <a:p>
            <a:fld id="{EA95A31C-3727-4F16-B32B-10D1B5C7F0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0A5C70-AC9F-44C6-8B3F-54A5A802A89D}" type="datetime1">
              <a:rPr lang="en-US" smtClean="0"/>
              <a:t>5/20/15</a:t>
            </a:fld>
            <a:endParaRPr lang="en-US"/>
          </a:p>
        </p:txBody>
      </p:sp>
      <p:sp>
        <p:nvSpPr>
          <p:cNvPr id="6" name="Footer Placeholder 5"/>
          <p:cNvSpPr>
            <a:spLocks noGrp="1"/>
          </p:cNvSpPr>
          <p:nvPr>
            <p:ph type="ftr" sz="quarter" idx="11"/>
          </p:nvPr>
        </p:nvSpPr>
        <p:spPr/>
        <p:txBody>
          <a:bodyPr/>
          <a:lstStyle/>
          <a:p>
            <a:r>
              <a:rPr lang="en-US" smtClean="0"/>
              <a:t>We innovate and transform learning to inspire excellence.</a:t>
            </a:r>
            <a:endParaRPr lang="en-US"/>
          </a:p>
        </p:txBody>
      </p:sp>
      <p:sp>
        <p:nvSpPr>
          <p:cNvPr id="7" name="Slide Number Placeholder 6"/>
          <p:cNvSpPr>
            <a:spLocks noGrp="1"/>
          </p:cNvSpPr>
          <p:nvPr>
            <p:ph type="sldNum" sz="quarter" idx="12"/>
          </p:nvPr>
        </p:nvSpPr>
        <p:spPr/>
        <p:txBody>
          <a:bodyPr/>
          <a:lstStyle/>
          <a:p>
            <a:fld id="{EA95A31C-3727-4F16-B32B-10D1B5C7F0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2B83BB-3D70-4DF3-BF88-715F05C94586}" type="datetime1">
              <a:rPr lang="en-US" smtClean="0"/>
              <a:t>5/20/15</a:t>
            </a:fld>
            <a:endParaRPr lang="en-US"/>
          </a:p>
        </p:txBody>
      </p:sp>
      <p:sp>
        <p:nvSpPr>
          <p:cNvPr id="8" name="Footer Placeholder 7"/>
          <p:cNvSpPr>
            <a:spLocks noGrp="1"/>
          </p:cNvSpPr>
          <p:nvPr>
            <p:ph type="ftr" sz="quarter" idx="11"/>
          </p:nvPr>
        </p:nvSpPr>
        <p:spPr/>
        <p:txBody>
          <a:bodyPr/>
          <a:lstStyle/>
          <a:p>
            <a:r>
              <a:rPr lang="en-US" smtClean="0"/>
              <a:t>We innovate and transform learning to inspire excellence.</a:t>
            </a:r>
            <a:endParaRPr lang="en-US"/>
          </a:p>
        </p:txBody>
      </p:sp>
      <p:sp>
        <p:nvSpPr>
          <p:cNvPr id="9" name="Slide Number Placeholder 8"/>
          <p:cNvSpPr>
            <a:spLocks noGrp="1"/>
          </p:cNvSpPr>
          <p:nvPr>
            <p:ph type="sldNum" sz="quarter" idx="12"/>
          </p:nvPr>
        </p:nvSpPr>
        <p:spPr/>
        <p:txBody>
          <a:bodyPr/>
          <a:lstStyle/>
          <a:p>
            <a:fld id="{EA95A31C-3727-4F16-B32B-10D1B5C7F0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56D2D9-9574-43E6-A487-09C78CC471EE}" type="datetime1">
              <a:rPr lang="en-US" smtClean="0"/>
              <a:t>5/20/15</a:t>
            </a:fld>
            <a:endParaRPr lang="en-US"/>
          </a:p>
        </p:txBody>
      </p:sp>
      <p:sp>
        <p:nvSpPr>
          <p:cNvPr id="4" name="Footer Placeholder 3"/>
          <p:cNvSpPr>
            <a:spLocks noGrp="1"/>
          </p:cNvSpPr>
          <p:nvPr>
            <p:ph type="ftr" sz="quarter" idx="11"/>
          </p:nvPr>
        </p:nvSpPr>
        <p:spPr/>
        <p:txBody>
          <a:bodyPr/>
          <a:lstStyle/>
          <a:p>
            <a:r>
              <a:rPr lang="en-US" smtClean="0"/>
              <a:t>We innovate and transform learning to inspire excellence.</a:t>
            </a:r>
            <a:endParaRPr lang="en-US"/>
          </a:p>
        </p:txBody>
      </p:sp>
      <p:sp>
        <p:nvSpPr>
          <p:cNvPr id="5" name="Slide Number Placeholder 4"/>
          <p:cNvSpPr>
            <a:spLocks noGrp="1"/>
          </p:cNvSpPr>
          <p:nvPr>
            <p:ph type="sldNum" sz="quarter" idx="12"/>
          </p:nvPr>
        </p:nvSpPr>
        <p:spPr/>
        <p:txBody>
          <a:bodyPr/>
          <a:lstStyle/>
          <a:p>
            <a:fld id="{EA95A31C-3727-4F16-B32B-10D1B5C7F0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45238-CE62-42DE-B8A6-417759189307}" type="datetime1">
              <a:rPr lang="en-US" smtClean="0"/>
              <a:t>5/20/15</a:t>
            </a:fld>
            <a:endParaRPr lang="en-US"/>
          </a:p>
        </p:txBody>
      </p:sp>
      <p:sp>
        <p:nvSpPr>
          <p:cNvPr id="3" name="Footer Placeholder 2"/>
          <p:cNvSpPr>
            <a:spLocks noGrp="1"/>
          </p:cNvSpPr>
          <p:nvPr>
            <p:ph type="ftr" sz="quarter" idx="11"/>
          </p:nvPr>
        </p:nvSpPr>
        <p:spPr/>
        <p:txBody>
          <a:bodyPr/>
          <a:lstStyle/>
          <a:p>
            <a:r>
              <a:rPr lang="en-US" smtClean="0"/>
              <a:t>We innovate and transform learning to inspire excellence.</a:t>
            </a:r>
            <a:endParaRPr lang="en-US"/>
          </a:p>
        </p:txBody>
      </p:sp>
      <p:sp>
        <p:nvSpPr>
          <p:cNvPr id="4" name="Slide Number Placeholder 3"/>
          <p:cNvSpPr>
            <a:spLocks noGrp="1"/>
          </p:cNvSpPr>
          <p:nvPr>
            <p:ph type="sldNum" sz="quarter" idx="12"/>
          </p:nvPr>
        </p:nvSpPr>
        <p:spPr/>
        <p:txBody>
          <a:bodyPr/>
          <a:lstStyle/>
          <a:p>
            <a:fld id="{EA95A31C-3727-4F16-B32B-10D1B5C7F0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662086-4FFC-490C-94F4-7C99D95EA4B3}" type="datetime1">
              <a:rPr lang="en-US" smtClean="0"/>
              <a:t>5/20/15</a:t>
            </a:fld>
            <a:endParaRPr lang="en-US"/>
          </a:p>
        </p:txBody>
      </p:sp>
      <p:sp>
        <p:nvSpPr>
          <p:cNvPr id="6" name="Footer Placeholder 5"/>
          <p:cNvSpPr>
            <a:spLocks noGrp="1"/>
          </p:cNvSpPr>
          <p:nvPr>
            <p:ph type="ftr" sz="quarter" idx="11"/>
          </p:nvPr>
        </p:nvSpPr>
        <p:spPr/>
        <p:txBody>
          <a:bodyPr/>
          <a:lstStyle/>
          <a:p>
            <a:r>
              <a:rPr lang="en-US" smtClean="0"/>
              <a:t>We innovate and transform learning to inspire excellence.</a:t>
            </a:r>
            <a:endParaRPr lang="en-US"/>
          </a:p>
        </p:txBody>
      </p:sp>
      <p:sp>
        <p:nvSpPr>
          <p:cNvPr id="7" name="Slide Number Placeholder 6"/>
          <p:cNvSpPr>
            <a:spLocks noGrp="1"/>
          </p:cNvSpPr>
          <p:nvPr>
            <p:ph type="sldNum" sz="quarter" idx="12"/>
          </p:nvPr>
        </p:nvSpPr>
        <p:spPr/>
        <p:txBody>
          <a:bodyPr/>
          <a:lstStyle/>
          <a:p>
            <a:fld id="{EA95A31C-3727-4F16-B32B-10D1B5C7F01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880B603-5AF1-4A3A-8ECC-ADCB185878B6}" type="datetime1">
              <a:rPr lang="en-US" smtClean="0"/>
              <a:t>5/20/15</a:t>
            </a:fld>
            <a:endParaRPr lang="en-US"/>
          </a:p>
        </p:txBody>
      </p:sp>
      <p:sp>
        <p:nvSpPr>
          <p:cNvPr id="9" name="Slide Number Placeholder 8"/>
          <p:cNvSpPr>
            <a:spLocks noGrp="1"/>
          </p:cNvSpPr>
          <p:nvPr>
            <p:ph type="sldNum" sz="quarter" idx="11"/>
          </p:nvPr>
        </p:nvSpPr>
        <p:spPr/>
        <p:txBody>
          <a:bodyPr/>
          <a:lstStyle/>
          <a:p>
            <a:fld id="{EA95A31C-3727-4F16-B32B-10D1B5C7F015}" type="slidenum">
              <a:rPr lang="en-US" smtClean="0"/>
              <a:t>‹#›</a:t>
            </a:fld>
            <a:endParaRPr lang="en-US"/>
          </a:p>
        </p:txBody>
      </p:sp>
      <p:sp>
        <p:nvSpPr>
          <p:cNvPr id="10" name="Footer Placeholder 9"/>
          <p:cNvSpPr>
            <a:spLocks noGrp="1"/>
          </p:cNvSpPr>
          <p:nvPr>
            <p:ph type="ftr" sz="quarter" idx="12"/>
          </p:nvPr>
        </p:nvSpPr>
        <p:spPr/>
        <p:txBody>
          <a:bodyPr/>
          <a:lstStyle/>
          <a:p>
            <a:r>
              <a:rPr lang="en-US" smtClean="0"/>
              <a:t>We innovate and transform learning to inspire excellence.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A95A31C-3727-4F16-B32B-10D1B5C7F01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We innovate and transform learning to inspire excellence.</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46EA019-6181-4E02-AA80-822FB529BA20}" type="datetime1">
              <a:rPr lang="en-US" smtClean="0"/>
              <a:t>5/20/15</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5.t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 Id="rId3"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png"/><Relationship Id="rId3"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Elementary CCSSM Menu of Services</a:t>
            </a:r>
            <a:endParaRPr lang="en-US" dirty="0"/>
          </a:p>
        </p:txBody>
      </p:sp>
      <p:sp>
        <p:nvSpPr>
          <p:cNvPr id="6" name="Subtitle 5"/>
          <p:cNvSpPr>
            <a:spLocks noGrp="1"/>
          </p:cNvSpPr>
          <p:nvPr>
            <p:ph type="subTitle" idx="1"/>
          </p:nvPr>
        </p:nvSpPr>
        <p:spPr/>
        <p:txBody>
          <a:bodyPr/>
          <a:lstStyle/>
          <a:p>
            <a:r>
              <a:rPr lang="en-US" dirty="0" smtClean="0"/>
              <a:t>Joseph Espinosa	</a:t>
            </a:r>
          </a:p>
          <a:p>
            <a:r>
              <a:rPr lang="en-US" dirty="0" smtClean="0"/>
              <a:t>August 21, 2014</a:t>
            </a:r>
            <a:endParaRPr lang="en-US" dirty="0"/>
          </a:p>
        </p:txBody>
      </p:sp>
      <p:sp>
        <p:nvSpPr>
          <p:cNvPr id="4" name="Footer Placeholder 3"/>
          <p:cNvSpPr>
            <a:spLocks noGrp="1"/>
          </p:cNvSpPr>
          <p:nvPr>
            <p:ph type="ftr" sz="quarter" idx="11"/>
          </p:nvPr>
        </p:nvSpPr>
        <p:spPr/>
        <p:txBody>
          <a:bodyPr/>
          <a:lstStyle/>
          <a:p>
            <a:r>
              <a:rPr lang="en-US" smtClean="0"/>
              <a:t>We innovate and transform learning to inspire excellence.</a:t>
            </a:r>
            <a:endParaRPr lang="en-US"/>
          </a:p>
        </p:txBody>
      </p:sp>
      <p:pic>
        <p:nvPicPr>
          <p:cNvPr id="8" name="Picture 2" descr="ISIC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04799"/>
            <a:ext cx="1028213" cy="1005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79132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a:spLocks noGrp="1"/>
          </p:cNvSpPr>
          <p:nvPr>
            <p:ph type="title"/>
          </p:nvPr>
        </p:nvSpPr>
        <p:spPr>
          <a:prstGeom prst="rect">
            <a:avLst/>
          </a:prstGeom>
        </p:spPr>
        <p:txBody>
          <a:bodyPr/>
          <a:lstStyle>
            <a:lvl1pPr marL="457200" marR="457200" indent="-228600" defTabSz="457200">
              <a:defRPr sz="4300">
                <a:latin typeface="Cambria"/>
                <a:ea typeface="Cambria"/>
                <a:cs typeface="Cambria"/>
                <a:sym typeface="Cambria"/>
              </a:defRPr>
            </a:lvl1pPr>
          </a:lstStyle>
          <a:p>
            <a:pPr lvl="0">
              <a:defRPr sz="1800"/>
            </a:pPr>
            <a:r>
              <a:rPr sz="3000" dirty="0"/>
              <a:t>Modeling has been found to be a highly effective way to introduce a new concept and help teachers understand a new practice.</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pPr marL="289311" marR="289311" indent="-144655" defTabSz="289311">
              <a:defRPr sz="1800"/>
            </a:pPr>
            <a:r>
              <a:rPr sz="2700" dirty="0">
                <a:latin typeface="Cambria"/>
                <a:ea typeface="Cambria"/>
                <a:cs typeface="Cambria"/>
                <a:sym typeface="Cambria"/>
              </a:rPr>
              <a:t>The content presented to teachers shouldn’t be generic, but instead grounded in the teacher’s discipline (for middle school and high school teachers) or grade-level (for elementary school teachers).</a:t>
            </a:r>
            <a:endParaRPr sz="2700" dirty="0">
              <a:latin typeface="Times New Roman"/>
              <a:ea typeface="Times New Roman"/>
              <a:cs typeface="Times New Roman"/>
              <a:sym typeface="Times New Roman"/>
            </a:endParaRPr>
          </a:p>
          <a:p>
            <a:pPr marL="289311" marR="289311" indent="-144655" defTabSz="289311">
              <a:defRPr sz="1800"/>
            </a:pPr>
            <a:endParaRPr sz="700" dirty="0">
              <a:latin typeface="Cambria"/>
              <a:ea typeface="Cambria"/>
              <a:cs typeface="Cambria"/>
              <a:sym typeface="Cambria"/>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6"/>
        <p:cNvGrpSpPr/>
        <p:nvPr/>
      </p:nvGrpSpPr>
      <p:grpSpPr>
        <a:xfrm>
          <a:off x="0" y="0"/>
          <a:ext cx="0" cy="0"/>
          <a:chOff x="0" y="0"/>
          <a:chExt cx="0" cy="0"/>
        </a:xfrm>
      </p:grpSpPr>
      <p:sp>
        <p:nvSpPr>
          <p:cNvPr id="1237" name="Shape 1237"/>
          <p:cNvSpPr txBox="1">
            <a:spLocks noGrp="1"/>
          </p:cNvSpPr>
          <p:nvPr>
            <p:ph type="title"/>
          </p:nvPr>
        </p:nvSpPr>
        <p:spPr>
          <a:xfrm>
            <a:off x="1371600" y="304800"/>
            <a:ext cx="6172200" cy="925200"/>
          </a:xfrm>
          <a:prstGeom prst="rect">
            <a:avLst/>
          </a:prstGeom>
          <a:noFill/>
          <a:ln>
            <a:noFill/>
          </a:ln>
        </p:spPr>
        <p:txBody>
          <a:bodyPr vert="horz" lIns="91425" tIns="91425" rIns="91425" bIns="91425" rtlCol="0" anchor="ctr" anchorCtr="0">
            <a:noAutofit/>
          </a:bodyPr>
          <a:lstStyle/>
          <a:p>
            <a:pPr>
              <a:lnSpc>
                <a:spcPct val="100000"/>
              </a:lnSpc>
              <a:spcBef>
                <a:spcPts val="0"/>
              </a:spcBef>
              <a:buClr>
                <a:schemeClr val="dk1"/>
              </a:buClr>
              <a:buSzPct val="25000"/>
            </a:pPr>
            <a:r>
              <a:rPr lang="en-US" sz="4600" dirty="0" smtClean="0">
                <a:latin typeface="Calibri"/>
                <a:ea typeface="Calibri"/>
                <a:cs typeface="Calibri"/>
                <a:sym typeface="Calibri"/>
              </a:rPr>
              <a:t>A PD Series</a:t>
            </a:r>
            <a:endParaRPr lang="en-US" sz="4600" b="1" dirty="0">
              <a:latin typeface="Calibri"/>
              <a:ea typeface="Calibri"/>
              <a:cs typeface="Calibri"/>
              <a:sym typeface="Calibri"/>
            </a:endParaRPr>
          </a:p>
        </p:txBody>
      </p:sp>
      <p:sp>
        <p:nvSpPr>
          <p:cNvPr id="1239" name="Shape 1239"/>
          <p:cNvSpPr/>
          <p:nvPr/>
        </p:nvSpPr>
        <p:spPr>
          <a:xfrm>
            <a:off x="304800" y="2438400"/>
            <a:ext cx="1397832" cy="3276600"/>
          </a:xfrm>
          <a:prstGeom prst="rect">
            <a:avLst/>
          </a:prstGeom>
          <a:solidFill>
            <a:srgbClr val="FFFF00"/>
          </a:solidFill>
          <a:ln w="19050" cap="flat">
            <a:solidFill>
              <a:srgbClr val="0000FF"/>
            </a:solidFill>
            <a:prstDash val="solid"/>
            <a:round/>
            <a:headEnd type="none" w="med" len="med"/>
            <a:tailEnd type="none" w="med" len="med"/>
          </a:ln>
        </p:spPr>
        <p:txBody>
          <a:bodyPr lIns="91425" tIns="91425" rIns="91425" bIns="91425" anchor="ctr" anchorCtr="0">
            <a:noAutofit/>
          </a:bodyPr>
          <a:lstStyle/>
          <a:p>
            <a:pPr>
              <a:buClr>
                <a:srgbClr val="000000"/>
              </a:buClr>
            </a:pPr>
            <a:endParaRPr sz="1400">
              <a:solidFill>
                <a:srgbClr val="000000"/>
              </a:solidFill>
              <a:latin typeface="Arial"/>
              <a:ea typeface="Arial"/>
              <a:cs typeface="Arial"/>
              <a:sym typeface="Arial"/>
            </a:endParaRPr>
          </a:p>
        </p:txBody>
      </p:sp>
      <p:sp>
        <p:nvSpPr>
          <p:cNvPr id="1244" name="Shape 1244"/>
          <p:cNvSpPr/>
          <p:nvPr/>
        </p:nvSpPr>
        <p:spPr>
          <a:xfrm>
            <a:off x="1752600" y="3810001"/>
            <a:ext cx="914400" cy="533399"/>
          </a:xfrm>
          <a:prstGeom prst="rightArrow">
            <a:avLst>
              <a:gd name="adj1" fmla="val 50000"/>
              <a:gd name="adj2" fmla="val 50000"/>
            </a:avLst>
          </a:prstGeom>
          <a:solidFill>
            <a:srgbClr val="0000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buClr>
                <a:srgbClr val="000000"/>
              </a:buClr>
            </a:pPr>
            <a:endParaRPr sz="1400">
              <a:solidFill>
                <a:srgbClr val="000000"/>
              </a:solidFill>
              <a:latin typeface="Arial"/>
              <a:ea typeface="Arial"/>
              <a:cs typeface="Arial"/>
              <a:sym typeface="Arial"/>
            </a:endParaRPr>
          </a:p>
        </p:txBody>
      </p:sp>
      <p:sp>
        <p:nvSpPr>
          <p:cNvPr id="1245" name="Shape 1245"/>
          <p:cNvSpPr/>
          <p:nvPr/>
        </p:nvSpPr>
        <p:spPr>
          <a:xfrm>
            <a:off x="5257800" y="3810000"/>
            <a:ext cx="309375" cy="614399"/>
          </a:xfrm>
          <a:prstGeom prst="rightArrow">
            <a:avLst>
              <a:gd name="adj1" fmla="val 50000"/>
              <a:gd name="adj2" fmla="val 50000"/>
            </a:avLst>
          </a:prstGeom>
          <a:solidFill>
            <a:srgbClr val="0000FF"/>
          </a:solidFill>
          <a:ln w="19050" cap="flat">
            <a:solidFill>
              <a:srgbClr val="0000FF"/>
            </a:solidFill>
            <a:prstDash val="solid"/>
            <a:round/>
            <a:headEnd type="none" w="med" len="med"/>
            <a:tailEnd type="none" w="med" len="med"/>
          </a:ln>
        </p:spPr>
        <p:txBody>
          <a:bodyPr lIns="91425" tIns="91425" rIns="91425" bIns="91425" anchor="ctr" anchorCtr="0">
            <a:noAutofit/>
          </a:bodyPr>
          <a:lstStyle/>
          <a:p>
            <a:pPr>
              <a:buClr>
                <a:srgbClr val="000000"/>
              </a:buClr>
            </a:pPr>
            <a:endParaRPr sz="1400">
              <a:solidFill>
                <a:srgbClr val="000000"/>
              </a:solidFill>
              <a:latin typeface="Arial"/>
              <a:ea typeface="Arial"/>
              <a:cs typeface="Arial"/>
              <a:sym typeface="Arial"/>
            </a:endParaRPr>
          </a:p>
        </p:txBody>
      </p:sp>
      <p:sp>
        <p:nvSpPr>
          <p:cNvPr id="1246" name="Shape 1246"/>
          <p:cNvSpPr/>
          <p:nvPr/>
        </p:nvSpPr>
        <p:spPr>
          <a:xfrm>
            <a:off x="6324600" y="3810000"/>
            <a:ext cx="842775" cy="538199"/>
          </a:xfrm>
          <a:prstGeom prst="rightArrow">
            <a:avLst>
              <a:gd name="adj1" fmla="val 50000"/>
              <a:gd name="adj2" fmla="val 50000"/>
            </a:avLst>
          </a:prstGeom>
          <a:solidFill>
            <a:srgbClr val="0000FF"/>
          </a:solidFill>
          <a:ln w="19050" cap="flat">
            <a:solidFill>
              <a:srgbClr val="0000FF"/>
            </a:solidFill>
            <a:prstDash val="solid"/>
            <a:round/>
            <a:headEnd type="none" w="med" len="med"/>
            <a:tailEnd type="none" w="med" len="med"/>
          </a:ln>
        </p:spPr>
        <p:txBody>
          <a:bodyPr lIns="91425" tIns="91425" rIns="91425" bIns="91425" anchor="ctr" anchorCtr="0">
            <a:noAutofit/>
          </a:bodyPr>
          <a:lstStyle/>
          <a:p>
            <a:pPr>
              <a:buClr>
                <a:srgbClr val="000000"/>
              </a:buClr>
            </a:pPr>
            <a:endParaRPr sz="1400">
              <a:solidFill>
                <a:srgbClr val="000000"/>
              </a:solidFill>
              <a:latin typeface="Arial"/>
              <a:ea typeface="Arial"/>
              <a:cs typeface="Arial"/>
              <a:sym typeface="Arial"/>
            </a:endParaRPr>
          </a:p>
        </p:txBody>
      </p:sp>
      <p:sp>
        <p:nvSpPr>
          <p:cNvPr id="1247" name="Shape 1247"/>
          <p:cNvSpPr txBox="1"/>
          <p:nvPr/>
        </p:nvSpPr>
        <p:spPr>
          <a:xfrm>
            <a:off x="304800" y="2514600"/>
            <a:ext cx="1371600" cy="3011251"/>
          </a:xfrm>
          <a:prstGeom prst="rect">
            <a:avLst/>
          </a:prstGeom>
          <a:noFill/>
          <a:ln>
            <a:noFill/>
          </a:ln>
        </p:spPr>
        <p:txBody>
          <a:bodyPr lIns="91425" tIns="91425" rIns="91425" bIns="91425" anchor="t" anchorCtr="0">
            <a:noAutofit/>
          </a:bodyPr>
          <a:lstStyle/>
          <a:p>
            <a:pPr>
              <a:buClr>
                <a:srgbClr val="000000"/>
              </a:buClr>
            </a:pPr>
            <a:endParaRPr lang="en-US" sz="2800" dirty="0" smtClean="0">
              <a:solidFill>
                <a:schemeClr val="dk1"/>
              </a:solidFill>
              <a:latin typeface="Arial"/>
              <a:ea typeface="Calibri"/>
              <a:cs typeface="Arial"/>
              <a:sym typeface="Calibri"/>
            </a:endParaRPr>
          </a:p>
          <a:p>
            <a:pPr>
              <a:buClr>
                <a:srgbClr val="000000"/>
              </a:buClr>
            </a:pPr>
            <a:endParaRPr lang="en-US" sz="2800" dirty="0">
              <a:solidFill>
                <a:schemeClr val="dk1"/>
              </a:solidFill>
              <a:latin typeface="Arial"/>
              <a:ea typeface="Calibri"/>
              <a:cs typeface="Arial"/>
              <a:sym typeface="Calibri"/>
            </a:endParaRPr>
          </a:p>
          <a:p>
            <a:pPr>
              <a:buClr>
                <a:srgbClr val="000000"/>
              </a:buClr>
            </a:pPr>
            <a:r>
              <a:rPr lang="en-US" dirty="0" smtClean="0">
                <a:solidFill>
                  <a:srgbClr val="000000"/>
                </a:solidFill>
                <a:latin typeface="Arial"/>
                <a:ea typeface="Arial"/>
                <a:cs typeface="Arial"/>
                <a:sym typeface="Arial"/>
              </a:rPr>
              <a:t>PD </a:t>
            </a:r>
            <a:r>
              <a:rPr lang="en-US" dirty="0">
                <a:solidFill>
                  <a:srgbClr val="000000"/>
                </a:solidFill>
                <a:latin typeface="Arial"/>
                <a:ea typeface="Arial"/>
                <a:cs typeface="Arial"/>
                <a:sym typeface="Arial"/>
              </a:rPr>
              <a:t>Experience</a:t>
            </a:r>
          </a:p>
        </p:txBody>
      </p:sp>
      <p:sp>
        <p:nvSpPr>
          <p:cNvPr id="16" name="Shape 1239"/>
          <p:cNvSpPr/>
          <p:nvPr/>
        </p:nvSpPr>
        <p:spPr>
          <a:xfrm>
            <a:off x="2590800" y="2438400"/>
            <a:ext cx="1397832" cy="3276600"/>
          </a:xfrm>
          <a:prstGeom prst="rect">
            <a:avLst/>
          </a:prstGeom>
          <a:solidFill>
            <a:srgbClr val="FFFF00"/>
          </a:solidFill>
          <a:ln w="19050" cap="flat">
            <a:solidFill>
              <a:srgbClr val="0000FF"/>
            </a:solidFill>
            <a:prstDash val="solid"/>
            <a:round/>
            <a:headEnd type="none" w="med" len="med"/>
            <a:tailEnd type="none" w="med" len="med"/>
          </a:ln>
        </p:spPr>
        <p:txBody>
          <a:bodyPr lIns="91425" tIns="91425" rIns="91425" bIns="91425" anchor="ctr" anchorCtr="0">
            <a:noAutofit/>
          </a:bodyPr>
          <a:lstStyle/>
          <a:p>
            <a:pPr>
              <a:buClr>
                <a:srgbClr val="000000"/>
              </a:buClr>
            </a:pPr>
            <a:r>
              <a:rPr lang="en-US" sz="2000" dirty="0" smtClean="0">
                <a:solidFill>
                  <a:srgbClr val="000000"/>
                </a:solidFill>
                <a:latin typeface="Arial"/>
                <a:ea typeface="Arial"/>
                <a:cs typeface="Arial"/>
                <a:sym typeface="Arial"/>
              </a:rPr>
              <a:t>Implementation</a:t>
            </a:r>
            <a:endParaRPr lang="en-US" sz="2000" dirty="0">
              <a:solidFill>
                <a:srgbClr val="000000"/>
              </a:solidFill>
              <a:latin typeface="Arial"/>
              <a:ea typeface="Arial"/>
              <a:cs typeface="Arial"/>
              <a:sym typeface="Arial"/>
            </a:endParaRPr>
          </a:p>
          <a:p>
            <a:pPr>
              <a:buClr>
                <a:srgbClr val="000000"/>
              </a:buClr>
            </a:pPr>
            <a:endParaRPr lang="en-US" sz="2000" dirty="0">
              <a:solidFill>
                <a:srgbClr val="000000"/>
              </a:solidFill>
              <a:latin typeface="Arial"/>
              <a:ea typeface="Arial"/>
              <a:cs typeface="Arial"/>
              <a:sym typeface="Arial"/>
            </a:endParaRPr>
          </a:p>
          <a:p>
            <a:pPr>
              <a:buClr>
                <a:srgbClr val="000000"/>
              </a:buClr>
            </a:pPr>
            <a:r>
              <a:rPr lang="en-US" sz="2000" dirty="0">
                <a:solidFill>
                  <a:srgbClr val="000000"/>
                </a:solidFill>
                <a:latin typeface="Arial"/>
                <a:ea typeface="Arial"/>
                <a:cs typeface="Arial"/>
                <a:sym typeface="Arial"/>
              </a:rPr>
              <a:t>Feedback</a:t>
            </a:r>
          </a:p>
          <a:p>
            <a:pPr>
              <a:buClr>
                <a:srgbClr val="000000"/>
              </a:buClr>
            </a:pPr>
            <a:endParaRPr lang="en-US" sz="2000" dirty="0" smtClean="0">
              <a:solidFill>
                <a:srgbClr val="000000"/>
              </a:solidFill>
              <a:latin typeface="+mj-lt"/>
              <a:ea typeface="Arial"/>
              <a:cs typeface="Arial"/>
              <a:sym typeface="Arial"/>
            </a:endParaRPr>
          </a:p>
          <a:p>
            <a:pPr>
              <a:buClr>
                <a:srgbClr val="000000"/>
              </a:buClr>
            </a:pPr>
            <a:r>
              <a:rPr lang="en-US" sz="2000" dirty="0" smtClean="0">
                <a:solidFill>
                  <a:srgbClr val="000000"/>
                </a:solidFill>
                <a:latin typeface="+mj-lt"/>
                <a:ea typeface="Arial"/>
                <a:cs typeface="Arial"/>
                <a:sym typeface="Arial"/>
              </a:rPr>
              <a:t>(1-4 Weeks)</a:t>
            </a:r>
            <a:endParaRPr lang="en-US" sz="2000" dirty="0">
              <a:solidFill>
                <a:srgbClr val="000000"/>
              </a:solidFill>
              <a:latin typeface="+mj-lt"/>
              <a:ea typeface="Arial"/>
              <a:cs typeface="Arial"/>
              <a:sym typeface="Arial"/>
            </a:endParaRPr>
          </a:p>
        </p:txBody>
      </p:sp>
      <p:sp>
        <p:nvSpPr>
          <p:cNvPr id="17" name="Shape 1239"/>
          <p:cNvSpPr/>
          <p:nvPr/>
        </p:nvSpPr>
        <p:spPr>
          <a:xfrm>
            <a:off x="4876800" y="2438400"/>
            <a:ext cx="1397832" cy="3276600"/>
          </a:xfrm>
          <a:prstGeom prst="rect">
            <a:avLst/>
          </a:prstGeom>
          <a:solidFill>
            <a:srgbClr val="FFFF00"/>
          </a:solidFill>
          <a:ln w="19050" cap="flat">
            <a:solidFill>
              <a:srgbClr val="0000FF"/>
            </a:solidFill>
            <a:prstDash val="solid"/>
            <a:round/>
            <a:headEnd type="none" w="med" len="med"/>
            <a:tailEnd type="none" w="med" len="med"/>
          </a:ln>
        </p:spPr>
        <p:txBody>
          <a:bodyPr lIns="91425" tIns="91425" rIns="91425" bIns="91425" anchor="ctr" anchorCtr="0">
            <a:noAutofit/>
          </a:bodyPr>
          <a:lstStyle/>
          <a:p>
            <a:pPr>
              <a:buClr>
                <a:srgbClr val="000000"/>
              </a:buClr>
            </a:pPr>
            <a:endParaRPr lang="en-US" sz="2800" dirty="0" smtClean="0">
              <a:solidFill>
                <a:srgbClr val="000000"/>
              </a:solidFill>
              <a:latin typeface="Arial"/>
              <a:ea typeface="Arial"/>
              <a:cs typeface="Arial"/>
              <a:sym typeface="Arial"/>
            </a:endParaRPr>
          </a:p>
          <a:p>
            <a:pPr>
              <a:buClr>
                <a:srgbClr val="000000"/>
              </a:buClr>
            </a:pPr>
            <a:r>
              <a:rPr lang="en-US" sz="1400" dirty="0" smtClean="0">
                <a:solidFill>
                  <a:srgbClr val="000000"/>
                </a:solidFill>
                <a:latin typeface="Arial"/>
                <a:ea typeface="Arial"/>
                <a:cs typeface="Arial"/>
                <a:sym typeface="Arial"/>
              </a:rPr>
              <a:t>	</a:t>
            </a:r>
            <a:endParaRPr sz="1400" dirty="0">
              <a:solidFill>
                <a:srgbClr val="000000"/>
              </a:solidFill>
              <a:latin typeface="Arial"/>
              <a:ea typeface="Arial"/>
              <a:cs typeface="Arial"/>
              <a:sym typeface="Arial"/>
            </a:endParaRPr>
          </a:p>
        </p:txBody>
      </p:sp>
      <p:sp>
        <p:nvSpPr>
          <p:cNvPr id="18" name="Shape 1239"/>
          <p:cNvSpPr/>
          <p:nvPr/>
        </p:nvSpPr>
        <p:spPr>
          <a:xfrm>
            <a:off x="7162800" y="2438400"/>
            <a:ext cx="1397832" cy="3276600"/>
          </a:xfrm>
          <a:prstGeom prst="rect">
            <a:avLst/>
          </a:prstGeom>
          <a:solidFill>
            <a:srgbClr val="FFFF00"/>
          </a:solidFill>
          <a:ln w="19050" cap="flat">
            <a:solidFill>
              <a:srgbClr val="0000FF"/>
            </a:solidFill>
            <a:prstDash val="solid"/>
            <a:round/>
            <a:headEnd type="none" w="med" len="med"/>
            <a:tailEnd type="none" w="med" len="med"/>
          </a:ln>
        </p:spPr>
        <p:txBody>
          <a:bodyPr lIns="91425" tIns="91425" rIns="91425" bIns="91425" anchor="ctr" anchorCtr="0">
            <a:noAutofit/>
          </a:bodyPr>
          <a:lstStyle/>
          <a:p>
            <a:pPr>
              <a:buClr>
                <a:srgbClr val="000000"/>
              </a:buClr>
            </a:pPr>
            <a:r>
              <a:rPr lang="en-US" sz="2000" dirty="0" smtClean="0">
                <a:solidFill>
                  <a:srgbClr val="000000"/>
                </a:solidFill>
                <a:latin typeface="Arial"/>
                <a:ea typeface="Arial"/>
                <a:cs typeface="Arial"/>
                <a:sym typeface="Arial"/>
              </a:rPr>
              <a:t>Implementation</a:t>
            </a:r>
          </a:p>
          <a:p>
            <a:pPr>
              <a:buClr>
                <a:srgbClr val="000000"/>
              </a:buClr>
            </a:pPr>
            <a:endParaRPr lang="en-US" sz="2000" dirty="0">
              <a:solidFill>
                <a:srgbClr val="000000"/>
              </a:solidFill>
              <a:latin typeface="Arial"/>
              <a:ea typeface="Arial"/>
              <a:cs typeface="Arial"/>
              <a:sym typeface="Arial"/>
            </a:endParaRPr>
          </a:p>
          <a:p>
            <a:pPr>
              <a:buClr>
                <a:srgbClr val="000000"/>
              </a:buClr>
            </a:pPr>
            <a:endParaRPr lang="en-US" sz="2000" dirty="0" smtClean="0">
              <a:solidFill>
                <a:srgbClr val="000000"/>
              </a:solidFill>
              <a:latin typeface="Arial"/>
              <a:ea typeface="Arial"/>
              <a:cs typeface="Arial"/>
              <a:sym typeface="Arial"/>
            </a:endParaRPr>
          </a:p>
          <a:p>
            <a:pPr>
              <a:buClr>
                <a:srgbClr val="000000"/>
              </a:buClr>
            </a:pPr>
            <a:r>
              <a:rPr lang="en-US" sz="2000" dirty="0" smtClean="0">
                <a:solidFill>
                  <a:srgbClr val="000000"/>
                </a:solidFill>
                <a:latin typeface="Arial"/>
                <a:ea typeface="Arial"/>
                <a:cs typeface="Arial"/>
                <a:sym typeface="Arial"/>
              </a:rPr>
              <a:t>Feedback</a:t>
            </a:r>
          </a:p>
          <a:p>
            <a:pPr>
              <a:buClr>
                <a:srgbClr val="000000"/>
              </a:buClr>
            </a:pPr>
            <a:r>
              <a:rPr lang="en-US" sz="2000" dirty="0" smtClean="0">
                <a:solidFill>
                  <a:srgbClr val="000000"/>
                </a:solidFill>
                <a:latin typeface="Arial"/>
                <a:ea typeface="Arial"/>
                <a:cs typeface="Arial"/>
                <a:sym typeface="Arial"/>
              </a:rPr>
              <a:t>(1-4 Weeks)</a:t>
            </a:r>
            <a:endParaRPr sz="2000" dirty="0">
              <a:solidFill>
                <a:srgbClr val="000000"/>
              </a:solidFill>
              <a:latin typeface="Arial"/>
              <a:ea typeface="Arial"/>
              <a:cs typeface="Arial"/>
              <a:sym typeface="Arial"/>
            </a:endParaRPr>
          </a:p>
        </p:txBody>
      </p:sp>
      <p:sp>
        <p:nvSpPr>
          <p:cNvPr id="23" name="Shape 1239"/>
          <p:cNvSpPr/>
          <p:nvPr/>
        </p:nvSpPr>
        <p:spPr>
          <a:xfrm>
            <a:off x="4876800" y="2438400"/>
            <a:ext cx="1397832" cy="3276600"/>
          </a:xfrm>
          <a:prstGeom prst="rect">
            <a:avLst/>
          </a:prstGeom>
          <a:solidFill>
            <a:srgbClr val="FFFF00"/>
          </a:solidFill>
          <a:ln w="19050" cap="flat">
            <a:solidFill>
              <a:srgbClr val="0000FF"/>
            </a:solidFill>
            <a:prstDash val="solid"/>
            <a:round/>
            <a:headEnd type="none" w="med" len="med"/>
            <a:tailEnd type="none" w="med" len="med"/>
          </a:ln>
        </p:spPr>
        <p:txBody>
          <a:bodyPr lIns="91425" tIns="91425" rIns="91425" bIns="91425" anchor="ctr" anchorCtr="0">
            <a:noAutofit/>
          </a:bodyPr>
          <a:lstStyle/>
          <a:p>
            <a:pPr>
              <a:buClr>
                <a:srgbClr val="000000"/>
              </a:buClr>
            </a:pPr>
            <a:r>
              <a:rPr lang="en-US" dirty="0" smtClean="0">
                <a:solidFill>
                  <a:srgbClr val="000000"/>
                </a:solidFill>
                <a:latin typeface="Arial"/>
                <a:ea typeface="Arial"/>
                <a:cs typeface="Arial"/>
                <a:sym typeface="Arial"/>
              </a:rPr>
              <a:t>PD Experience</a:t>
            </a:r>
            <a:endParaRPr dirty="0">
              <a:solidFill>
                <a:srgbClr val="000000"/>
              </a:solidFill>
              <a:latin typeface="Arial"/>
              <a:ea typeface="Arial"/>
              <a:cs typeface="Arial"/>
              <a:sym typeface="Arial"/>
            </a:endParaRPr>
          </a:p>
        </p:txBody>
      </p:sp>
      <p:sp>
        <p:nvSpPr>
          <p:cNvPr id="15" name="Shape 1246"/>
          <p:cNvSpPr/>
          <p:nvPr/>
        </p:nvSpPr>
        <p:spPr>
          <a:xfrm>
            <a:off x="4038600" y="3810000"/>
            <a:ext cx="842775" cy="538199"/>
          </a:xfrm>
          <a:prstGeom prst="rightArrow">
            <a:avLst>
              <a:gd name="adj1" fmla="val 50000"/>
              <a:gd name="adj2" fmla="val 50000"/>
            </a:avLst>
          </a:prstGeom>
          <a:solidFill>
            <a:srgbClr val="0000FF"/>
          </a:solidFill>
          <a:ln w="19050" cap="flat">
            <a:solidFill>
              <a:srgbClr val="0000FF"/>
            </a:solidFill>
            <a:prstDash val="solid"/>
            <a:round/>
            <a:headEnd type="none" w="med" len="med"/>
            <a:tailEnd type="none" w="med" len="med"/>
          </a:ln>
        </p:spPr>
        <p:txBody>
          <a:bodyPr lIns="91425" tIns="91425" rIns="91425" bIns="91425" anchor="ctr" anchorCtr="0">
            <a:noAutofit/>
          </a:bodyPr>
          <a:lstStyle/>
          <a:p>
            <a:pPr>
              <a:buClr>
                <a:srgbClr val="000000"/>
              </a:buClr>
            </a:pPr>
            <a:endParaRPr sz="1400">
              <a:solidFill>
                <a:srgbClr val="000000"/>
              </a:solidFill>
              <a:latin typeface="Arial"/>
              <a:ea typeface="Arial"/>
              <a:cs typeface="Arial"/>
              <a:sym typeface="Arial"/>
            </a:endParaRPr>
          </a:p>
        </p:txBody>
      </p:sp>
    </p:spTree>
    <p:extLst>
      <p:ext uri="{BB962C8B-B14F-4D97-AF65-F5344CB8AC3E}">
        <p14:creationId xmlns:p14="http://schemas.microsoft.com/office/powerpoint/2010/main" val="625574717"/>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 Series or Modules</a:t>
            </a:r>
            <a:endParaRPr lang="en-US" dirty="0"/>
          </a:p>
        </p:txBody>
      </p:sp>
      <p:sp>
        <p:nvSpPr>
          <p:cNvPr id="3" name="Content Placeholder 2"/>
          <p:cNvSpPr>
            <a:spLocks noGrp="1"/>
          </p:cNvSpPr>
          <p:nvPr>
            <p:ph idx="1"/>
          </p:nvPr>
        </p:nvSpPr>
        <p:spPr/>
        <p:txBody>
          <a:bodyPr/>
          <a:lstStyle/>
          <a:p>
            <a:r>
              <a:rPr lang="en-US" dirty="0" smtClean="0"/>
              <a:t>Connected PD Experiences =  2-</a:t>
            </a:r>
            <a:r>
              <a:rPr lang="en-US" dirty="0"/>
              <a:t>5</a:t>
            </a:r>
            <a:r>
              <a:rPr lang="en-US" dirty="0" smtClean="0"/>
              <a:t> PDs (Introducing to a New Teaching Idea)</a:t>
            </a:r>
          </a:p>
          <a:p>
            <a:pPr lvl="1"/>
            <a:r>
              <a:rPr lang="en-US" dirty="0" smtClean="0"/>
              <a:t>2 hours in length</a:t>
            </a:r>
          </a:p>
          <a:p>
            <a:pPr lvl="1"/>
            <a:r>
              <a:rPr lang="en-US" dirty="0" smtClean="0"/>
              <a:t>Bank-Time or Full Day with Multiple Grade Levels</a:t>
            </a:r>
          </a:p>
          <a:p>
            <a:r>
              <a:rPr lang="en-US" dirty="0" smtClean="0"/>
              <a:t>Classroom Implementation and Feedback in-between Connected PD Experiences. (Anywhere from 1-4 weeks to implement before the next PD experience is delivered)</a:t>
            </a:r>
          </a:p>
          <a:p>
            <a:pPr lvl="1"/>
            <a:r>
              <a:rPr lang="en-US" dirty="0" smtClean="0"/>
              <a:t>PLC</a:t>
            </a:r>
          </a:p>
          <a:p>
            <a:pPr lvl="1"/>
            <a:r>
              <a:rPr lang="en-US" dirty="0" smtClean="0"/>
              <a:t>Lesson Study</a:t>
            </a:r>
          </a:p>
          <a:p>
            <a:pPr lvl="1"/>
            <a:r>
              <a:rPr lang="en-US" dirty="0" smtClean="0"/>
              <a:t>Instructional Rounds</a:t>
            </a:r>
          </a:p>
          <a:p>
            <a:pPr lvl="1"/>
            <a:r>
              <a:rPr lang="en-US" dirty="0" smtClean="0"/>
              <a:t>Coaching Cycle</a:t>
            </a:r>
          </a:p>
          <a:p>
            <a:pPr marL="114300" indent="0">
              <a:buNone/>
            </a:pPr>
            <a:endParaRPr lang="en-US" dirty="0" smtClean="0"/>
          </a:p>
          <a:p>
            <a:endParaRPr lang="en-US" dirty="0"/>
          </a:p>
        </p:txBody>
      </p:sp>
    </p:spTree>
    <p:extLst>
      <p:ext uri="{BB962C8B-B14F-4D97-AF65-F5344CB8AC3E}">
        <p14:creationId xmlns:p14="http://schemas.microsoft.com/office/powerpoint/2010/main" val="313871609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pasted-image.tif"/>
          <p:cNvPicPr/>
          <p:nvPr/>
        </p:nvPicPr>
        <p:blipFill>
          <a:blip r:embed="rId2">
            <a:extLst/>
          </a:blip>
          <a:srcRect/>
          <a:stretch>
            <a:fillRect/>
          </a:stretch>
        </p:blipFill>
        <p:spPr>
          <a:xfrm>
            <a:off x="4723805" y="2165449"/>
            <a:ext cx="3750469" cy="3750469"/>
          </a:xfrm>
          <a:prstGeom prst="rect">
            <a:avLst/>
          </a:prstGeom>
          <a:ln w="12700">
            <a:miter lim="400000"/>
          </a:ln>
        </p:spPr>
      </p:pic>
      <p:sp>
        <p:nvSpPr>
          <p:cNvPr id="61" name="Shape 61"/>
          <p:cNvSpPr>
            <a:spLocks noGrp="1"/>
          </p:cNvSpPr>
          <p:nvPr>
            <p:ph type="title"/>
          </p:nvPr>
        </p:nvSpPr>
        <p:spPr>
          <a:prstGeom prst="rect">
            <a:avLst/>
          </a:prstGeom>
        </p:spPr>
        <p:txBody>
          <a:bodyPr/>
          <a:lstStyle/>
          <a:p>
            <a:pPr lvl="0">
              <a:defRPr sz="1800"/>
            </a:pPr>
            <a:r>
              <a:rPr sz="5600"/>
              <a:t>Menu of Services</a:t>
            </a:r>
          </a:p>
        </p:txBody>
      </p:sp>
      <p:sp>
        <p:nvSpPr>
          <p:cNvPr id="62" name="Shape 62"/>
          <p:cNvSpPr>
            <a:spLocks noGrp="1"/>
          </p:cNvSpPr>
          <p:nvPr>
            <p:ph type="body" idx="1"/>
          </p:nvPr>
        </p:nvSpPr>
        <p:spPr>
          <a:prstGeom prst="rect">
            <a:avLst/>
          </a:prstGeom>
        </p:spPr>
        <p:txBody>
          <a:bodyPr/>
          <a:lstStyle/>
          <a:p>
            <a:pPr lvl="0">
              <a:defRPr sz="1800"/>
            </a:pPr>
            <a:r>
              <a:rPr lang="en-US" dirty="0" smtClean="0"/>
              <a:t>Plan, Deliver, Revise, Reflect/Refine Cycle</a:t>
            </a:r>
            <a:endParaRPr dirty="0"/>
          </a:p>
          <a:p>
            <a:pPr lvl="0">
              <a:defRPr sz="1800"/>
            </a:pPr>
            <a:r>
              <a:rPr lang="en-US" dirty="0" smtClean="0"/>
              <a:t>Math Workshop: Teaching Through Problem Solving</a:t>
            </a:r>
            <a:endParaRPr dirty="0"/>
          </a:p>
          <a:p>
            <a:pPr lvl="0">
              <a:defRPr sz="1800"/>
            </a:pPr>
            <a:r>
              <a:rPr lang="en-US" dirty="0" smtClean="0"/>
              <a:t>CCSS Boot Camp</a:t>
            </a:r>
            <a:endParaRPr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ISIC Teaching &amp; Learning Cycle</a:t>
            </a:r>
            <a:endParaRPr lang="en-US" dirty="0"/>
          </a:p>
        </p:txBody>
      </p:sp>
      <p:pic>
        <p:nvPicPr>
          <p:cNvPr id="5" name="Content Placeholder 4" descr="Screen Shot 2014-08-21 at 4.39.27 AM.png"/>
          <p:cNvPicPr>
            <a:picLocks noGrp="1" noChangeAspect="1"/>
          </p:cNvPicPr>
          <p:nvPr>
            <p:ph sz="half" idx="1"/>
          </p:nvPr>
        </p:nvPicPr>
        <p:blipFill>
          <a:blip r:embed="rId2">
            <a:extLst>
              <a:ext uri="{28A0092B-C50C-407E-A947-70E740481C1C}">
                <a14:useLocalDpi xmlns:a14="http://schemas.microsoft.com/office/drawing/2010/main" val="0"/>
              </a:ext>
            </a:extLst>
          </a:blip>
          <a:srcRect l="-29833" r="-29833"/>
          <a:stretch>
            <a:fillRect/>
          </a:stretch>
        </p:blipFill>
        <p:spPr>
          <a:xfrm>
            <a:off x="-304800" y="1371600"/>
            <a:ext cx="3962400" cy="4972812"/>
          </a:xfrm>
        </p:spPr>
      </p:pic>
      <p:pic>
        <p:nvPicPr>
          <p:cNvPr id="10" name="Content Placeholder 9" descr="Screen Shot 2014-08-21 at 4.47.07 AM.png"/>
          <p:cNvPicPr>
            <a:picLocks noGrp="1" noChangeAspect="1"/>
          </p:cNvPicPr>
          <p:nvPr>
            <p:ph sz="half" idx="2"/>
          </p:nvPr>
        </p:nvPicPr>
        <p:blipFill>
          <a:blip r:embed="rId3">
            <a:extLst>
              <a:ext uri="{28A0092B-C50C-407E-A947-70E740481C1C}">
                <a14:useLocalDpi xmlns:a14="http://schemas.microsoft.com/office/drawing/2010/main" val="0"/>
              </a:ext>
            </a:extLst>
          </a:blip>
          <a:srcRect t="-38326" b="-38326"/>
          <a:stretch>
            <a:fillRect/>
          </a:stretch>
        </p:blipFill>
        <p:spPr>
          <a:xfrm>
            <a:off x="2895600" y="381000"/>
            <a:ext cx="5562600" cy="6981063"/>
          </a:xfrm>
        </p:spPr>
      </p:pic>
    </p:spTree>
    <p:extLst>
      <p:ext uri="{BB962C8B-B14F-4D97-AF65-F5344CB8AC3E}">
        <p14:creationId xmlns:p14="http://schemas.microsoft.com/office/powerpoint/2010/main" val="392616073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Teaching Math Through Problem Solving</a:t>
            </a:r>
            <a:endParaRPr lang="en-US" dirty="0"/>
          </a:p>
        </p:txBody>
      </p:sp>
      <p:pic>
        <p:nvPicPr>
          <p:cNvPr id="6" name="Content Placeholder 5" descr="Screen Shot 2014-08-21 at 4.48.04 AM.png"/>
          <p:cNvPicPr>
            <a:picLocks noGrp="1" noChangeAspect="1"/>
          </p:cNvPicPr>
          <p:nvPr>
            <p:ph sz="half" idx="1"/>
          </p:nvPr>
        </p:nvPicPr>
        <p:blipFill>
          <a:blip r:embed="rId2">
            <a:extLst>
              <a:ext uri="{28A0092B-C50C-407E-A947-70E740481C1C}">
                <a14:useLocalDpi xmlns:a14="http://schemas.microsoft.com/office/drawing/2010/main" val="0"/>
              </a:ext>
            </a:extLst>
          </a:blip>
          <a:srcRect l="-6877" r="-6877"/>
          <a:stretch>
            <a:fillRect/>
          </a:stretch>
        </p:blipFill>
        <p:spPr/>
      </p:pic>
      <p:pic>
        <p:nvPicPr>
          <p:cNvPr id="7" name="Content Placeholder 6" descr="Screen Shot 2014-08-21 at 4.48.57 AM.png"/>
          <p:cNvPicPr>
            <a:picLocks noGrp="1" noChangeAspect="1"/>
          </p:cNvPicPr>
          <p:nvPr>
            <p:ph sz="half" idx="2"/>
          </p:nvPr>
        </p:nvPicPr>
        <p:blipFill>
          <a:blip r:embed="rId3">
            <a:extLst>
              <a:ext uri="{28A0092B-C50C-407E-A947-70E740481C1C}">
                <a14:useLocalDpi xmlns:a14="http://schemas.microsoft.com/office/drawing/2010/main" val="0"/>
              </a:ext>
            </a:extLst>
          </a:blip>
          <a:srcRect t="-36078" b="-36078"/>
          <a:stretch>
            <a:fillRect/>
          </a:stretch>
        </p:blipFill>
        <p:spPr>
          <a:xfrm>
            <a:off x="3886200" y="609600"/>
            <a:ext cx="4572000" cy="5737860"/>
          </a:xfrm>
        </p:spPr>
      </p:pic>
    </p:spTree>
    <p:extLst>
      <p:ext uri="{BB962C8B-B14F-4D97-AF65-F5344CB8AC3E}">
        <p14:creationId xmlns:p14="http://schemas.microsoft.com/office/powerpoint/2010/main" val="31913017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CCSS Boot Camp</a:t>
            </a:r>
            <a:endParaRPr lang="en-US" dirty="0"/>
          </a:p>
        </p:txBody>
      </p:sp>
      <p:pic>
        <p:nvPicPr>
          <p:cNvPr id="6" name="Content Placeholder 5" descr="Screen Shot 2014-08-21 at 4.52.14 AM.png"/>
          <p:cNvPicPr>
            <a:picLocks noGrp="1" noChangeAspect="1"/>
          </p:cNvPicPr>
          <p:nvPr>
            <p:ph sz="half" idx="1"/>
          </p:nvPr>
        </p:nvPicPr>
        <p:blipFill>
          <a:blip r:embed="rId2">
            <a:extLst>
              <a:ext uri="{28A0092B-C50C-407E-A947-70E740481C1C}">
                <a14:useLocalDpi xmlns:a14="http://schemas.microsoft.com/office/drawing/2010/main" val="0"/>
              </a:ext>
            </a:extLst>
          </a:blip>
          <a:srcRect l="-17359" r="-17359"/>
          <a:stretch>
            <a:fillRect/>
          </a:stretch>
        </p:blipFill>
        <p:spPr/>
      </p:pic>
      <p:pic>
        <p:nvPicPr>
          <p:cNvPr id="7" name="Content Placeholder 6" descr="Screen Shot 2014-08-21 at 4.52.39 AM.png"/>
          <p:cNvPicPr>
            <a:picLocks noGrp="1" noChangeAspect="1"/>
          </p:cNvPicPr>
          <p:nvPr>
            <p:ph sz="half" idx="2"/>
          </p:nvPr>
        </p:nvPicPr>
        <p:blipFill>
          <a:blip r:embed="rId3">
            <a:extLst>
              <a:ext uri="{28A0092B-C50C-407E-A947-70E740481C1C}">
                <a14:useLocalDpi xmlns:a14="http://schemas.microsoft.com/office/drawing/2010/main" val="0"/>
              </a:ext>
            </a:extLst>
          </a:blip>
          <a:srcRect t="-47388" b="-47388"/>
          <a:stretch>
            <a:fillRect/>
          </a:stretch>
        </p:blipFill>
        <p:spPr>
          <a:xfrm>
            <a:off x="3657600" y="533400"/>
            <a:ext cx="4800600" cy="6024753"/>
          </a:xfrm>
        </p:spPr>
      </p:pic>
    </p:spTree>
    <p:extLst>
      <p:ext uri="{BB962C8B-B14F-4D97-AF65-F5344CB8AC3E}">
        <p14:creationId xmlns:p14="http://schemas.microsoft.com/office/powerpoint/2010/main" val="233180125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20-The </a:t>
            </a:r>
            <a:r>
              <a:rPr lang="en-US" b="1" dirty="0"/>
              <a:t>number, on average, of separate instances of practice </a:t>
            </a:r>
            <a:r>
              <a:rPr lang="en-US" b="1" dirty="0" smtClean="0"/>
              <a:t>it </a:t>
            </a:r>
            <a:r>
              <a:rPr lang="en-US" b="1" dirty="0"/>
              <a:t>takes a teacher to master a new skill, and this number may increase if a </a:t>
            </a:r>
            <a:r>
              <a:rPr lang="en-US" b="1" dirty="0" smtClean="0"/>
              <a:t>skill </a:t>
            </a:r>
            <a:r>
              <a:rPr lang="en-US" b="1" dirty="0"/>
              <a:t>is exceptionally complex. SOURCE: (Joyce &amp; Showers, 2002). </a:t>
            </a:r>
            <a:endParaRPr lang="en-US" dirty="0"/>
          </a:p>
          <a:p>
            <a:endParaRPr lang="en-US" b="1" dirty="0" smtClean="0"/>
          </a:p>
          <a:p>
            <a:r>
              <a:rPr lang="en-US" b="1" dirty="0" smtClean="0"/>
              <a:t>If </a:t>
            </a:r>
            <a:r>
              <a:rPr lang="en-US" b="1" dirty="0"/>
              <a:t>school districts want teachers to change instruction, the implementation stage must be included and supported more explicitly in professional development offerings, as this is the critical stage where teachers begin to commit to an instructional approach. </a:t>
            </a:r>
            <a:endParaRPr lang="en-US" dirty="0"/>
          </a:p>
          <a:p>
            <a:pPr marL="0" indent="0">
              <a:buNone/>
            </a:pPr>
            <a:endParaRPr lang="en-US" dirty="0"/>
          </a:p>
        </p:txBody>
      </p:sp>
    </p:spTree>
    <p:extLst>
      <p:ext uri="{BB962C8B-B14F-4D97-AF65-F5344CB8AC3E}">
        <p14:creationId xmlns:p14="http://schemas.microsoft.com/office/powerpoint/2010/main" val="34641107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Vision</a:t>
            </a:r>
            <a:endParaRPr lang="en-US" dirty="0"/>
          </a:p>
        </p:txBody>
      </p:sp>
      <p:sp>
        <p:nvSpPr>
          <p:cNvPr id="3" name="Content Placeholder 2"/>
          <p:cNvSpPr>
            <a:spLocks noGrp="1"/>
          </p:cNvSpPr>
          <p:nvPr>
            <p:ph idx="1"/>
          </p:nvPr>
        </p:nvSpPr>
        <p:spPr/>
        <p:txBody>
          <a:bodyPr/>
          <a:lstStyle/>
          <a:p>
            <a:pPr marL="114300" indent="0">
              <a:buNone/>
            </a:pPr>
            <a:r>
              <a:rPr lang="en-US" dirty="0" smtClean="0"/>
              <a:t>ISIC elementary schools will be led by professional teacher </a:t>
            </a:r>
            <a:r>
              <a:rPr lang="en-US" dirty="0" smtClean="0"/>
              <a:t>practitioners </a:t>
            </a:r>
            <a:r>
              <a:rPr lang="en-US" dirty="0" smtClean="0"/>
              <a:t>who with a deep understanding of the CCSSM Standards of Content and Practice are able to plan and execute rigorous lessons and units which embed in meaningful ways technology and formative assessment while also demonstrating a high quality of instructional practice that emphasizes conceptual understanding (TLF 3c1) , collaboration, and  academic discourse (TLF 3b1, 3b2) , with a focus on constructing viable arguments.</a:t>
            </a:r>
            <a:endParaRPr lang="en-US" dirty="0"/>
          </a:p>
        </p:txBody>
      </p:sp>
      <p:sp>
        <p:nvSpPr>
          <p:cNvPr id="4" name="Footer Placeholder 3"/>
          <p:cNvSpPr>
            <a:spLocks noGrp="1"/>
          </p:cNvSpPr>
          <p:nvPr>
            <p:ph type="ftr" sz="quarter" idx="11"/>
          </p:nvPr>
        </p:nvSpPr>
        <p:spPr/>
        <p:txBody>
          <a:bodyPr/>
          <a:lstStyle/>
          <a:p>
            <a:r>
              <a:rPr lang="en-US" smtClean="0"/>
              <a:t>We innovate and transform learning to inspire excellence.</a:t>
            </a:r>
            <a:endParaRPr lang="en-US"/>
          </a:p>
        </p:txBody>
      </p:sp>
    </p:spTree>
    <p:extLst>
      <p:ext uri="{BB962C8B-B14F-4D97-AF65-F5344CB8AC3E}">
        <p14:creationId xmlns:p14="http://schemas.microsoft.com/office/powerpoint/2010/main" val="11367096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Goal #1</a:t>
            </a:r>
            <a:endParaRPr lang="en-US" dirty="0"/>
          </a:p>
        </p:txBody>
      </p:sp>
      <p:sp>
        <p:nvSpPr>
          <p:cNvPr id="3" name="Content Placeholder 2"/>
          <p:cNvSpPr>
            <a:spLocks noGrp="1"/>
          </p:cNvSpPr>
          <p:nvPr>
            <p:ph idx="1"/>
          </p:nvPr>
        </p:nvSpPr>
        <p:spPr/>
        <p:txBody>
          <a:bodyPr/>
          <a:lstStyle/>
          <a:p>
            <a:pPr marL="114300" indent="0">
              <a:buNone/>
            </a:pPr>
            <a:r>
              <a:rPr lang="en-US" dirty="0"/>
              <a:t>By May 2015, </a:t>
            </a:r>
            <a:r>
              <a:rPr lang="en-US" dirty="0" smtClean="0"/>
              <a:t>50% </a:t>
            </a:r>
            <a:r>
              <a:rPr lang="en-US" dirty="0"/>
              <a:t>of teachers are teaching </a:t>
            </a:r>
            <a:r>
              <a:rPr lang="en-US" dirty="0" smtClean="0"/>
              <a:t>math through a problem solving, student-centered approach as </a:t>
            </a:r>
            <a:r>
              <a:rPr lang="en-US" dirty="0"/>
              <a:t>measured by observation and evidenced by teachers using a three-</a:t>
            </a:r>
            <a:r>
              <a:rPr lang="en-US" dirty="0" smtClean="0"/>
              <a:t>phase </a:t>
            </a:r>
            <a:r>
              <a:rPr lang="en-US" dirty="0" smtClean="0"/>
              <a:t>or CGI problem </a:t>
            </a:r>
            <a:r>
              <a:rPr lang="en-US" dirty="0" smtClean="0"/>
              <a:t>solving </a:t>
            </a:r>
            <a:r>
              <a:rPr lang="en-US" dirty="0"/>
              <a:t>lesson </a:t>
            </a:r>
            <a:r>
              <a:rPr lang="en-US" dirty="0" smtClean="0"/>
              <a:t>structure.</a:t>
            </a:r>
            <a:endParaRPr lang="en-US" dirty="0"/>
          </a:p>
        </p:txBody>
      </p:sp>
      <p:sp>
        <p:nvSpPr>
          <p:cNvPr id="4" name="Footer Placeholder 3"/>
          <p:cNvSpPr>
            <a:spLocks noGrp="1"/>
          </p:cNvSpPr>
          <p:nvPr>
            <p:ph type="ftr" sz="quarter" idx="11"/>
          </p:nvPr>
        </p:nvSpPr>
        <p:spPr/>
        <p:txBody>
          <a:bodyPr/>
          <a:lstStyle/>
          <a:p>
            <a:r>
              <a:rPr lang="en-US" smtClean="0"/>
              <a:t>We innovate and transform learning to inspire excellence.</a:t>
            </a:r>
            <a:endParaRPr lang="en-US"/>
          </a:p>
        </p:txBody>
      </p:sp>
    </p:spTree>
    <p:extLst>
      <p:ext uri="{BB962C8B-B14F-4D97-AF65-F5344CB8AC3E}">
        <p14:creationId xmlns:p14="http://schemas.microsoft.com/office/powerpoint/2010/main" val="13214883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Goal #2</a:t>
            </a:r>
            <a:endParaRPr lang="en-US" dirty="0"/>
          </a:p>
        </p:txBody>
      </p:sp>
      <p:sp>
        <p:nvSpPr>
          <p:cNvPr id="3" name="Content Placeholder 2"/>
          <p:cNvSpPr>
            <a:spLocks noGrp="1"/>
          </p:cNvSpPr>
          <p:nvPr>
            <p:ph idx="1"/>
          </p:nvPr>
        </p:nvSpPr>
        <p:spPr/>
        <p:txBody>
          <a:bodyPr/>
          <a:lstStyle/>
          <a:p>
            <a:r>
              <a:rPr lang="en-US" dirty="0" smtClean="0"/>
              <a:t>By May 2015, 100% of teachers will have planned together in grade level teams a CCSS standards-based unit of rigorous lessons and completed a lesson study or analyzed student work via plan/deliver/reflect/revise cycle* in ELA and math as measured by the PD tracker.</a:t>
            </a:r>
          </a:p>
          <a:p>
            <a:endParaRPr lang="en-US" dirty="0"/>
          </a:p>
        </p:txBody>
      </p:sp>
      <p:sp>
        <p:nvSpPr>
          <p:cNvPr id="4" name="Footer Placeholder 3"/>
          <p:cNvSpPr>
            <a:spLocks noGrp="1"/>
          </p:cNvSpPr>
          <p:nvPr>
            <p:ph type="ftr" sz="quarter" idx="11"/>
          </p:nvPr>
        </p:nvSpPr>
        <p:spPr/>
        <p:txBody>
          <a:bodyPr/>
          <a:lstStyle/>
          <a:p>
            <a:r>
              <a:rPr lang="en-US" smtClean="0"/>
              <a:t>We innovate and transform learning to inspire excellence.</a:t>
            </a:r>
            <a:endParaRPr lang="en-US"/>
          </a:p>
        </p:txBody>
      </p:sp>
    </p:spTree>
    <p:extLst>
      <p:ext uri="{BB962C8B-B14F-4D97-AF65-F5344CB8AC3E}">
        <p14:creationId xmlns:p14="http://schemas.microsoft.com/office/powerpoint/2010/main" val="31178060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Screen Shot 2014-08-18 at 11.14.03 AM.png"/>
          <p:cNvPicPr/>
          <p:nvPr/>
        </p:nvPicPr>
        <p:blipFill>
          <a:blip r:embed="rId2">
            <a:extLst/>
          </a:blip>
          <a:stretch>
            <a:fillRect/>
          </a:stretch>
        </p:blipFill>
        <p:spPr>
          <a:xfrm>
            <a:off x="504056" y="659217"/>
            <a:ext cx="8135888" cy="553956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Screen Shot 2014-08-18 at 11.12.16 AM.png"/>
          <p:cNvPicPr/>
          <p:nvPr/>
        </p:nvPicPr>
        <p:blipFill>
          <a:blip r:embed="rId2">
            <a:extLst/>
          </a:blip>
          <a:stretch>
            <a:fillRect/>
          </a:stretch>
        </p:blipFill>
        <p:spPr>
          <a:xfrm>
            <a:off x="634008" y="504528"/>
            <a:ext cx="7875984" cy="5848945"/>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pPr marL="289311" marR="289311" indent="-144655" defTabSz="289311">
              <a:defRPr sz="1800"/>
            </a:pPr>
            <a:r>
              <a:rPr sz="2700" dirty="0">
                <a:latin typeface="Cambria"/>
                <a:ea typeface="Cambria"/>
                <a:cs typeface="Cambria"/>
                <a:sym typeface="Cambria"/>
              </a:rPr>
              <a:t>The duration of professional development must be significant and ongoing to allow time for teachers to learn a new strategy and grapple with the implementation problem. </a:t>
            </a:r>
          </a:p>
          <a:p>
            <a:pPr marL="289311" marR="289311" indent="-144655" defTabSz="289311">
              <a:defRPr sz="1800"/>
            </a:pPr>
            <a:endParaRPr sz="700" dirty="0">
              <a:latin typeface="Cambria"/>
              <a:ea typeface="Cambria"/>
              <a:cs typeface="Cambria"/>
              <a:sym typeface="Cambria"/>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prstGeom prst="rect">
            <a:avLst/>
          </a:prstGeom>
        </p:spPr>
        <p:txBody>
          <a:bodyPr/>
          <a:lstStyle/>
          <a:p>
            <a:pPr marL="321457" marR="321457" indent="-160729" defTabSz="321457">
              <a:defRPr sz="1800"/>
            </a:pPr>
            <a:r>
              <a:rPr sz="3000" dirty="0">
                <a:latin typeface="Cambria"/>
                <a:ea typeface="Cambria"/>
                <a:cs typeface="Cambria"/>
                <a:sym typeface="Cambria"/>
              </a:rPr>
              <a:t>There must be support for a teacher during the implementation stage that addresses the specific challenges of changing classroom practice.</a:t>
            </a:r>
          </a:p>
          <a:p>
            <a:pPr marL="321457" marR="321457" indent="-160729" defTabSz="321457">
              <a:defRPr sz="1800"/>
            </a:pPr>
            <a:endParaRPr sz="800" dirty="0">
              <a:latin typeface="Cambria"/>
              <a:ea typeface="Cambria"/>
              <a:cs typeface="Cambria"/>
              <a:sym typeface="Cambria"/>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a:spLocks noGrp="1"/>
          </p:cNvSpPr>
          <p:nvPr>
            <p:ph type="title"/>
          </p:nvPr>
        </p:nvSpPr>
        <p:spPr>
          <a:prstGeom prst="rect">
            <a:avLst/>
          </a:prstGeom>
        </p:spPr>
        <p:txBody>
          <a:bodyPr/>
          <a:lstStyle/>
          <a:p>
            <a:pPr marL="276453" marR="276453" indent="-138227" defTabSz="276453">
              <a:defRPr sz="1800"/>
            </a:pPr>
            <a:r>
              <a:rPr sz="2600" dirty="0">
                <a:latin typeface="Cambria"/>
                <a:ea typeface="Cambria"/>
                <a:cs typeface="Cambria"/>
                <a:sym typeface="Cambria"/>
              </a:rPr>
              <a:t>Teachers’ initial exposure to a concept should not be passive, but rather should engage teachers through varied approaches so they can participate actively in making sense of a new practice.</a:t>
            </a:r>
          </a:p>
          <a:p>
            <a:pPr marL="276453" marR="276453" indent="-138227" defTabSz="276453">
              <a:defRPr sz="1800"/>
            </a:pPr>
            <a:endParaRPr sz="700" dirty="0">
              <a:latin typeface="Cambria"/>
              <a:ea typeface="Cambria"/>
              <a:cs typeface="Cambria"/>
              <a:sym typeface="Cambria"/>
            </a:endParaRPr>
          </a:p>
          <a:p>
            <a:pPr marL="276453" marR="276453" indent="-138227" defTabSz="276453">
              <a:defRPr sz="1800"/>
            </a:pPr>
            <a:endParaRPr sz="700" dirty="0">
              <a:latin typeface="Cambria"/>
              <a:ea typeface="Cambria"/>
              <a:cs typeface="Cambria"/>
              <a:sym typeface="Cambria"/>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6162</TotalTime>
  <Words>581</Words>
  <Application>Microsoft Macintosh PowerPoint</Application>
  <PresentationFormat>On-screen Show (4:3)</PresentationFormat>
  <Paragraphs>55</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Elementary CCSSM Menu of Services</vt:lpstr>
      <vt:lpstr>Vision</vt:lpstr>
      <vt:lpstr>SMART Goal #1</vt:lpstr>
      <vt:lpstr>SMART Goal #2</vt:lpstr>
      <vt:lpstr>PowerPoint Presentation</vt:lpstr>
      <vt:lpstr>PowerPoint Presentation</vt:lpstr>
      <vt:lpstr>The duration of professional development must be significant and ongoing to allow time for teachers to learn a new strategy and grapple with the implementation problem.  </vt:lpstr>
      <vt:lpstr>There must be support for a teacher during the implementation stage that addresses the specific challenges of changing classroom practice. </vt:lpstr>
      <vt:lpstr>Teachers’ initial exposure to a concept should not be passive, but rather should engage teachers through varied approaches so they can participate actively in making sense of a new practice.  </vt:lpstr>
      <vt:lpstr>Modeling has been found to be a highly effective way to introduce a new concept and help teachers understand a new practice.</vt:lpstr>
      <vt:lpstr>The content presented to teachers shouldn’t be generic, but instead grounded in the teacher’s discipline (for middle school and high school teachers) or grade-level (for elementary school teachers). </vt:lpstr>
      <vt:lpstr>A PD Series</vt:lpstr>
      <vt:lpstr>PD Series or Modules</vt:lpstr>
      <vt:lpstr>Menu of Services</vt:lpstr>
      <vt:lpstr>ISIC Teaching &amp; Learning Cycle</vt:lpstr>
      <vt:lpstr>Teaching Math Through Problem Solving</vt:lpstr>
      <vt:lpstr>CCSS Boot Camp</vt:lpstr>
      <vt:lpstr>PowerPoint Presentation</vt:lpstr>
    </vt:vector>
  </TitlesOfParts>
  <Company>Los Angeles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ISIC Presentation Template</dc:title>
  <dc:creator>LAUSD</dc:creator>
  <cp:lastModifiedBy>Joseph Espinosa</cp:lastModifiedBy>
  <cp:revision>22</cp:revision>
  <dcterms:created xsi:type="dcterms:W3CDTF">2014-02-19T00:23:00Z</dcterms:created>
  <dcterms:modified xsi:type="dcterms:W3CDTF">2015-05-25T02:10:57Z</dcterms:modified>
</cp:coreProperties>
</file>