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9"/>
  </p:notesMasterIdLst>
  <p:sldIdLst>
    <p:sldId id="256" r:id="rId3"/>
    <p:sldId id="291" r:id="rId4"/>
    <p:sldId id="280" r:id="rId5"/>
    <p:sldId id="273" r:id="rId6"/>
    <p:sldId id="293" r:id="rId7"/>
    <p:sldId id="282" r:id="rId8"/>
    <p:sldId id="285" r:id="rId9"/>
    <p:sldId id="298" r:id="rId10"/>
    <p:sldId id="292" r:id="rId11"/>
    <p:sldId id="281" r:id="rId12"/>
    <p:sldId id="283" r:id="rId13"/>
    <p:sldId id="275" r:id="rId14"/>
    <p:sldId id="284" r:id="rId15"/>
    <p:sldId id="294" r:id="rId16"/>
    <p:sldId id="257" r:id="rId17"/>
    <p:sldId id="270" r:id="rId18"/>
    <p:sldId id="271" r:id="rId19"/>
    <p:sldId id="288" r:id="rId20"/>
    <p:sldId id="289" r:id="rId21"/>
    <p:sldId id="267" r:id="rId22"/>
    <p:sldId id="276" r:id="rId23"/>
    <p:sldId id="295" r:id="rId24"/>
    <p:sldId id="296" r:id="rId25"/>
    <p:sldId id="290" r:id="rId26"/>
    <p:sldId id="277"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96" autoAdjust="0"/>
  </p:normalViewPr>
  <p:slideViewPr>
    <p:cSldViewPr snapToGrid="0" snapToObjects="1">
      <p:cViewPr varScale="1">
        <p:scale>
          <a:sx n="52" d="100"/>
          <a:sy n="52" d="100"/>
        </p:scale>
        <p:origin x="-111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4E1CDD-9AD9-114D-906C-7A5D2AEBB7FD}" type="doc">
      <dgm:prSet loTypeId="urn:microsoft.com/office/officeart/2005/8/layout/process2" loCatId="" qsTypeId="urn:microsoft.com/office/officeart/2005/8/quickstyle/simple4" qsCatId="simple" csTypeId="urn:microsoft.com/office/officeart/2005/8/colors/accent1_2" csCatId="accent1" phldr="1"/>
      <dgm:spPr/>
      <dgm:t>
        <a:bodyPr/>
        <a:lstStyle/>
        <a:p>
          <a:endParaRPr lang="en-US"/>
        </a:p>
      </dgm:t>
    </dgm:pt>
    <dgm:pt modelId="{382A194C-CC1E-C04A-94C1-06B5BEA23B2E}">
      <dgm:prSet phldrT="[Text]" custT="1"/>
      <dgm:spPr/>
      <dgm:t>
        <a:bodyPr/>
        <a:lstStyle/>
        <a:p>
          <a:r>
            <a:rPr lang="en-US" sz="2400" dirty="0" smtClean="0">
              <a:solidFill>
                <a:schemeClr val="tx1"/>
              </a:solidFill>
            </a:rPr>
            <a:t>Number String</a:t>
          </a:r>
          <a:endParaRPr lang="en-US" sz="2400" dirty="0">
            <a:solidFill>
              <a:schemeClr val="tx1"/>
            </a:solidFill>
          </a:endParaRPr>
        </a:p>
      </dgm:t>
    </dgm:pt>
    <dgm:pt modelId="{05144628-0966-7C42-8DA5-BFF2B385DC2A}" type="parTrans" cxnId="{CFFB38FC-229B-0E4A-9185-05FA1DB1AEFE}">
      <dgm:prSet/>
      <dgm:spPr/>
      <dgm:t>
        <a:bodyPr/>
        <a:lstStyle/>
        <a:p>
          <a:endParaRPr lang="en-US"/>
        </a:p>
      </dgm:t>
    </dgm:pt>
    <dgm:pt modelId="{713A6A82-A73E-0A4B-A65D-893FAF3A92AE}" type="sibTrans" cxnId="{CFFB38FC-229B-0E4A-9185-05FA1DB1AEFE}">
      <dgm:prSet/>
      <dgm:spPr/>
      <dgm:t>
        <a:bodyPr/>
        <a:lstStyle/>
        <a:p>
          <a:endParaRPr lang="en-US"/>
        </a:p>
      </dgm:t>
    </dgm:pt>
    <dgm:pt modelId="{E6264970-1349-BD47-BCD5-6191E5D0585D}">
      <dgm:prSet phldrT="[Text]"/>
      <dgm:spPr>
        <a:solidFill>
          <a:schemeClr val="accent6">
            <a:lumMod val="75000"/>
          </a:schemeClr>
        </a:solidFill>
      </dgm:spPr>
      <dgm:t>
        <a:bodyPr/>
        <a:lstStyle/>
        <a:p>
          <a:r>
            <a:rPr lang="en-US" dirty="0" smtClean="0"/>
            <a:t>3</a:t>
          </a:r>
          <a:r>
            <a:rPr lang="en-US" baseline="30000" dirty="0" smtClean="0"/>
            <a:t>rd</a:t>
          </a:r>
          <a:r>
            <a:rPr lang="en-US" dirty="0" smtClean="0"/>
            <a:t> Problem</a:t>
          </a:r>
          <a:endParaRPr lang="en-US" dirty="0"/>
        </a:p>
      </dgm:t>
    </dgm:pt>
    <dgm:pt modelId="{CCC80505-364E-F844-8EA8-FF3A48F66B34}" type="parTrans" cxnId="{EBDEB08F-722A-BE4A-9299-F3FE6CB25CE5}">
      <dgm:prSet/>
      <dgm:spPr/>
      <dgm:t>
        <a:bodyPr/>
        <a:lstStyle/>
        <a:p>
          <a:endParaRPr lang="en-US"/>
        </a:p>
      </dgm:t>
    </dgm:pt>
    <dgm:pt modelId="{775F2176-44A6-F349-AE0D-6BC6EDC924AF}" type="sibTrans" cxnId="{EBDEB08F-722A-BE4A-9299-F3FE6CB25CE5}">
      <dgm:prSet/>
      <dgm:spPr/>
      <dgm:t>
        <a:bodyPr/>
        <a:lstStyle/>
        <a:p>
          <a:endParaRPr lang="en-US"/>
        </a:p>
      </dgm:t>
    </dgm:pt>
    <dgm:pt modelId="{AFF908F5-17A8-234B-BEA9-6195278DC0A5}">
      <dgm:prSet phldrT="[Text]"/>
      <dgm:spPr>
        <a:solidFill>
          <a:schemeClr val="accent6">
            <a:lumMod val="75000"/>
          </a:schemeClr>
        </a:solidFill>
      </dgm:spPr>
      <dgm:t>
        <a:bodyPr/>
        <a:lstStyle/>
        <a:p>
          <a:r>
            <a:rPr lang="en-US" dirty="0" smtClean="0"/>
            <a:t>4</a:t>
          </a:r>
          <a:r>
            <a:rPr lang="en-US" baseline="30000" dirty="0" smtClean="0"/>
            <a:t>th</a:t>
          </a:r>
          <a:r>
            <a:rPr lang="en-US" dirty="0" smtClean="0"/>
            <a:t> Problem</a:t>
          </a:r>
          <a:endParaRPr lang="en-US" dirty="0"/>
        </a:p>
      </dgm:t>
    </dgm:pt>
    <dgm:pt modelId="{9E73BADE-E837-2B49-BD4A-85840A96EC1B}" type="parTrans" cxnId="{E9BE024C-D3B4-1043-B047-E292474F904D}">
      <dgm:prSet/>
      <dgm:spPr/>
      <dgm:t>
        <a:bodyPr/>
        <a:lstStyle/>
        <a:p>
          <a:endParaRPr lang="en-US"/>
        </a:p>
      </dgm:t>
    </dgm:pt>
    <dgm:pt modelId="{9B994C3A-46F4-3843-A532-F539425E4865}" type="sibTrans" cxnId="{E9BE024C-D3B4-1043-B047-E292474F904D}">
      <dgm:prSet/>
      <dgm:spPr/>
      <dgm:t>
        <a:bodyPr/>
        <a:lstStyle/>
        <a:p>
          <a:endParaRPr lang="en-US"/>
        </a:p>
      </dgm:t>
    </dgm:pt>
    <dgm:pt modelId="{C00ABACA-A37E-984B-A39B-5BFBB3CCD723}">
      <dgm:prSet/>
      <dgm:spPr>
        <a:solidFill>
          <a:schemeClr val="accent6">
            <a:lumMod val="75000"/>
          </a:schemeClr>
        </a:solidFill>
      </dgm:spPr>
      <dgm:t>
        <a:bodyPr/>
        <a:lstStyle/>
        <a:p>
          <a:r>
            <a:rPr lang="en-US" dirty="0" smtClean="0"/>
            <a:t>1</a:t>
          </a:r>
          <a:r>
            <a:rPr lang="en-US" baseline="30000" dirty="0" smtClean="0"/>
            <a:t>st</a:t>
          </a:r>
          <a:r>
            <a:rPr lang="en-US" dirty="0" smtClean="0"/>
            <a:t> Problem</a:t>
          </a:r>
          <a:endParaRPr lang="en-US" dirty="0"/>
        </a:p>
      </dgm:t>
    </dgm:pt>
    <dgm:pt modelId="{B76D58AB-3DCA-9A4A-941B-0B1056E82614}" type="parTrans" cxnId="{3CF5EDCD-E4EA-9F45-A0A7-CA8B3C1D5CB3}">
      <dgm:prSet/>
      <dgm:spPr/>
      <dgm:t>
        <a:bodyPr/>
        <a:lstStyle/>
        <a:p>
          <a:endParaRPr lang="en-US"/>
        </a:p>
      </dgm:t>
    </dgm:pt>
    <dgm:pt modelId="{96EBA572-6E00-A346-8F3D-48DEAEE9BFDF}" type="sibTrans" cxnId="{3CF5EDCD-E4EA-9F45-A0A7-CA8B3C1D5CB3}">
      <dgm:prSet/>
      <dgm:spPr/>
      <dgm:t>
        <a:bodyPr/>
        <a:lstStyle/>
        <a:p>
          <a:endParaRPr lang="en-US"/>
        </a:p>
      </dgm:t>
    </dgm:pt>
    <dgm:pt modelId="{8F3AA313-0FC5-C447-A605-82A1DF387D23}">
      <dgm:prSet/>
      <dgm:spPr>
        <a:solidFill>
          <a:schemeClr val="accent6">
            <a:lumMod val="75000"/>
          </a:schemeClr>
        </a:solidFill>
      </dgm:spPr>
      <dgm:t>
        <a:bodyPr/>
        <a:lstStyle/>
        <a:p>
          <a:r>
            <a:rPr lang="en-US" dirty="0" smtClean="0"/>
            <a:t>2</a:t>
          </a:r>
          <a:r>
            <a:rPr lang="en-US" baseline="30000" dirty="0" smtClean="0"/>
            <a:t>nd</a:t>
          </a:r>
          <a:r>
            <a:rPr lang="en-US" dirty="0" smtClean="0"/>
            <a:t> Problem </a:t>
          </a:r>
          <a:endParaRPr lang="en-US" dirty="0"/>
        </a:p>
      </dgm:t>
    </dgm:pt>
    <dgm:pt modelId="{BBD1BA57-EED1-9B4B-850C-586F8A4DB9F4}" type="parTrans" cxnId="{B0C0D75D-4EBF-5B4C-AF89-DC5E7436AE81}">
      <dgm:prSet/>
      <dgm:spPr/>
      <dgm:t>
        <a:bodyPr/>
        <a:lstStyle/>
        <a:p>
          <a:endParaRPr lang="en-US"/>
        </a:p>
      </dgm:t>
    </dgm:pt>
    <dgm:pt modelId="{4E2AEC3D-DC8C-494C-8B4C-8F0F4E178795}" type="sibTrans" cxnId="{B0C0D75D-4EBF-5B4C-AF89-DC5E7436AE81}">
      <dgm:prSet/>
      <dgm:spPr/>
      <dgm:t>
        <a:bodyPr/>
        <a:lstStyle/>
        <a:p>
          <a:endParaRPr lang="en-US"/>
        </a:p>
      </dgm:t>
    </dgm:pt>
    <dgm:pt modelId="{6C68022E-F08F-C44C-BC09-A48ABDFBE29F}">
      <dgm:prSet/>
      <dgm:spPr>
        <a:solidFill>
          <a:schemeClr val="accent6">
            <a:lumMod val="75000"/>
          </a:schemeClr>
        </a:solidFill>
      </dgm:spPr>
      <dgm:t>
        <a:bodyPr/>
        <a:lstStyle/>
        <a:p>
          <a:r>
            <a:rPr lang="en-US" dirty="0" smtClean="0"/>
            <a:t>5</a:t>
          </a:r>
          <a:r>
            <a:rPr lang="en-US" baseline="30000" dirty="0" smtClean="0"/>
            <a:t>th</a:t>
          </a:r>
          <a:r>
            <a:rPr lang="en-US" dirty="0" smtClean="0"/>
            <a:t> Problem</a:t>
          </a:r>
          <a:endParaRPr lang="en-US" dirty="0"/>
        </a:p>
      </dgm:t>
    </dgm:pt>
    <dgm:pt modelId="{E6AC6E6E-C945-9B47-96BC-FF40D42DC779}" type="parTrans" cxnId="{855E93D9-CA1F-274C-A663-83FB484806BC}">
      <dgm:prSet/>
      <dgm:spPr/>
      <dgm:t>
        <a:bodyPr/>
        <a:lstStyle/>
        <a:p>
          <a:endParaRPr lang="en-US"/>
        </a:p>
      </dgm:t>
    </dgm:pt>
    <dgm:pt modelId="{087C0171-7E7E-7946-8772-B475DD044A20}" type="sibTrans" cxnId="{855E93D9-CA1F-274C-A663-83FB484806BC}">
      <dgm:prSet/>
      <dgm:spPr/>
      <dgm:t>
        <a:bodyPr/>
        <a:lstStyle/>
        <a:p>
          <a:endParaRPr lang="en-US"/>
        </a:p>
      </dgm:t>
    </dgm:pt>
    <dgm:pt modelId="{F34A5687-7723-8B4C-B1AE-EAC3CC25DA0D}" type="pres">
      <dgm:prSet presAssocID="{934E1CDD-9AD9-114D-906C-7A5D2AEBB7FD}" presName="linearFlow" presStyleCnt="0">
        <dgm:presLayoutVars>
          <dgm:resizeHandles val="exact"/>
        </dgm:presLayoutVars>
      </dgm:prSet>
      <dgm:spPr/>
      <dgm:t>
        <a:bodyPr/>
        <a:lstStyle/>
        <a:p>
          <a:endParaRPr lang="en-US"/>
        </a:p>
      </dgm:t>
    </dgm:pt>
    <dgm:pt modelId="{1C0C94C7-BD55-C240-A14B-6082F286C6EA}" type="pres">
      <dgm:prSet presAssocID="{382A194C-CC1E-C04A-94C1-06B5BEA23B2E}" presName="node" presStyleLbl="node1" presStyleIdx="0" presStyleCnt="6">
        <dgm:presLayoutVars>
          <dgm:bulletEnabled val="1"/>
        </dgm:presLayoutVars>
      </dgm:prSet>
      <dgm:spPr/>
      <dgm:t>
        <a:bodyPr/>
        <a:lstStyle/>
        <a:p>
          <a:endParaRPr lang="en-US"/>
        </a:p>
      </dgm:t>
    </dgm:pt>
    <dgm:pt modelId="{0ED028C9-9E8D-044E-AD83-2AC15EE2CCD6}" type="pres">
      <dgm:prSet presAssocID="{713A6A82-A73E-0A4B-A65D-893FAF3A92AE}" presName="sibTrans" presStyleLbl="sibTrans2D1" presStyleIdx="0" presStyleCnt="5"/>
      <dgm:spPr/>
      <dgm:t>
        <a:bodyPr/>
        <a:lstStyle/>
        <a:p>
          <a:endParaRPr lang="en-US"/>
        </a:p>
      </dgm:t>
    </dgm:pt>
    <dgm:pt modelId="{3FF34A08-2B72-0E4B-8CDB-28B1A9CFF45E}" type="pres">
      <dgm:prSet presAssocID="{713A6A82-A73E-0A4B-A65D-893FAF3A92AE}" presName="connectorText" presStyleLbl="sibTrans2D1" presStyleIdx="0" presStyleCnt="5"/>
      <dgm:spPr/>
      <dgm:t>
        <a:bodyPr/>
        <a:lstStyle/>
        <a:p>
          <a:endParaRPr lang="en-US"/>
        </a:p>
      </dgm:t>
    </dgm:pt>
    <dgm:pt modelId="{49C55304-50A4-CF43-B3EC-7C7D274FA1B8}" type="pres">
      <dgm:prSet presAssocID="{C00ABACA-A37E-984B-A39B-5BFBB3CCD723}" presName="node" presStyleLbl="node1" presStyleIdx="1" presStyleCnt="6">
        <dgm:presLayoutVars>
          <dgm:bulletEnabled val="1"/>
        </dgm:presLayoutVars>
      </dgm:prSet>
      <dgm:spPr/>
      <dgm:t>
        <a:bodyPr/>
        <a:lstStyle/>
        <a:p>
          <a:endParaRPr lang="en-US"/>
        </a:p>
      </dgm:t>
    </dgm:pt>
    <dgm:pt modelId="{49CE2499-B6BA-4B44-A22B-BE9861DB479E}" type="pres">
      <dgm:prSet presAssocID="{96EBA572-6E00-A346-8F3D-48DEAEE9BFDF}" presName="sibTrans" presStyleLbl="sibTrans2D1" presStyleIdx="1" presStyleCnt="5"/>
      <dgm:spPr/>
      <dgm:t>
        <a:bodyPr/>
        <a:lstStyle/>
        <a:p>
          <a:endParaRPr lang="en-US"/>
        </a:p>
      </dgm:t>
    </dgm:pt>
    <dgm:pt modelId="{83F546AF-B68A-6F4F-B082-0EDAEC7F4E32}" type="pres">
      <dgm:prSet presAssocID="{96EBA572-6E00-A346-8F3D-48DEAEE9BFDF}" presName="connectorText" presStyleLbl="sibTrans2D1" presStyleIdx="1" presStyleCnt="5"/>
      <dgm:spPr/>
      <dgm:t>
        <a:bodyPr/>
        <a:lstStyle/>
        <a:p>
          <a:endParaRPr lang="en-US"/>
        </a:p>
      </dgm:t>
    </dgm:pt>
    <dgm:pt modelId="{4436C6C4-9E98-E24E-B2C8-89EE89DA3A2D}" type="pres">
      <dgm:prSet presAssocID="{8F3AA313-0FC5-C447-A605-82A1DF387D23}" presName="node" presStyleLbl="node1" presStyleIdx="2" presStyleCnt="6">
        <dgm:presLayoutVars>
          <dgm:bulletEnabled val="1"/>
        </dgm:presLayoutVars>
      </dgm:prSet>
      <dgm:spPr/>
      <dgm:t>
        <a:bodyPr/>
        <a:lstStyle/>
        <a:p>
          <a:endParaRPr lang="en-US"/>
        </a:p>
      </dgm:t>
    </dgm:pt>
    <dgm:pt modelId="{F0D92357-CDDF-334A-A64E-77D34E089DD0}" type="pres">
      <dgm:prSet presAssocID="{4E2AEC3D-DC8C-494C-8B4C-8F0F4E178795}" presName="sibTrans" presStyleLbl="sibTrans2D1" presStyleIdx="2" presStyleCnt="5"/>
      <dgm:spPr/>
      <dgm:t>
        <a:bodyPr/>
        <a:lstStyle/>
        <a:p>
          <a:endParaRPr lang="en-US"/>
        </a:p>
      </dgm:t>
    </dgm:pt>
    <dgm:pt modelId="{798DFC32-8990-A748-9911-00E1631CA40F}" type="pres">
      <dgm:prSet presAssocID="{4E2AEC3D-DC8C-494C-8B4C-8F0F4E178795}" presName="connectorText" presStyleLbl="sibTrans2D1" presStyleIdx="2" presStyleCnt="5"/>
      <dgm:spPr/>
      <dgm:t>
        <a:bodyPr/>
        <a:lstStyle/>
        <a:p>
          <a:endParaRPr lang="en-US"/>
        </a:p>
      </dgm:t>
    </dgm:pt>
    <dgm:pt modelId="{96DE462A-C5C4-2B47-86C9-5DF266271EA9}" type="pres">
      <dgm:prSet presAssocID="{E6264970-1349-BD47-BCD5-6191E5D0585D}" presName="node" presStyleLbl="node1" presStyleIdx="3" presStyleCnt="6">
        <dgm:presLayoutVars>
          <dgm:bulletEnabled val="1"/>
        </dgm:presLayoutVars>
      </dgm:prSet>
      <dgm:spPr/>
      <dgm:t>
        <a:bodyPr/>
        <a:lstStyle/>
        <a:p>
          <a:endParaRPr lang="en-US"/>
        </a:p>
      </dgm:t>
    </dgm:pt>
    <dgm:pt modelId="{B18BF1DD-A342-3544-B63D-00257D435434}" type="pres">
      <dgm:prSet presAssocID="{775F2176-44A6-F349-AE0D-6BC6EDC924AF}" presName="sibTrans" presStyleLbl="sibTrans2D1" presStyleIdx="3" presStyleCnt="5"/>
      <dgm:spPr/>
      <dgm:t>
        <a:bodyPr/>
        <a:lstStyle/>
        <a:p>
          <a:endParaRPr lang="en-US"/>
        </a:p>
      </dgm:t>
    </dgm:pt>
    <dgm:pt modelId="{163F3AE8-9BDB-A642-9BBB-0CF09CFFEB7B}" type="pres">
      <dgm:prSet presAssocID="{775F2176-44A6-F349-AE0D-6BC6EDC924AF}" presName="connectorText" presStyleLbl="sibTrans2D1" presStyleIdx="3" presStyleCnt="5"/>
      <dgm:spPr/>
      <dgm:t>
        <a:bodyPr/>
        <a:lstStyle/>
        <a:p>
          <a:endParaRPr lang="en-US"/>
        </a:p>
      </dgm:t>
    </dgm:pt>
    <dgm:pt modelId="{37FDAD42-0480-F646-B004-AB38310F70F9}" type="pres">
      <dgm:prSet presAssocID="{AFF908F5-17A8-234B-BEA9-6195278DC0A5}" presName="node" presStyleLbl="node1" presStyleIdx="4" presStyleCnt="6">
        <dgm:presLayoutVars>
          <dgm:bulletEnabled val="1"/>
        </dgm:presLayoutVars>
      </dgm:prSet>
      <dgm:spPr/>
      <dgm:t>
        <a:bodyPr/>
        <a:lstStyle/>
        <a:p>
          <a:endParaRPr lang="en-US"/>
        </a:p>
      </dgm:t>
    </dgm:pt>
    <dgm:pt modelId="{DEF1AE99-E4D5-6F40-ADB8-EC717B5B2337}" type="pres">
      <dgm:prSet presAssocID="{9B994C3A-46F4-3843-A532-F539425E4865}" presName="sibTrans" presStyleLbl="sibTrans2D1" presStyleIdx="4" presStyleCnt="5"/>
      <dgm:spPr/>
      <dgm:t>
        <a:bodyPr/>
        <a:lstStyle/>
        <a:p>
          <a:endParaRPr lang="en-US"/>
        </a:p>
      </dgm:t>
    </dgm:pt>
    <dgm:pt modelId="{D78D8A90-2F0D-6044-8868-EC3FF7A7F966}" type="pres">
      <dgm:prSet presAssocID="{9B994C3A-46F4-3843-A532-F539425E4865}" presName="connectorText" presStyleLbl="sibTrans2D1" presStyleIdx="4" presStyleCnt="5"/>
      <dgm:spPr/>
      <dgm:t>
        <a:bodyPr/>
        <a:lstStyle/>
        <a:p>
          <a:endParaRPr lang="en-US"/>
        </a:p>
      </dgm:t>
    </dgm:pt>
    <dgm:pt modelId="{E6E4CE01-8749-094E-98CF-39648D540383}" type="pres">
      <dgm:prSet presAssocID="{6C68022E-F08F-C44C-BC09-A48ABDFBE29F}" presName="node" presStyleLbl="node1" presStyleIdx="5" presStyleCnt="6">
        <dgm:presLayoutVars>
          <dgm:bulletEnabled val="1"/>
        </dgm:presLayoutVars>
      </dgm:prSet>
      <dgm:spPr/>
      <dgm:t>
        <a:bodyPr/>
        <a:lstStyle/>
        <a:p>
          <a:endParaRPr lang="en-US"/>
        </a:p>
      </dgm:t>
    </dgm:pt>
  </dgm:ptLst>
  <dgm:cxnLst>
    <dgm:cxn modelId="{2E69B0DB-8CCB-9747-9A1F-51EFC28E4B1A}" type="presOf" srcId="{9B994C3A-46F4-3843-A532-F539425E4865}" destId="{DEF1AE99-E4D5-6F40-ADB8-EC717B5B2337}" srcOrd="0" destOrd="0" presId="urn:microsoft.com/office/officeart/2005/8/layout/process2"/>
    <dgm:cxn modelId="{61827659-D82E-EA4B-BA29-22C07FB8CC1C}" type="presOf" srcId="{E6264970-1349-BD47-BCD5-6191E5D0585D}" destId="{96DE462A-C5C4-2B47-86C9-5DF266271EA9}" srcOrd="0" destOrd="0" presId="urn:microsoft.com/office/officeart/2005/8/layout/process2"/>
    <dgm:cxn modelId="{187120D9-C2A9-F546-88D4-C8EC4BFD59AF}" type="presOf" srcId="{934E1CDD-9AD9-114D-906C-7A5D2AEBB7FD}" destId="{F34A5687-7723-8B4C-B1AE-EAC3CC25DA0D}" srcOrd="0" destOrd="0" presId="urn:microsoft.com/office/officeart/2005/8/layout/process2"/>
    <dgm:cxn modelId="{982BB5A0-D4A5-AF46-A918-555439FAE1A8}" type="presOf" srcId="{4E2AEC3D-DC8C-494C-8B4C-8F0F4E178795}" destId="{798DFC32-8990-A748-9911-00E1631CA40F}" srcOrd="1" destOrd="0" presId="urn:microsoft.com/office/officeart/2005/8/layout/process2"/>
    <dgm:cxn modelId="{5D072503-0D21-AE4D-9EE8-3E15A1D4660C}" type="presOf" srcId="{96EBA572-6E00-A346-8F3D-48DEAEE9BFDF}" destId="{83F546AF-B68A-6F4F-B082-0EDAEC7F4E32}" srcOrd="1" destOrd="0" presId="urn:microsoft.com/office/officeart/2005/8/layout/process2"/>
    <dgm:cxn modelId="{BA5A4599-3905-1946-BD59-2C4FE6A09640}" type="presOf" srcId="{713A6A82-A73E-0A4B-A65D-893FAF3A92AE}" destId="{3FF34A08-2B72-0E4B-8CDB-28B1A9CFF45E}" srcOrd="1" destOrd="0" presId="urn:microsoft.com/office/officeart/2005/8/layout/process2"/>
    <dgm:cxn modelId="{CDFB2243-5F9E-2D45-98A1-B7425EEB823E}" type="presOf" srcId="{775F2176-44A6-F349-AE0D-6BC6EDC924AF}" destId="{163F3AE8-9BDB-A642-9BBB-0CF09CFFEB7B}" srcOrd="1" destOrd="0" presId="urn:microsoft.com/office/officeart/2005/8/layout/process2"/>
    <dgm:cxn modelId="{855E93D9-CA1F-274C-A663-83FB484806BC}" srcId="{934E1CDD-9AD9-114D-906C-7A5D2AEBB7FD}" destId="{6C68022E-F08F-C44C-BC09-A48ABDFBE29F}" srcOrd="5" destOrd="0" parTransId="{E6AC6E6E-C945-9B47-96BC-FF40D42DC779}" sibTransId="{087C0171-7E7E-7946-8772-B475DD044A20}"/>
    <dgm:cxn modelId="{D959E044-4873-784D-BD34-BB98F8859637}" type="presOf" srcId="{9B994C3A-46F4-3843-A532-F539425E4865}" destId="{D78D8A90-2F0D-6044-8868-EC3FF7A7F966}" srcOrd="1" destOrd="0" presId="urn:microsoft.com/office/officeart/2005/8/layout/process2"/>
    <dgm:cxn modelId="{0125AEE2-7875-A740-84FF-9FFE7C1C0EE5}" type="presOf" srcId="{6C68022E-F08F-C44C-BC09-A48ABDFBE29F}" destId="{E6E4CE01-8749-094E-98CF-39648D540383}" srcOrd="0" destOrd="0" presId="urn:microsoft.com/office/officeart/2005/8/layout/process2"/>
    <dgm:cxn modelId="{57A8F21C-9A82-034C-970E-015182948ABD}" type="presOf" srcId="{AFF908F5-17A8-234B-BEA9-6195278DC0A5}" destId="{37FDAD42-0480-F646-B004-AB38310F70F9}" srcOrd="0" destOrd="0" presId="urn:microsoft.com/office/officeart/2005/8/layout/process2"/>
    <dgm:cxn modelId="{C873DD42-EBE8-654B-B8A6-EC54D16A5B02}" type="presOf" srcId="{382A194C-CC1E-C04A-94C1-06B5BEA23B2E}" destId="{1C0C94C7-BD55-C240-A14B-6082F286C6EA}" srcOrd="0" destOrd="0" presId="urn:microsoft.com/office/officeart/2005/8/layout/process2"/>
    <dgm:cxn modelId="{7022332B-D24B-A448-BB92-F68D87207C13}" type="presOf" srcId="{96EBA572-6E00-A346-8F3D-48DEAEE9BFDF}" destId="{49CE2499-B6BA-4B44-A22B-BE9861DB479E}" srcOrd="0" destOrd="0" presId="urn:microsoft.com/office/officeart/2005/8/layout/process2"/>
    <dgm:cxn modelId="{CFFB38FC-229B-0E4A-9185-05FA1DB1AEFE}" srcId="{934E1CDD-9AD9-114D-906C-7A5D2AEBB7FD}" destId="{382A194C-CC1E-C04A-94C1-06B5BEA23B2E}" srcOrd="0" destOrd="0" parTransId="{05144628-0966-7C42-8DA5-BFF2B385DC2A}" sibTransId="{713A6A82-A73E-0A4B-A65D-893FAF3A92AE}"/>
    <dgm:cxn modelId="{E9BE024C-D3B4-1043-B047-E292474F904D}" srcId="{934E1CDD-9AD9-114D-906C-7A5D2AEBB7FD}" destId="{AFF908F5-17A8-234B-BEA9-6195278DC0A5}" srcOrd="4" destOrd="0" parTransId="{9E73BADE-E837-2B49-BD4A-85840A96EC1B}" sibTransId="{9B994C3A-46F4-3843-A532-F539425E4865}"/>
    <dgm:cxn modelId="{88A59C56-D064-DE47-9F30-27DA36B61A0A}" type="presOf" srcId="{775F2176-44A6-F349-AE0D-6BC6EDC924AF}" destId="{B18BF1DD-A342-3544-B63D-00257D435434}" srcOrd="0" destOrd="0" presId="urn:microsoft.com/office/officeart/2005/8/layout/process2"/>
    <dgm:cxn modelId="{C273B467-EEAC-D748-85A9-F558E47A8128}" type="presOf" srcId="{713A6A82-A73E-0A4B-A65D-893FAF3A92AE}" destId="{0ED028C9-9E8D-044E-AD83-2AC15EE2CCD6}" srcOrd="0" destOrd="0" presId="urn:microsoft.com/office/officeart/2005/8/layout/process2"/>
    <dgm:cxn modelId="{EBDEB08F-722A-BE4A-9299-F3FE6CB25CE5}" srcId="{934E1CDD-9AD9-114D-906C-7A5D2AEBB7FD}" destId="{E6264970-1349-BD47-BCD5-6191E5D0585D}" srcOrd="3" destOrd="0" parTransId="{CCC80505-364E-F844-8EA8-FF3A48F66B34}" sibTransId="{775F2176-44A6-F349-AE0D-6BC6EDC924AF}"/>
    <dgm:cxn modelId="{2A5C3985-4864-9F45-8D86-8337A7F98EF6}" type="presOf" srcId="{4E2AEC3D-DC8C-494C-8B4C-8F0F4E178795}" destId="{F0D92357-CDDF-334A-A64E-77D34E089DD0}" srcOrd="0" destOrd="0" presId="urn:microsoft.com/office/officeart/2005/8/layout/process2"/>
    <dgm:cxn modelId="{3CF5EDCD-E4EA-9F45-A0A7-CA8B3C1D5CB3}" srcId="{934E1CDD-9AD9-114D-906C-7A5D2AEBB7FD}" destId="{C00ABACA-A37E-984B-A39B-5BFBB3CCD723}" srcOrd="1" destOrd="0" parTransId="{B76D58AB-3DCA-9A4A-941B-0B1056E82614}" sibTransId="{96EBA572-6E00-A346-8F3D-48DEAEE9BFDF}"/>
    <dgm:cxn modelId="{B0C0D75D-4EBF-5B4C-AF89-DC5E7436AE81}" srcId="{934E1CDD-9AD9-114D-906C-7A5D2AEBB7FD}" destId="{8F3AA313-0FC5-C447-A605-82A1DF387D23}" srcOrd="2" destOrd="0" parTransId="{BBD1BA57-EED1-9B4B-850C-586F8A4DB9F4}" sibTransId="{4E2AEC3D-DC8C-494C-8B4C-8F0F4E178795}"/>
    <dgm:cxn modelId="{29E1F4E7-E92A-AD46-B82A-8271600CB1D3}" type="presOf" srcId="{C00ABACA-A37E-984B-A39B-5BFBB3CCD723}" destId="{49C55304-50A4-CF43-B3EC-7C7D274FA1B8}" srcOrd="0" destOrd="0" presId="urn:microsoft.com/office/officeart/2005/8/layout/process2"/>
    <dgm:cxn modelId="{B0E4400C-F851-A943-92FB-EA9414C31699}" type="presOf" srcId="{8F3AA313-0FC5-C447-A605-82A1DF387D23}" destId="{4436C6C4-9E98-E24E-B2C8-89EE89DA3A2D}" srcOrd="0" destOrd="0" presId="urn:microsoft.com/office/officeart/2005/8/layout/process2"/>
    <dgm:cxn modelId="{70F84E34-FD4C-6341-9A8D-C25CA6155C4B}" type="presParOf" srcId="{F34A5687-7723-8B4C-B1AE-EAC3CC25DA0D}" destId="{1C0C94C7-BD55-C240-A14B-6082F286C6EA}" srcOrd="0" destOrd="0" presId="urn:microsoft.com/office/officeart/2005/8/layout/process2"/>
    <dgm:cxn modelId="{3100BE8C-0975-0944-BA6E-9DB5EE9992C4}" type="presParOf" srcId="{F34A5687-7723-8B4C-B1AE-EAC3CC25DA0D}" destId="{0ED028C9-9E8D-044E-AD83-2AC15EE2CCD6}" srcOrd="1" destOrd="0" presId="urn:microsoft.com/office/officeart/2005/8/layout/process2"/>
    <dgm:cxn modelId="{8356D8CD-3EA2-254B-B5CF-D6631968527A}" type="presParOf" srcId="{0ED028C9-9E8D-044E-AD83-2AC15EE2CCD6}" destId="{3FF34A08-2B72-0E4B-8CDB-28B1A9CFF45E}" srcOrd="0" destOrd="0" presId="urn:microsoft.com/office/officeart/2005/8/layout/process2"/>
    <dgm:cxn modelId="{B58274B0-980F-2544-9284-D569726F694F}" type="presParOf" srcId="{F34A5687-7723-8B4C-B1AE-EAC3CC25DA0D}" destId="{49C55304-50A4-CF43-B3EC-7C7D274FA1B8}" srcOrd="2" destOrd="0" presId="urn:microsoft.com/office/officeart/2005/8/layout/process2"/>
    <dgm:cxn modelId="{E242E5B3-A633-624E-8D1B-7CCEFC86ECE6}" type="presParOf" srcId="{F34A5687-7723-8B4C-B1AE-EAC3CC25DA0D}" destId="{49CE2499-B6BA-4B44-A22B-BE9861DB479E}" srcOrd="3" destOrd="0" presId="urn:microsoft.com/office/officeart/2005/8/layout/process2"/>
    <dgm:cxn modelId="{CC010B00-B359-AB42-8C7B-9B2783F7942E}" type="presParOf" srcId="{49CE2499-B6BA-4B44-A22B-BE9861DB479E}" destId="{83F546AF-B68A-6F4F-B082-0EDAEC7F4E32}" srcOrd="0" destOrd="0" presId="urn:microsoft.com/office/officeart/2005/8/layout/process2"/>
    <dgm:cxn modelId="{5EC645FA-24C6-0845-9EEC-762BBF88BC95}" type="presParOf" srcId="{F34A5687-7723-8B4C-B1AE-EAC3CC25DA0D}" destId="{4436C6C4-9E98-E24E-B2C8-89EE89DA3A2D}" srcOrd="4" destOrd="0" presId="urn:microsoft.com/office/officeart/2005/8/layout/process2"/>
    <dgm:cxn modelId="{831EA802-D21E-FD46-B426-2D259733E4F5}" type="presParOf" srcId="{F34A5687-7723-8B4C-B1AE-EAC3CC25DA0D}" destId="{F0D92357-CDDF-334A-A64E-77D34E089DD0}" srcOrd="5" destOrd="0" presId="urn:microsoft.com/office/officeart/2005/8/layout/process2"/>
    <dgm:cxn modelId="{3C7F20EE-A3AA-2548-A7CD-CDC1A2795C1B}" type="presParOf" srcId="{F0D92357-CDDF-334A-A64E-77D34E089DD0}" destId="{798DFC32-8990-A748-9911-00E1631CA40F}" srcOrd="0" destOrd="0" presId="urn:microsoft.com/office/officeart/2005/8/layout/process2"/>
    <dgm:cxn modelId="{F5DB2538-0824-FB4F-B58D-B9680A279D71}" type="presParOf" srcId="{F34A5687-7723-8B4C-B1AE-EAC3CC25DA0D}" destId="{96DE462A-C5C4-2B47-86C9-5DF266271EA9}" srcOrd="6" destOrd="0" presId="urn:microsoft.com/office/officeart/2005/8/layout/process2"/>
    <dgm:cxn modelId="{593C3251-9858-814F-A112-2C6E07571B20}" type="presParOf" srcId="{F34A5687-7723-8B4C-B1AE-EAC3CC25DA0D}" destId="{B18BF1DD-A342-3544-B63D-00257D435434}" srcOrd="7" destOrd="0" presId="urn:microsoft.com/office/officeart/2005/8/layout/process2"/>
    <dgm:cxn modelId="{506F2298-38ED-4C41-B74A-28F9AA59EAA9}" type="presParOf" srcId="{B18BF1DD-A342-3544-B63D-00257D435434}" destId="{163F3AE8-9BDB-A642-9BBB-0CF09CFFEB7B}" srcOrd="0" destOrd="0" presId="urn:microsoft.com/office/officeart/2005/8/layout/process2"/>
    <dgm:cxn modelId="{13962932-CE26-8B4C-8B3B-C372952C0E84}" type="presParOf" srcId="{F34A5687-7723-8B4C-B1AE-EAC3CC25DA0D}" destId="{37FDAD42-0480-F646-B004-AB38310F70F9}" srcOrd="8" destOrd="0" presId="urn:microsoft.com/office/officeart/2005/8/layout/process2"/>
    <dgm:cxn modelId="{EDAC4711-81AF-3E4C-98CE-A143609EDBE9}" type="presParOf" srcId="{F34A5687-7723-8B4C-B1AE-EAC3CC25DA0D}" destId="{DEF1AE99-E4D5-6F40-ADB8-EC717B5B2337}" srcOrd="9" destOrd="0" presId="urn:microsoft.com/office/officeart/2005/8/layout/process2"/>
    <dgm:cxn modelId="{DE36A116-CABE-5447-B44E-D3A614489C81}" type="presParOf" srcId="{DEF1AE99-E4D5-6F40-ADB8-EC717B5B2337}" destId="{D78D8A90-2F0D-6044-8868-EC3FF7A7F966}" srcOrd="0" destOrd="0" presId="urn:microsoft.com/office/officeart/2005/8/layout/process2"/>
    <dgm:cxn modelId="{5440E797-E21D-F64D-977C-DB511D518140}" type="presParOf" srcId="{F34A5687-7723-8B4C-B1AE-EAC3CC25DA0D}" destId="{E6E4CE01-8749-094E-98CF-39648D540383}" srcOrd="10" destOrd="0" presId="urn:microsoft.com/office/officeart/2005/8/layout/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7D69E4-FCDC-4BC8-8443-CE831D72E150}" type="doc">
      <dgm:prSet loTypeId="urn:microsoft.com/office/officeart/2005/8/layout/hierarchy4" loCatId="list" qsTypeId="urn:microsoft.com/office/officeart/2005/8/quickstyle/3d2" qsCatId="3D"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en-US"/>
        </a:p>
      </dgm:t>
    </dgm:pt>
    <dgm:pt modelId="{61D159A3-6765-4695-B8AA-D43CC292583A}">
      <dgm:prSet phldrT="[Text]" custT="1"/>
      <dgm:spPr>
        <a:solidFill>
          <a:schemeClr val="tx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ctr"/>
        <a:lstStyle/>
        <a:p>
          <a:pPr marL="58738" indent="0" algn="ctr">
            <a:lnSpc>
              <a:spcPct val="100000"/>
            </a:lnSpc>
            <a:spcBef>
              <a:spcPts val="600"/>
            </a:spcBef>
            <a:spcAft>
              <a:spcPts val="600"/>
            </a:spcAft>
          </a:pPr>
          <a:r>
            <a:rPr lang="en-US" sz="1900" b="1" i="0" cap="none" baseline="0" dirty="0" smtClean="0">
              <a:solidFill>
                <a:schemeClr val="bg1">
                  <a:lumMod val="75000"/>
                </a:schemeClr>
              </a:solidFill>
              <a:latin typeface="Century Gothic" pitchFamily="5" charset="0"/>
              <a:ea typeface="Century Gothic" pitchFamily="5" charset="0"/>
              <a:cs typeface="Century Gothic" pitchFamily="5" charset="0"/>
            </a:rPr>
            <a:t>Overarching Habits of Mind</a:t>
          </a:r>
          <a:r>
            <a:rPr lang="en-US" sz="1900" i="0" cap="none" baseline="0" dirty="0" smtClean="0">
              <a:solidFill>
                <a:schemeClr val="bg1">
                  <a:lumMod val="75000"/>
                </a:schemeClr>
              </a:solidFill>
              <a:latin typeface="Century Gothic" pitchFamily="5" charset="0"/>
              <a:ea typeface="Century Gothic" pitchFamily="5" charset="0"/>
              <a:cs typeface="Century Gothic" pitchFamily="5" charset="0"/>
            </a:rPr>
            <a:t> </a:t>
          </a:r>
        </a:p>
        <a:p>
          <a:pPr marL="58738" indent="0" algn="l">
            <a:lnSpc>
              <a:spcPct val="100000"/>
            </a:lnSpc>
            <a:spcBef>
              <a:spcPts val="600"/>
            </a:spcBef>
            <a:spcAft>
              <a:spcPts val="600"/>
            </a:spcAft>
          </a:pPr>
          <a:r>
            <a:rPr lang="en-US" sz="1900" b="1" dirty="0" smtClean="0">
              <a:solidFill>
                <a:schemeClr val="bg1">
                  <a:lumMod val="65000"/>
                </a:schemeClr>
              </a:solidFill>
              <a:latin typeface="Century Gothic"/>
              <a:cs typeface="Century Gothic"/>
            </a:rPr>
            <a:t>MP1</a:t>
          </a:r>
          <a:r>
            <a:rPr lang="en-US" sz="1900" b="1" dirty="0" smtClean="0">
              <a:solidFill>
                <a:srgbClr val="FFFF00"/>
              </a:solidFill>
              <a:latin typeface="Century Gothic"/>
              <a:cs typeface="Century Gothic"/>
            </a:rPr>
            <a:t> </a:t>
          </a:r>
          <a:r>
            <a:rPr lang="en-US" sz="1900" b="1" dirty="0" smtClean="0">
              <a:solidFill>
                <a:schemeClr val="bg1"/>
              </a:solidFill>
              <a:latin typeface="Century Gothic"/>
              <a:cs typeface="Century Gothic"/>
            </a:rPr>
            <a:t>Make sense of problems and persevere in solving them.</a:t>
          </a:r>
          <a:r>
            <a:rPr lang="en-US" sz="1900" b="1" baseline="30000" dirty="0" smtClean="0">
              <a:solidFill>
                <a:srgbClr val="FFFF00"/>
              </a:solidFill>
              <a:latin typeface="Century Gothic"/>
              <a:cs typeface="Century Gothic"/>
              <a:sym typeface="Wingdings"/>
            </a:rPr>
            <a:t></a:t>
          </a:r>
          <a:endParaRPr lang="en-US" sz="1900" b="1" baseline="30000" dirty="0" smtClean="0">
            <a:solidFill>
              <a:srgbClr val="FFFF00"/>
            </a:solidFill>
            <a:latin typeface="Century Gothic"/>
            <a:cs typeface="Century Gothic"/>
          </a:endParaRPr>
        </a:p>
        <a:p>
          <a:pPr marL="58738" indent="0" algn="l">
            <a:lnSpc>
              <a:spcPct val="100000"/>
            </a:lnSpc>
            <a:spcBef>
              <a:spcPts val="600"/>
            </a:spcBef>
            <a:spcAft>
              <a:spcPts val="600"/>
            </a:spcAft>
          </a:pPr>
          <a:r>
            <a:rPr lang="en-US" sz="1900" b="1" dirty="0" smtClean="0">
              <a:solidFill>
                <a:schemeClr val="bg1">
                  <a:lumMod val="65000"/>
                </a:schemeClr>
              </a:solidFill>
              <a:latin typeface="Century Gothic"/>
              <a:cs typeface="Century Gothic"/>
            </a:rPr>
            <a:t>MP6 </a:t>
          </a:r>
          <a:r>
            <a:rPr lang="en-US" sz="1900" b="1" dirty="0" smtClean="0">
              <a:solidFill>
                <a:schemeClr val="bg1"/>
              </a:solidFill>
              <a:latin typeface="Century Gothic"/>
              <a:cs typeface="Century Gothic"/>
            </a:rPr>
            <a:t>Attend to precision.</a:t>
          </a:r>
          <a:endParaRPr lang="en-US" sz="1900" dirty="0">
            <a:solidFill>
              <a:schemeClr val="bg1"/>
            </a:solidFill>
            <a:latin typeface="Century Gothic"/>
            <a:cs typeface="Century Gothic"/>
          </a:endParaRPr>
        </a:p>
      </dgm:t>
    </dgm:pt>
    <dgm:pt modelId="{8B1F29DC-3B62-49EF-AD9E-C58DA6B19017}" type="parTrans" cxnId="{ADFFF9A5-0672-4DDD-A330-C1320D04D1FA}">
      <dgm:prSet/>
      <dgm:spPr/>
      <dgm:t>
        <a:bodyPr/>
        <a:lstStyle/>
        <a:p>
          <a:endParaRPr lang="en-US"/>
        </a:p>
      </dgm:t>
    </dgm:pt>
    <dgm:pt modelId="{6C228802-3E37-4408-8984-715E9D95C83B}" type="sibTrans" cxnId="{ADFFF9A5-0672-4DDD-A330-C1320D04D1FA}">
      <dgm:prSet/>
      <dgm:spPr/>
      <dgm:t>
        <a:bodyPr/>
        <a:lstStyle/>
        <a:p>
          <a:endParaRPr lang="en-US"/>
        </a:p>
      </dgm:t>
    </dgm:pt>
    <dgm:pt modelId="{D32605DD-EA4E-4D5B-8A73-64A447654053}">
      <dgm:prSet phldrT="[Tex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algn="ctr">
            <a:lnSpc>
              <a:spcPct val="100000"/>
            </a:lnSpc>
            <a:spcBef>
              <a:spcPts val="600"/>
            </a:spcBef>
            <a:spcAft>
              <a:spcPts val="600"/>
            </a:spcAft>
          </a:pPr>
          <a:r>
            <a:rPr lang="en-US" sz="1900" b="1" i="0" cap="none" baseline="0" dirty="0" smtClean="0">
              <a:solidFill>
                <a:schemeClr val="tx1"/>
              </a:solidFill>
              <a:latin typeface="Century Gothic" pitchFamily="5" charset="0"/>
              <a:ea typeface="Century Gothic" pitchFamily="5" charset="0"/>
              <a:cs typeface="Century Gothic" pitchFamily="5" charset="0"/>
            </a:rPr>
            <a:t>Reasoning &amp; Explaining</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MP2</a:t>
          </a:r>
          <a:r>
            <a:rPr lang="en-US" sz="1900" b="1" dirty="0" smtClean="0">
              <a:solidFill>
                <a:schemeClr val="bg1"/>
              </a:solidFill>
              <a:latin typeface="Century Gothic"/>
              <a:cs typeface="Century Gothic"/>
            </a:rPr>
            <a:t> Reason abstractly and quantitatively.</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MP3 </a:t>
          </a:r>
          <a:r>
            <a:rPr lang="en-US" sz="1900" b="1" dirty="0" smtClean="0">
              <a:latin typeface="Century Gothic"/>
              <a:cs typeface="Century Gothic"/>
            </a:rPr>
            <a:t>Construct viable arguments and critique the reasoning of others.</a:t>
          </a:r>
          <a:r>
            <a:rPr lang="en-US" sz="1900" b="1" baseline="30000" dirty="0" smtClean="0">
              <a:solidFill>
                <a:srgbClr val="FFFF00"/>
              </a:solidFill>
              <a:latin typeface="Century Gothic"/>
              <a:cs typeface="Century Gothic"/>
              <a:sym typeface="Wingdings"/>
            </a:rPr>
            <a:t></a:t>
          </a:r>
          <a:endParaRPr lang="en-US" sz="1900" baseline="30000" dirty="0">
            <a:solidFill>
              <a:srgbClr val="FFFF00"/>
            </a:solidFill>
            <a:latin typeface="Century Gothic"/>
            <a:cs typeface="Century Gothic"/>
          </a:endParaRPr>
        </a:p>
      </dgm:t>
    </dgm:pt>
    <dgm:pt modelId="{1E7FBC34-DF64-4B25-8F04-24776BCE6778}" type="parTrans" cxnId="{8C93E5D2-4D87-4D5B-B348-D9F3E2FE5A1E}">
      <dgm:prSet/>
      <dgm:spPr/>
      <dgm:t>
        <a:bodyPr/>
        <a:lstStyle/>
        <a:p>
          <a:endParaRPr lang="en-US"/>
        </a:p>
      </dgm:t>
    </dgm:pt>
    <dgm:pt modelId="{0EECD5B5-FED5-4A4C-A9B8-6D63DC18488C}" type="sibTrans" cxnId="{8C93E5D2-4D87-4D5B-B348-D9F3E2FE5A1E}">
      <dgm:prSet/>
      <dgm:spPr/>
      <dgm:t>
        <a:bodyPr/>
        <a:lstStyle/>
        <a:p>
          <a:endParaRPr lang="en-US"/>
        </a:p>
      </dgm:t>
    </dgm:pt>
    <dgm:pt modelId="{48408BBD-DA20-4D3D-8CAE-04A650139145}">
      <dgm:prSe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marL="58738" indent="0" algn="ctr">
            <a:lnSpc>
              <a:spcPct val="100000"/>
            </a:lnSpc>
            <a:spcBef>
              <a:spcPts val="0"/>
            </a:spcBef>
            <a:spcAft>
              <a:spcPts val="0"/>
            </a:spcAft>
          </a:pPr>
          <a:r>
            <a:rPr lang="en-US" sz="1900" b="1" i="0" cap="none" baseline="0" dirty="0" smtClean="0">
              <a:solidFill>
                <a:schemeClr val="tx1"/>
              </a:solidFill>
              <a:latin typeface="Century Gothic" pitchFamily="5" charset="0"/>
              <a:ea typeface="Century Gothic" pitchFamily="5" charset="0"/>
              <a:cs typeface="Century Gothic" pitchFamily="5" charset="0"/>
            </a:rPr>
            <a:t>Modeling &amp; </a:t>
          </a:r>
        </a:p>
        <a:p>
          <a:pPr marL="58738" indent="0" algn="ctr">
            <a:lnSpc>
              <a:spcPct val="100000"/>
            </a:lnSpc>
            <a:spcBef>
              <a:spcPts val="0"/>
            </a:spcBef>
            <a:spcAft>
              <a:spcPts val="600"/>
            </a:spcAft>
          </a:pPr>
          <a:r>
            <a:rPr lang="en-US" sz="1900" b="1" i="0" cap="none" baseline="0" dirty="0" smtClean="0">
              <a:solidFill>
                <a:schemeClr val="tx1"/>
              </a:solidFill>
              <a:latin typeface="Century Gothic" pitchFamily="5" charset="0"/>
              <a:ea typeface="Century Gothic" pitchFamily="5" charset="0"/>
              <a:cs typeface="Century Gothic" pitchFamily="5" charset="0"/>
            </a:rPr>
            <a:t>Using Tools</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MP4 </a:t>
          </a:r>
          <a:r>
            <a:rPr lang="en-US" sz="1900" b="1" dirty="0" smtClean="0">
              <a:latin typeface="Century Gothic"/>
              <a:cs typeface="Century Gothic"/>
            </a:rPr>
            <a:t>Model with mathematics.</a:t>
          </a:r>
          <a:r>
            <a:rPr lang="en-US" sz="1900" b="1" baseline="30000" dirty="0" smtClean="0">
              <a:solidFill>
                <a:srgbClr val="FFFF00"/>
              </a:solidFill>
              <a:latin typeface="Century Gothic"/>
              <a:cs typeface="Century Gothic"/>
              <a:sym typeface="Wingdings"/>
            </a:rPr>
            <a:t></a:t>
          </a:r>
          <a:endParaRPr lang="en-US" sz="1900" b="1" dirty="0" smtClean="0">
            <a:solidFill>
              <a:schemeClr val="tx1"/>
            </a:solidFill>
            <a:latin typeface="Century Gothic"/>
            <a:cs typeface="Century Gothic"/>
          </a:endParaRP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MP5</a:t>
          </a:r>
          <a:r>
            <a:rPr lang="en-US" sz="1900" b="1" dirty="0" smtClean="0">
              <a:solidFill>
                <a:schemeClr val="bg1">
                  <a:lumMod val="75000"/>
                </a:schemeClr>
              </a:solidFill>
              <a:latin typeface="Century Gothic"/>
              <a:cs typeface="Century Gothic"/>
            </a:rPr>
            <a:t> </a:t>
          </a:r>
          <a:r>
            <a:rPr lang="en-US" sz="1900" b="1" dirty="0" smtClean="0">
              <a:solidFill>
                <a:schemeClr val="bg1"/>
              </a:solidFill>
              <a:latin typeface="Century Gothic"/>
              <a:cs typeface="Century Gothic"/>
            </a:rPr>
            <a:t>Use appropriate tools strategically.</a:t>
          </a:r>
          <a:endParaRPr lang="en-US" sz="1900" b="1" dirty="0">
            <a:solidFill>
              <a:schemeClr val="bg1"/>
            </a:solidFill>
            <a:latin typeface="Century Gothic"/>
            <a:cs typeface="Century Gothic"/>
          </a:endParaRPr>
        </a:p>
      </dgm:t>
    </dgm:pt>
    <dgm:pt modelId="{FE0A85C9-E59B-4083-B9F5-E74E04E4F417}" type="parTrans" cxnId="{592BA4EF-00AD-4E53-86A2-CA9BB0AB3218}">
      <dgm:prSet/>
      <dgm:spPr/>
      <dgm:t>
        <a:bodyPr/>
        <a:lstStyle/>
        <a:p>
          <a:endParaRPr lang="en-US"/>
        </a:p>
      </dgm:t>
    </dgm:pt>
    <dgm:pt modelId="{DB27C40B-255A-45A7-97AF-E11D1AB6DC3D}" type="sibTrans" cxnId="{592BA4EF-00AD-4E53-86A2-CA9BB0AB3218}">
      <dgm:prSet/>
      <dgm:spPr/>
      <dgm:t>
        <a:bodyPr/>
        <a:lstStyle/>
        <a:p>
          <a:endParaRPr lang="en-US"/>
        </a:p>
      </dgm:t>
    </dgm:pt>
    <dgm:pt modelId="{0E7F2B97-5B3D-43A3-97C9-E3AFEFC448A3}">
      <dgm:prSet custT="1"/>
      <dgm:spPr>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nchor="t"/>
        <a:lstStyle/>
        <a:p>
          <a:pPr marL="58738" indent="0" algn="ctr">
            <a:lnSpc>
              <a:spcPct val="100000"/>
            </a:lnSpc>
            <a:spcBef>
              <a:spcPts val="600"/>
            </a:spcBef>
            <a:spcAft>
              <a:spcPts val="600"/>
            </a:spcAft>
          </a:pPr>
          <a:r>
            <a:rPr lang="en-US" sz="1900" b="1" i="0" cap="none" baseline="0" dirty="0" smtClean="0">
              <a:solidFill>
                <a:schemeClr val="tx1"/>
              </a:solidFill>
              <a:latin typeface="Century Gothic" pitchFamily="5" charset="0"/>
              <a:ea typeface="Century Gothic" pitchFamily="5" charset="0"/>
              <a:cs typeface="Century Gothic" pitchFamily="5" charset="0"/>
            </a:rPr>
            <a:t>Seeing Structure &amp; Generalizing</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MP7</a:t>
          </a:r>
          <a:r>
            <a:rPr lang="en-US" sz="1900" b="1" dirty="0" smtClean="0">
              <a:solidFill>
                <a:schemeClr val="bg1"/>
              </a:solidFill>
              <a:latin typeface="Century Gothic"/>
              <a:cs typeface="Century Gothic"/>
            </a:rPr>
            <a:t> Look for and make use of structure.</a:t>
          </a:r>
        </a:p>
        <a:p>
          <a:pPr marL="58738" indent="0" algn="l">
            <a:lnSpc>
              <a:spcPct val="100000"/>
            </a:lnSpc>
            <a:spcBef>
              <a:spcPts val="600"/>
            </a:spcBef>
            <a:spcAft>
              <a:spcPts val="600"/>
            </a:spcAft>
          </a:pPr>
          <a:r>
            <a:rPr lang="en-US" sz="1900" b="1" dirty="0" smtClean="0">
              <a:solidFill>
                <a:schemeClr val="tx1"/>
              </a:solidFill>
              <a:latin typeface="Century Gothic"/>
              <a:cs typeface="Century Gothic"/>
            </a:rPr>
            <a:t>MP8</a:t>
          </a:r>
          <a:r>
            <a:rPr lang="en-US" sz="1900" b="1" dirty="0" smtClean="0">
              <a:solidFill>
                <a:schemeClr val="bg1">
                  <a:lumMod val="75000"/>
                </a:schemeClr>
              </a:solidFill>
              <a:latin typeface="Century Gothic"/>
              <a:cs typeface="Century Gothic"/>
            </a:rPr>
            <a:t> </a:t>
          </a:r>
          <a:r>
            <a:rPr lang="en-US" sz="1900" b="1" dirty="0" smtClean="0">
              <a:solidFill>
                <a:schemeClr val="bg1"/>
              </a:solidFill>
              <a:latin typeface="Century Gothic"/>
              <a:cs typeface="Century Gothic"/>
            </a:rPr>
            <a:t>Look for and express regularity in repeated reasoning.</a:t>
          </a:r>
          <a:endParaRPr lang="en-US" sz="1900" b="1" dirty="0">
            <a:solidFill>
              <a:schemeClr val="bg1"/>
            </a:solidFill>
            <a:latin typeface="Century Gothic"/>
            <a:cs typeface="Century Gothic"/>
          </a:endParaRPr>
        </a:p>
      </dgm:t>
    </dgm:pt>
    <dgm:pt modelId="{339CDF54-3C10-46FA-8A23-97244E6309BA}" type="parTrans" cxnId="{3E24A63A-2665-4E47-90D4-DB77248F7ACF}">
      <dgm:prSet/>
      <dgm:spPr/>
      <dgm:t>
        <a:bodyPr/>
        <a:lstStyle/>
        <a:p>
          <a:endParaRPr lang="en-US"/>
        </a:p>
      </dgm:t>
    </dgm:pt>
    <dgm:pt modelId="{A09CB67D-8C55-46DD-A6CE-3AAECCC88C3E}" type="sibTrans" cxnId="{3E24A63A-2665-4E47-90D4-DB77248F7ACF}">
      <dgm:prSet/>
      <dgm:spPr/>
      <dgm:t>
        <a:bodyPr/>
        <a:lstStyle/>
        <a:p>
          <a:endParaRPr lang="en-US"/>
        </a:p>
      </dgm:t>
    </dgm:pt>
    <dgm:pt modelId="{62EF724F-D3E6-4036-8E3E-CDB67542D877}" type="pres">
      <dgm:prSet presAssocID="{FF7D69E4-FCDC-4BC8-8443-CE831D72E150}" presName="Name0" presStyleCnt="0">
        <dgm:presLayoutVars>
          <dgm:chPref val="1"/>
          <dgm:dir/>
          <dgm:animOne val="branch"/>
          <dgm:animLvl val="lvl"/>
          <dgm:resizeHandles/>
        </dgm:presLayoutVars>
      </dgm:prSet>
      <dgm:spPr/>
      <dgm:t>
        <a:bodyPr/>
        <a:lstStyle/>
        <a:p>
          <a:endParaRPr lang="en-US"/>
        </a:p>
      </dgm:t>
    </dgm:pt>
    <dgm:pt modelId="{CA0F09AA-CC98-4D14-814B-3234393DC4F6}" type="pres">
      <dgm:prSet presAssocID="{61D159A3-6765-4695-B8AA-D43CC292583A}" presName="vert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F04E1BC3-7F90-45F8-8D36-A4BE1AA1B64F}" type="pres">
      <dgm:prSet presAssocID="{61D159A3-6765-4695-B8AA-D43CC292583A}" presName="txOne" presStyleLbl="node0" presStyleIdx="0" presStyleCnt="1" custScaleY="37911">
        <dgm:presLayoutVars>
          <dgm:chPref val="3"/>
        </dgm:presLayoutVars>
      </dgm:prSet>
      <dgm:spPr>
        <a:prstGeom prst="rect">
          <a:avLst/>
        </a:prstGeom>
      </dgm:spPr>
      <dgm:t>
        <a:bodyPr/>
        <a:lstStyle/>
        <a:p>
          <a:endParaRPr lang="en-US"/>
        </a:p>
      </dgm:t>
    </dgm:pt>
    <dgm:pt modelId="{7918C37D-4AA4-47A1-87D5-873A97CC2072}" type="pres">
      <dgm:prSet presAssocID="{61D159A3-6765-4695-B8AA-D43CC292583A}" presName="parTrans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226F1D9B-2B5C-4D4F-BB2B-5B9C7295B525}" type="pres">
      <dgm:prSet presAssocID="{61D159A3-6765-4695-B8AA-D43CC292583A}" presName="horzOn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8D77ED06-C9DA-47F1-8E32-B903009C3895}" type="pres">
      <dgm:prSet presAssocID="{D32605DD-EA4E-4D5B-8A73-64A447654053}"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B7459884-8320-4FC6-8398-3D3A61572D05}" type="pres">
      <dgm:prSet presAssocID="{D32605DD-EA4E-4D5B-8A73-64A447654053}" presName="txTwo" presStyleLbl="node2" presStyleIdx="0" presStyleCnt="3">
        <dgm:presLayoutVars>
          <dgm:chPref val="3"/>
        </dgm:presLayoutVars>
      </dgm:prSet>
      <dgm:spPr>
        <a:prstGeom prst="rect">
          <a:avLst/>
        </a:prstGeom>
      </dgm:spPr>
      <dgm:t>
        <a:bodyPr/>
        <a:lstStyle/>
        <a:p>
          <a:endParaRPr lang="en-US"/>
        </a:p>
      </dgm:t>
    </dgm:pt>
    <dgm:pt modelId="{43669671-9984-409A-9DB1-5D17CB58E094}" type="pres">
      <dgm:prSet presAssocID="{D32605DD-EA4E-4D5B-8A73-64A447654053}"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3760841-9E33-4841-83C4-F39A3AEDFCD1}" type="pres">
      <dgm:prSet presAssocID="{0EECD5B5-FED5-4A4C-A9B8-6D63DC18488C}"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D83935D8-EE2B-4377-B12C-E4780F4AC312}" type="pres">
      <dgm:prSet presAssocID="{48408BBD-DA20-4D3D-8CAE-04A650139145}"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5547E3F5-E4B8-4E73-8DF4-EB66249CBB43}" type="pres">
      <dgm:prSet presAssocID="{48408BBD-DA20-4D3D-8CAE-04A650139145}" presName="txTwo" presStyleLbl="node2" presStyleIdx="1" presStyleCnt="3">
        <dgm:presLayoutVars>
          <dgm:chPref val="3"/>
        </dgm:presLayoutVars>
      </dgm:prSet>
      <dgm:spPr>
        <a:prstGeom prst="rect">
          <a:avLst/>
        </a:prstGeom>
      </dgm:spPr>
      <dgm:t>
        <a:bodyPr/>
        <a:lstStyle/>
        <a:p>
          <a:endParaRPr lang="en-US"/>
        </a:p>
      </dgm:t>
    </dgm:pt>
    <dgm:pt modelId="{F24C5317-846C-400A-B88C-3E7F519592DC}" type="pres">
      <dgm:prSet presAssocID="{48408BBD-DA20-4D3D-8CAE-04A650139145}"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66D610A4-5604-47BF-A279-B62B2FAF6997}" type="pres">
      <dgm:prSet presAssocID="{DB27C40B-255A-45A7-97AF-E11D1AB6DC3D}" presName="sibSpace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7E65951-EBA9-4381-911E-699CA2887E6B}" type="pres">
      <dgm:prSet presAssocID="{0E7F2B97-5B3D-43A3-97C9-E3AFEFC448A3}" presName="vert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 modelId="{9C78F1F5-4DB5-4B94-AB72-14BE75FB6939}" type="pres">
      <dgm:prSet presAssocID="{0E7F2B97-5B3D-43A3-97C9-E3AFEFC448A3}" presName="txTwo" presStyleLbl="node2" presStyleIdx="2" presStyleCnt="3">
        <dgm:presLayoutVars>
          <dgm:chPref val="3"/>
        </dgm:presLayoutVars>
      </dgm:prSet>
      <dgm:spPr>
        <a:prstGeom prst="rect">
          <a:avLst/>
        </a:prstGeom>
      </dgm:spPr>
      <dgm:t>
        <a:bodyPr/>
        <a:lstStyle/>
        <a:p>
          <a:endParaRPr lang="en-US"/>
        </a:p>
      </dgm:t>
    </dgm:pt>
    <dgm:pt modelId="{16272FE3-A6E2-4864-BD69-EBD58BB80542}" type="pres">
      <dgm:prSet presAssocID="{0E7F2B97-5B3D-43A3-97C9-E3AFEFC448A3}" presName="horzTwo"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en-US"/>
        </a:p>
      </dgm:t>
    </dgm:pt>
  </dgm:ptLst>
  <dgm:cxnLst>
    <dgm:cxn modelId="{639D8B91-9194-0C4F-BEB2-D797540CE079}" type="presOf" srcId="{0E7F2B97-5B3D-43A3-97C9-E3AFEFC448A3}" destId="{9C78F1F5-4DB5-4B94-AB72-14BE75FB6939}" srcOrd="0" destOrd="0" presId="urn:microsoft.com/office/officeart/2005/8/layout/hierarchy4"/>
    <dgm:cxn modelId="{4B330979-624C-0D43-AFB2-64D502B5B6C4}" type="presOf" srcId="{48408BBD-DA20-4D3D-8CAE-04A650139145}" destId="{5547E3F5-E4B8-4E73-8DF4-EB66249CBB43}" srcOrd="0" destOrd="0" presId="urn:microsoft.com/office/officeart/2005/8/layout/hierarchy4"/>
    <dgm:cxn modelId="{535FF4E1-0723-F64E-AD99-DB70D1C882EE}" type="presOf" srcId="{FF7D69E4-FCDC-4BC8-8443-CE831D72E150}" destId="{62EF724F-D3E6-4036-8E3E-CDB67542D877}" srcOrd="0" destOrd="0" presId="urn:microsoft.com/office/officeart/2005/8/layout/hierarchy4"/>
    <dgm:cxn modelId="{592BA4EF-00AD-4E53-86A2-CA9BB0AB3218}" srcId="{61D159A3-6765-4695-B8AA-D43CC292583A}" destId="{48408BBD-DA20-4D3D-8CAE-04A650139145}" srcOrd="1" destOrd="0" parTransId="{FE0A85C9-E59B-4083-B9F5-E74E04E4F417}" sibTransId="{DB27C40B-255A-45A7-97AF-E11D1AB6DC3D}"/>
    <dgm:cxn modelId="{3E24A63A-2665-4E47-90D4-DB77248F7ACF}" srcId="{61D159A3-6765-4695-B8AA-D43CC292583A}" destId="{0E7F2B97-5B3D-43A3-97C9-E3AFEFC448A3}" srcOrd="2" destOrd="0" parTransId="{339CDF54-3C10-46FA-8A23-97244E6309BA}" sibTransId="{A09CB67D-8C55-46DD-A6CE-3AAECCC88C3E}"/>
    <dgm:cxn modelId="{EFA2203C-E44E-3740-9935-0ECDC50D3F2A}" type="presOf" srcId="{D32605DD-EA4E-4D5B-8A73-64A447654053}" destId="{B7459884-8320-4FC6-8398-3D3A61572D05}" srcOrd="0" destOrd="0" presId="urn:microsoft.com/office/officeart/2005/8/layout/hierarchy4"/>
    <dgm:cxn modelId="{54317384-8B3A-9542-8227-5FCB00D62472}" type="presOf" srcId="{61D159A3-6765-4695-B8AA-D43CC292583A}" destId="{F04E1BC3-7F90-45F8-8D36-A4BE1AA1B64F}" srcOrd="0" destOrd="0" presId="urn:microsoft.com/office/officeart/2005/8/layout/hierarchy4"/>
    <dgm:cxn modelId="{ADFFF9A5-0672-4DDD-A330-C1320D04D1FA}" srcId="{FF7D69E4-FCDC-4BC8-8443-CE831D72E150}" destId="{61D159A3-6765-4695-B8AA-D43CC292583A}" srcOrd="0" destOrd="0" parTransId="{8B1F29DC-3B62-49EF-AD9E-C58DA6B19017}" sibTransId="{6C228802-3E37-4408-8984-715E9D95C83B}"/>
    <dgm:cxn modelId="{8C93E5D2-4D87-4D5B-B348-D9F3E2FE5A1E}" srcId="{61D159A3-6765-4695-B8AA-D43CC292583A}" destId="{D32605DD-EA4E-4D5B-8A73-64A447654053}" srcOrd="0" destOrd="0" parTransId="{1E7FBC34-DF64-4B25-8F04-24776BCE6778}" sibTransId="{0EECD5B5-FED5-4A4C-A9B8-6D63DC18488C}"/>
    <dgm:cxn modelId="{DE540CED-C465-C846-900D-C6A8F9BEB47F}" type="presParOf" srcId="{62EF724F-D3E6-4036-8E3E-CDB67542D877}" destId="{CA0F09AA-CC98-4D14-814B-3234393DC4F6}" srcOrd="0" destOrd="0" presId="urn:microsoft.com/office/officeart/2005/8/layout/hierarchy4"/>
    <dgm:cxn modelId="{A3FDD647-0FDE-514D-920E-7B4A195E827F}" type="presParOf" srcId="{CA0F09AA-CC98-4D14-814B-3234393DC4F6}" destId="{F04E1BC3-7F90-45F8-8D36-A4BE1AA1B64F}" srcOrd="0" destOrd="0" presId="urn:microsoft.com/office/officeart/2005/8/layout/hierarchy4"/>
    <dgm:cxn modelId="{10D2848B-EF13-3444-B255-A5A6DB0134FD}" type="presParOf" srcId="{CA0F09AA-CC98-4D14-814B-3234393DC4F6}" destId="{7918C37D-4AA4-47A1-87D5-873A97CC2072}" srcOrd="1" destOrd="0" presId="urn:microsoft.com/office/officeart/2005/8/layout/hierarchy4"/>
    <dgm:cxn modelId="{A14E40F9-E3F2-FE4D-83AA-24F805418E05}" type="presParOf" srcId="{CA0F09AA-CC98-4D14-814B-3234393DC4F6}" destId="{226F1D9B-2B5C-4D4F-BB2B-5B9C7295B525}" srcOrd="2" destOrd="0" presId="urn:microsoft.com/office/officeart/2005/8/layout/hierarchy4"/>
    <dgm:cxn modelId="{FFC2AFC9-DB2B-E64A-8089-31845F2C3046}" type="presParOf" srcId="{226F1D9B-2B5C-4D4F-BB2B-5B9C7295B525}" destId="{8D77ED06-C9DA-47F1-8E32-B903009C3895}" srcOrd="0" destOrd="0" presId="urn:microsoft.com/office/officeart/2005/8/layout/hierarchy4"/>
    <dgm:cxn modelId="{D0117E4E-2A3D-0840-A479-426F38DAF792}" type="presParOf" srcId="{8D77ED06-C9DA-47F1-8E32-B903009C3895}" destId="{B7459884-8320-4FC6-8398-3D3A61572D05}" srcOrd="0" destOrd="0" presId="urn:microsoft.com/office/officeart/2005/8/layout/hierarchy4"/>
    <dgm:cxn modelId="{152BAA91-94EE-144E-A50F-2205BD9F389B}" type="presParOf" srcId="{8D77ED06-C9DA-47F1-8E32-B903009C3895}" destId="{43669671-9984-409A-9DB1-5D17CB58E094}" srcOrd="1" destOrd="0" presId="urn:microsoft.com/office/officeart/2005/8/layout/hierarchy4"/>
    <dgm:cxn modelId="{C6F56EB9-4B28-B74E-8654-A95B31993486}" type="presParOf" srcId="{226F1D9B-2B5C-4D4F-BB2B-5B9C7295B525}" destId="{93760841-9E33-4841-83C4-F39A3AEDFCD1}" srcOrd="1" destOrd="0" presId="urn:microsoft.com/office/officeart/2005/8/layout/hierarchy4"/>
    <dgm:cxn modelId="{073D6AB2-65A9-674A-ABDE-204A17AE16A5}" type="presParOf" srcId="{226F1D9B-2B5C-4D4F-BB2B-5B9C7295B525}" destId="{D83935D8-EE2B-4377-B12C-E4780F4AC312}" srcOrd="2" destOrd="0" presId="urn:microsoft.com/office/officeart/2005/8/layout/hierarchy4"/>
    <dgm:cxn modelId="{37EA8FCD-8643-CD43-8400-0090D728DAF2}" type="presParOf" srcId="{D83935D8-EE2B-4377-B12C-E4780F4AC312}" destId="{5547E3F5-E4B8-4E73-8DF4-EB66249CBB43}" srcOrd="0" destOrd="0" presId="urn:microsoft.com/office/officeart/2005/8/layout/hierarchy4"/>
    <dgm:cxn modelId="{659D65A6-FB5B-F040-9D29-F56184C0CFA0}" type="presParOf" srcId="{D83935D8-EE2B-4377-B12C-E4780F4AC312}" destId="{F24C5317-846C-400A-B88C-3E7F519592DC}" srcOrd="1" destOrd="0" presId="urn:microsoft.com/office/officeart/2005/8/layout/hierarchy4"/>
    <dgm:cxn modelId="{3CC3A0B9-B12C-E24C-8641-050F07B720BA}" type="presParOf" srcId="{226F1D9B-2B5C-4D4F-BB2B-5B9C7295B525}" destId="{66D610A4-5604-47BF-A279-B62B2FAF6997}" srcOrd="3" destOrd="0" presId="urn:microsoft.com/office/officeart/2005/8/layout/hierarchy4"/>
    <dgm:cxn modelId="{B8E54756-FB3D-9C4E-B630-9F98C5B85829}" type="presParOf" srcId="{226F1D9B-2B5C-4D4F-BB2B-5B9C7295B525}" destId="{97E65951-EBA9-4381-911E-699CA2887E6B}" srcOrd="4" destOrd="0" presId="urn:microsoft.com/office/officeart/2005/8/layout/hierarchy4"/>
    <dgm:cxn modelId="{6409D7DE-3331-8244-BFCA-0D1D7C94874B}" type="presParOf" srcId="{97E65951-EBA9-4381-911E-699CA2887E6B}" destId="{9C78F1F5-4DB5-4B94-AB72-14BE75FB6939}" srcOrd="0" destOrd="0" presId="urn:microsoft.com/office/officeart/2005/8/layout/hierarchy4"/>
    <dgm:cxn modelId="{55C88581-B32F-5C4F-AC6F-B1B345BDE233}" type="presParOf" srcId="{97E65951-EBA9-4381-911E-699CA2887E6B}" destId="{16272FE3-A6E2-4864-BD69-EBD58BB80542}"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C94C7-BD55-C240-A14B-6082F286C6EA}">
      <dsp:nvSpPr>
        <dsp:cNvPr id="0" name=""/>
        <dsp:cNvSpPr/>
      </dsp:nvSpPr>
      <dsp:spPr>
        <a:xfrm>
          <a:off x="1055057" y="2314"/>
          <a:ext cx="2035799" cy="685742"/>
        </a:xfrm>
        <a:prstGeom prst="roundRect">
          <a:avLst>
            <a:gd name="adj" fmla="val 1000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1"/>
              </a:solidFill>
            </a:rPr>
            <a:t>Number String</a:t>
          </a:r>
          <a:endParaRPr lang="en-US" sz="2400" kern="1200" dirty="0">
            <a:solidFill>
              <a:schemeClr val="tx1"/>
            </a:solidFill>
          </a:endParaRPr>
        </a:p>
      </dsp:txBody>
      <dsp:txXfrm>
        <a:off x="1075142" y="22399"/>
        <a:ext cx="1995629" cy="645572"/>
      </dsp:txXfrm>
    </dsp:sp>
    <dsp:sp modelId="{0ED028C9-9E8D-044E-AD83-2AC15EE2CCD6}">
      <dsp:nvSpPr>
        <dsp:cNvPr id="0" name=""/>
        <dsp:cNvSpPr/>
      </dsp:nvSpPr>
      <dsp:spPr>
        <a:xfrm rot="5400000">
          <a:off x="1944380" y="705200"/>
          <a:ext cx="257153" cy="30858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980382" y="730915"/>
        <a:ext cx="185150" cy="180007"/>
      </dsp:txXfrm>
    </dsp:sp>
    <dsp:sp modelId="{49C55304-50A4-CF43-B3EC-7C7D274FA1B8}">
      <dsp:nvSpPr>
        <dsp:cNvPr id="0" name=""/>
        <dsp:cNvSpPr/>
      </dsp:nvSpPr>
      <dsp:spPr>
        <a:xfrm>
          <a:off x="1055057" y="1030928"/>
          <a:ext cx="2035799" cy="6857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1</a:t>
          </a:r>
          <a:r>
            <a:rPr lang="en-US" sz="2800" kern="1200" baseline="30000" dirty="0" smtClean="0"/>
            <a:t>st</a:t>
          </a:r>
          <a:r>
            <a:rPr lang="en-US" sz="2800" kern="1200" dirty="0" smtClean="0"/>
            <a:t> Problem</a:t>
          </a:r>
          <a:endParaRPr lang="en-US" sz="2800" kern="1200" dirty="0"/>
        </a:p>
      </dsp:txBody>
      <dsp:txXfrm>
        <a:off x="1075142" y="1051013"/>
        <a:ext cx="1995629" cy="645572"/>
      </dsp:txXfrm>
    </dsp:sp>
    <dsp:sp modelId="{49CE2499-B6BA-4B44-A22B-BE9861DB479E}">
      <dsp:nvSpPr>
        <dsp:cNvPr id="0" name=""/>
        <dsp:cNvSpPr/>
      </dsp:nvSpPr>
      <dsp:spPr>
        <a:xfrm rot="5400000">
          <a:off x="1944380" y="1733815"/>
          <a:ext cx="257153" cy="30858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980382" y="1759530"/>
        <a:ext cx="185150" cy="180007"/>
      </dsp:txXfrm>
    </dsp:sp>
    <dsp:sp modelId="{4436C6C4-9E98-E24E-B2C8-89EE89DA3A2D}">
      <dsp:nvSpPr>
        <dsp:cNvPr id="0" name=""/>
        <dsp:cNvSpPr/>
      </dsp:nvSpPr>
      <dsp:spPr>
        <a:xfrm>
          <a:off x="1055057" y="2059542"/>
          <a:ext cx="2035799" cy="6857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2</a:t>
          </a:r>
          <a:r>
            <a:rPr lang="en-US" sz="2800" kern="1200" baseline="30000" dirty="0" smtClean="0"/>
            <a:t>nd</a:t>
          </a:r>
          <a:r>
            <a:rPr lang="en-US" sz="2800" kern="1200" dirty="0" smtClean="0"/>
            <a:t> Problem </a:t>
          </a:r>
          <a:endParaRPr lang="en-US" sz="2800" kern="1200" dirty="0"/>
        </a:p>
      </dsp:txBody>
      <dsp:txXfrm>
        <a:off x="1075142" y="2079627"/>
        <a:ext cx="1995629" cy="645572"/>
      </dsp:txXfrm>
    </dsp:sp>
    <dsp:sp modelId="{F0D92357-CDDF-334A-A64E-77D34E089DD0}">
      <dsp:nvSpPr>
        <dsp:cNvPr id="0" name=""/>
        <dsp:cNvSpPr/>
      </dsp:nvSpPr>
      <dsp:spPr>
        <a:xfrm rot="5400000">
          <a:off x="1944380" y="2762429"/>
          <a:ext cx="257153" cy="30858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980382" y="2788144"/>
        <a:ext cx="185150" cy="180007"/>
      </dsp:txXfrm>
    </dsp:sp>
    <dsp:sp modelId="{96DE462A-C5C4-2B47-86C9-5DF266271EA9}">
      <dsp:nvSpPr>
        <dsp:cNvPr id="0" name=""/>
        <dsp:cNvSpPr/>
      </dsp:nvSpPr>
      <dsp:spPr>
        <a:xfrm>
          <a:off x="1055057" y="3088157"/>
          <a:ext cx="2035799" cy="6857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3</a:t>
          </a:r>
          <a:r>
            <a:rPr lang="en-US" sz="2800" kern="1200" baseline="30000" dirty="0" smtClean="0"/>
            <a:t>rd</a:t>
          </a:r>
          <a:r>
            <a:rPr lang="en-US" sz="2800" kern="1200" dirty="0" smtClean="0"/>
            <a:t> Problem</a:t>
          </a:r>
          <a:endParaRPr lang="en-US" sz="2800" kern="1200" dirty="0"/>
        </a:p>
      </dsp:txBody>
      <dsp:txXfrm>
        <a:off x="1075142" y="3108242"/>
        <a:ext cx="1995629" cy="645572"/>
      </dsp:txXfrm>
    </dsp:sp>
    <dsp:sp modelId="{B18BF1DD-A342-3544-B63D-00257D435434}">
      <dsp:nvSpPr>
        <dsp:cNvPr id="0" name=""/>
        <dsp:cNvSpPr/>
      </dsp:nvSpPr>
      <dsp:spPr>
        <a:xfrm rot="5400000">
          <a:off x="1944380" y="3791043"/>
          <a:ext cx="257153" cy="30858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980382" y="3816758"/>
        <a:ext cx="185150" cy="180007"/>
      </dsp:txXfrm>
    </dsp:sp>
    <dsp:sp modelId="{37FDAD42-0480-F646-B004-AB38310F70F9}">
      <dsp:nvSpPr>
        <dsp:cNvPr id="0" name=""/>
        <dsp:cNvSpPr/>
      </dsp:nvSpPr>
      <dsp:spPr>
        <a:xfrm>
          <a:off x="1055057" y="4116771"/>
          <a:ext cx="2035799" cy="6857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4</a:t>
          </a:r>
          <a:r>
            <a:rPr lang="en-US" sz="2800" kern="1200" baseline="30000" dirty="0" smtClean="0"/>
            <a:t>th</a:t>
          </a:r>
          <a:r>
            <a:rPr lang="en-US" sz="2800" kern="1200" dirty="0" smtClean="0"/>
            <a:t> Problem</a:t>
          </a:r>
          <a:endParaRPr lang="en-US" sz="2800" kern="1200" dirty="0"/>
        </a:p>
      </dsp:txBody>
      <dsp:txXfrm>
        <a:off x="1075142" y="4136856"/>
        <a:ext cx="1995629" cy="645572"/>
      </dsp:txXfrm>
    </dsp:sp>
    <dsp:sp modelId="{DEF1AE99-E4D5-6F40-ADB8-EC717B5B2337}">
      <dsp:nvSpPr>
        <dsp:cNvPr id="0" name=""/>
        <dsp:cNvSpPr/>
      </dsp:nvSpPr>
      <dsp:spPr>
        <a:xfrm rot="5400000">
          <a:off x="1944380" y="4819657"/>
          <a:ext cx="257153" cy="308584"/>
        </a:xfrm>
        <a:prstGeom prst="rightArrow">
          <a:avLst>
            <a:gd name="adj1" fmla="val 60000"/>
            <a:gd name="adj2" fmla="val 50000"/>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1980382" y="4845372"/>
        <a:ext cx="185150" cy="180007"/>
      </dsp:txXfrm>
    </dsp:sp>
    <dsp:sp modelId="{E6E4CE01-8749-094E-98CF-39648D540383}">
      <dsp:nvSpPr>
        <dsp:cNvPr id="0" name=""/>
        <dsp:cNvSpPr/>
      </dsp:nvSpPr>
      <dsp:spPr>
        <a:xfrm>
          <a:off x="1055057" y="5145385"/>
          <a:ext cx="2035799" cy="685742"/>
        </a:xfrm>
        <a:prstGeom prst="roundRect">
          <a:avLst>
            <a:gd name="adj" fmla="val 10000"/>
          </a:avLst>
        </a:prstGeom>
        <a:solidFill>
          <a:schemeClr val="accent6">
            <a:lumMod val="75000"/>
          </a:schemeClr>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smtClean="0"/>
            <a:t>5</a:t>
          </a:r>
          <a:r>
            <a:rPr lang="en-US" sz="2800" kern="1200" baseline="30000" dirty="0" smtClean="0"/>
            <a:t>th</a:t>
          </a:r>
          <a:r>
            <a:rPr lang="en-US" sz="2800" kern="1200" dirty="0" smtClean="0"/>
            <a:t> Problem</a:t>
          </a:r>
          <a:endParaRPr lang="en-US" sz="2800" kern="1200" dirty="0"/>
        </a:p>
      </dsp:txBody>
      <dsp:txXfrm>
        <a:off x="1075142" y="5165470"/>
        <a:ext cx="1995629" cy="6455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4E1BC3-7F90-45F8-8D36-A4BE1AA1B64F}">
      <dsp:nvSpPr>
        <dsp:cNvPr id="0" name=""/>
        <dsp:cNvSpPr/>
      </dsp:nvSpPr>
      <dsp:spPr>
        <a:xfrm>
          <a:off x="2957" y="3130"/>
          <a:ext cx="8223684" cy="1253024"/>
        </a:xfrm>
        <a:prstGeom prst="rect">
          <a:avLst/>
        </a:prstGeom>
        <a:solidFill>
          <a:schemeClr val="tx1"/>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58738" lvl="0" indent="0" algn="ctr" defTabSz="844550">
            <a:lnSpc>
              <a:spcPct val="100000"/>
            </a:lnSpc>
            <a:spcBef>
              <a:spcPct val="0"/>
            </a:spcBef>
            <a:spcAft>
              <a:spcPts val="600"/>
            </a:spcAft>
          </a:pPr>
          <a:r>
            <a:rPr lang="en-US" sz="1900" b="1" i="0" kern="1200" cap="none" baseline="0" dirty="0" smtClean="0">
              <a:solidFill>
                <a:schemeClr val="bg1">
                  <a:lumMod val="75000"/>
                </a:schemeClr>
              </a:solidFill>
              <a:latin typeface="Century Gothic" pitchFamily="5" charset="0"/>
              <a:ea typeface="Century Gothic" pitchFamily="5" charset="0"/>
              <a:cs typeface="Century Gothic" pitchFamily="5" charset="0"/>
            </a:rPr>
            <a:t>Overarching Habits of Mind</a:t>
          </a:r>
          <a:r>
            <a:rPr lang="en-US" sz="1900" i="0" kern="1200" cap="none" baseline="0" dirty="0" smtClean="0">
              <a:solidFill>
                <a:schemeClr val="bg1">
                  <a:lumMod val="75000"/>
                </a:schemeClr>
              </a:solidFill>
              <a:latin typeface="Century Gothic" pitchFamily="5" charset="0"/>
              <a:ea typeface="Century Gothic" pitchFamily="5" charset="0"/>
              <a:cs typeface="Century Gothic" pitchFamily="5" charset="0"/>
            </a:rPr>
            <a:t> </a:t>
          </a:r>
        </a:p>
        <a:p>
          <a:pPr marL="58738" lvl="0" indent="0" algn="l" defTabSz="844550">
            <a:lnSpc>
              <a:spcPct val="100000"/>
            </a:lnSpc>
            <a:spcBef>
              <a:spcPct val="0"/>
            </a:spcBef>
            <a:spcAft>
              <a:spcPts val="600"/>
            </a:spcAft>
          </a:pPr>
          <a:r>
            <a:rPr lang="en-US" sz="1900" b="1" kern="1200" dirty="0" smtClean="0">
              <a:solidFill>
                <a:schemeClr val="bg1">
                  <a:lumMod val="65000"/>
                </a:schemeClr>
              </a:solidFill>
              <a:latin typeface="Century Gothic"/>
              <a:cs typeface="Century Gothic"/>
            </a:rPr>
            <a:t>MP1</a:t>
          </a:r>
          <a:r>
            <a:rPr lang="en-US" sz="1900" b="1" kern="1200" dirty="0" smtClean="0">
              <a:solidFill>
                <a:srgbClr val="FFFF00"/>
              </a:solidFill>
              <a:latin typeface="Century Gothic"/>
              <a:cs typeface="Century Gothic"/>
            </a:rPr>
            <a:t> </a:t>
          </a:r>
          <a:r>
            <a:rPr lang="en-US" sz="1900" b="1" kern="1200" dirty="0" smtClean="0">
              <a:solidFill>
                <a:schemeClr val="bg1"/>
              </a:solidFill>
              <a:latin typeface="Century Gothic"/>
              <a:cs typeface="Century Gothic"/>
            </a:rPr>
            <a:t>Make sense of problems and persevere in solving them.</a:t>
          </a:r>
          <a:r>
            <a:rPr lang="en-US" sz="1900" b="1" kern="1200" baseline="30000" dirty="0" smtClean="0">
              <a:solidFill>
                <a:srgbClr val="FFFF00"/>
              </a:solidFill>
              <a:latin typeface="Century Gothic"/>
              <a:cs typeface="Century Gothic"/>
              <a:sym typeface="Wingdings"/>
            </a:rPr>
            <a:t></a:t>
          </a:r>
          <a:endParaRPr lang="en-US" sz="1900" b="1" kern="1200" baseline="30000" dirty="0" smtClean="0">
            <a:solidFill>
              <a:srgbClr val="FFFF00"/>
            </a:solidFill>
            <a:latin typeface="Century Gothic"/>
            <a:cs typeface="Century Gothic"/>
          </a:endParaRPr>
        </a:p>
        <a:p>
          <a:pPr marL="58738" lvl="0" indent="0" algn="l" defTabSz="844550">
            <a:lnSpc>
              <a:spcPct val="100000"/>
            </a:lnSpc>
            <a:spcBef>
              <a:spcPct val="0"/>
            </a:spcBef>
            <a:spcAft>
              <a:spcPts val="600"/>
            </a:spcAft>
          </a:pPr>
          <a:r>
            <a:rPr lang="en-US" sz="1900" b="1" kern="1200" dirty="0" smtClean="0">
              <a:solidFill>
                <a:schemeClr val="bg1">
                  <a:lumMod val="65000"/>
                </a:schemeClr>
              </a:solidFill>
              <a:latin typeface="Century Gothic"/>
              <a:cs typeface="Century Gothic"/>
            </a:rPr>
            <a:t>MP6 </a:t>
          </a:r>
          <a:r>
            <a:rPr lang="en-US" sz="1900" b="1" kern="1200" dirty="0" smtClean="0">
              <a:solidFill>
                <a:schemeClr val="bg1"/>
              </a:solidFill>
              <a:latin typeface="Century Gothic"/>
              <a:cs typeface="Century Gothic"/>
            </a:rPr>
            <a:t>Attend to precision.</a:t>
          </a:r>
          <a:endParaRPr lang="en-US" sz="1900" kern="1200" dirty="0">
            <a:solidFill>
              <a:schemeClr val="bg1"/>
            </a:solidFill>
            <a:latin typeface="Century Gothic"/>
            <a:cs typeface="Century Gothic"/>
          </a:endParaRPr>
        </a:p>
      </dsp:txBody>
      <dsp:txXfrm>
        <a:off x="2957" y="3130"/>
        <a:ext cx="8223684" cy="1253024"/>
      </dsp:txXfrm>
    </dsp:sp>
    <dsp:sp modelId="{B7459884-8320-4FC6-8398-3D3A61572D05}">
      <dsp:nvSpPr>
        <dsp:cNvPr id="0" name=""/>
        <dsp:cNvSpPr/>
      </dsp:nvSpPr>
      <dsp:spPr>
        <a:xfrm>
          <a:off x="2957" y="1568494"/>
          <a:ext cx="2595860" cy="3305175"/>
        </a:xfrm>
        <a:prstGeom prst="rect">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ctr" defTabSz="844550">
            <a:lnSpc>
              <a:spcPct val="100000"/>
            </a:lnSpc>
            <a:spcBef>
              <a:spcPct val="0"/>
            </a:spcBef>
            <a:spcAft>
              <a:spcPts val="60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Reasoning &amp; Explaining</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MP2</a:t>
          </a:r>
          <a:r>
            <a:rPr lang="en-US" sz="1900" b="1" kern="1200" dirty="0" smtClean="0">
              <a:solidFill>
                <a:schemeClr val="bg1"/>
              </a:solidFill>
              <a:latin typeface="Century Gothic"/>
              <a:cs typeface="Century Gothic"/>
            </a:rPr>
            <a:t> Reason abstractly and quantitatively.</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MP3 </a:t>
          </a:r>
          <a:r>
            <a:rPr lang="en-US" sz="1900" b="1" kern="1200" dirty="0" smtClean="0">
              <a:latin typeface="Century Gothic"/>
              <a:cs typeface="Century Gothic"/>
            </a:rPr>
            <a:t>Construct viable arguments and critique the reasoning of others.</a:t>
          </a:r>
          <a:r>
            <a:rPr lang="en-US" sz="1900" b="1" kern="1200" baseline="30000" dirty="0" smtClean="0">
              <a:solidFill>
                <a:srgbClr val="FFFF00"/>
              </a:solidFill>
              <a:latin typeface="Century Gothic"/>
              <a:cs typeface="Century Gothic"/>
              <a:sym typeface="Wingdings"/>
            </a:rPr>
            <a:t></a:t>
          </a:r>
          <a:endParaRPr lang="en-US" sz="1900" kern="1200" baseline="30000" dirty="0">
            <a:solidFill>
              <a:srgbClr val="FFFF00"/>
            </a:solidFill>
            <a:latin typeface="Century Gothic"/>
            <a:cs typeface="Century Gothic"/>
          </a:endParaRPr>
        </a:p>
      </dsp:txBody>
      <dsp:txXfrm>
        <a:off x="2957" y="1568494"/>
        <a:ext cx="2595860" cy="3305175"/>
      </dsp:txXfrm>
    </dsp:sp>
    <dsp:sp modelId="{5547E3F5-E4B8-4E73-8DF4-EB66249CBB43}">
      <dsp:nvSpPr>
        <dsp:cNvPr id="0" name=""/>
        <dsp:cNvSpPr/>
      </dsp:nvSpPr>
      <dsp:spPr>
        <a:xfrm>
          <a:off x="2816869" y="1568494"/>
          <a:ext cx="2595860" cy="3305175"/>
        </a:xfrm>
        <a:prstGeom prst="rect">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58738" lvl="0" indent="0" algn="ctr" defTabSz="844550">
            <a:lnSpc>
              <a:spcPct val="100000"/>
            </a:lnSpc>
            <a:spcBef>
              <a:spcPct val="0"/>
            </a:spcBef>
            <a:spcAft>
              <a:spcPts val="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Modeling &amp; </a:t>
          </a:r>
        </a:p>
        <a:p>
          <a:pPr marL="58738" lvl="0" indent="0" algn="ctr" defTabSz="844550">
            <a:lnSpc>
              <a:spcPct val="100000"/>
            </a:lnSpc>
            <a:spcBef>
              <a:spcPct val="0"/>
            </a:spcBef>
            <a:spcAft>
              <a:spcPts val="60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Using Tools</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MP4 </a:t>
          </a:r>
          <a:r>
            <a:rPr lang="en-US" sz="1900" b="1" kern="1200" dirty="0" smtClean="0">
              <a:latin typeface="Century Gothic"/>
              <a:cs typeface="Century Gothic"/>
            </a:rPr>
            <a:t>Model with mathematics.</a:t>
          </a:r>
          <a:r>
            <a:rPr lang="en-US" sz="1900" b="1" kern="1200" baseline="30000" dirty="0" smtClean="0">
              <a:solidFill>
                <a:srgbClr val="FFFF00"/>
              </a:solidFill>
              <a:latin typeface="Century Gothic"/>
              <a:cs typeface="Century Gothic"/>
              <a:sym typeface="Wingdings"/>
            </a:rPr>
            <a:t></a:t>
          </a:r>
          <a:endParaRPr lang="en-US" sz="1900" b="1" kern="1200" dirty="0" smtClean="0">
            <a:solidFill>
              <a:schemeClr val="tx1"/>
            </a:solidFill>
            <a:latin typeface="Century Gothic"/>
            <a:cs typeface="Century Gothic"/>
          </a:endParaRP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MP5</a:t>
          </a:r>
          <a:r>
            <a:rPr lang="en-US" sz="1900" b="1" kern="1200" dirty="0" smtClean="0">
              <a:solidFill>
                <a:schemeClr val="bg1">
                  <a:lumMod val="75000"/>
                </a:schemeClr>
              </a:solidFill>
              <a:latin typeface="Century Gothic"/>
              <a:cs typeface="Century Gothic"/>
            </a:rPr>
            <a:t> </a:t>
          </a:r>
          <a:r>
            <a:rPr lang="en-US" sz="1900" b="1" kern="1200" dirty="0" smtClean="0">
              <a:solidFill>
                <a:schemeClr val="bg1"/>
              </a:solidFill>
              <a:latin typeface="Century Gothic"/>
              <a:cs typeface="Century Gothic"/>
            </a:rPr>
            <a:t>Use appropriate tools strategically.</a:t>
          </a:r>
          <a:endParaRPr lang="en-US" sz="1900" b="1" kern="1200" dirty="0">
            <a:solidFill>
              <a:schemeClr val="bg1"/>
            </a:solidFill>
            <a:latin typeface="Century Gothic"/>
            <a:cs typeface="Century Gothic"/>
          </a:endParaRPr>
        </a:p>
      </dsp:txBody>
      <dsp:txXfrm>
        <a:off x="2816869" y="1568494"/>
        <a:ext cx="2595860" cy="3305175"/>
      </dsp:txXfrm>
    </dsp:sp>
    <dsp:sp modelId="{9C78F1F5-4DB5-4B94-AB72-14BE75FB6939}">
      <dsp:nvSpPr>
        <dsp:cNvPr id="0" name=""/>
        <dsp:cNvSpPr/>
      </dsp:nvSpPr>
      <dsp:spPr>
        <a:xfrm>
          <a:off x="5630782" y="1568494"/>
          <a:ext cx="2595860" cy="3305175"/>
        </a:xfrm>
        <a:prstGeom prst="rect">
          <a:avLst/>
        </a:prstGeom>
        <a:solidFill>
          <a:schemeClr val="bg1">
            <a:lumMod val="50000"/>
          </a:schemeClr>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58738" lvl="0" indent="0" algn="ctr" defTabSz="844550">
            <a:lnSpc>
              <a:spcPct val="100000"/>
            </a:lnSpc>
            <a:spcBef>
              <a:spcPct val="0"/>
            </a:spcBef>
            <a:spcAft>
              <a:spcPts val="600"/>
            </a:spcAft>
          </a:pPr>
          <a:r>
            <a:rPr lang="en-US" sz="1900" b="1" i="0" kern="1200" cap="none" baseline="0" dirty="0" smtClean="0">
              <a:solidFill>
                <a:schemeClr val="tx1"/>
              </a:solidFill>
              <a:latin typeface="Century Gothic" pitchFamily="5" charset="0"/>
              <a:ea typeface="Century Gothic" pitchFamily="5" charset="0"/>
              <a:cs typeface="Century Gothic" pitchFamily="5" charset="0"/>
            </a:rPr>
            <a:t>Seeing Structure &amp; Generalizing</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MP7</a:t>
          </a:r>
          <a:r>
            <a:rPr lang="en-US" sz="1900" b="1" kern="1200" dirty="0" smtClean="0">
              <a:solidFill>
                <a:schemeClr val="bg1"/>
              </a:solidFill>
              <a:latin typeface="Century Gothic"/>
              <a:cs typeface="Century Gothic"/>
            </a:rPr>
            <a:t> Look for and make use of structure.</a:t>
          </a:r>
        </a:p>
        <a:p>
          <a:pPr marL="58738" lvl="0" indent="0" algn="l" defTabSz="844550">
            <a:lnSpc>
              <a:spcPct val="100000"/>
            </a:lnSpc>
            <a:spcBef>
              <a:spcPct val="0"/>
            </a:spcBef>
            <a:spcAft>
              <a:spcPts val="600"/>
            </a:spcAft>
          </a:pPr>
          <a:r>
            <a:rPr lang="en-US" sz="1900" b="1" kern="1200" dirty="0" smtClean="0">
              <a:solidFill>
                <a:schemeClr val="tx1"/>
              </a:solidFill>
              <a:latin typeface="Century Gothic"/>
              <a:cs typeface="Century Gothic"/>
            </a:rPr>
            <a:t>MP8</a:t>
          </a:r>
          <a:r>
            <a:rPr lang="en-US" sz="1900" b="1" kern="1200" dirty="0" smtClean="0">
              <a:solidFill>
                <a:schemeClr val="bg1">
                  <a:lumMod val="75000"/>
                </a:schemeClr>
              </a:solidFill>
              <a:latin typeface="Century Gothic"/>
              <a:cs typeface="Century Gothic"/>
            </a:rPr>
            <a:t> </a:t>
          </a:r>
          <a:r>
            <a:rPr lang="en-US" sz="1900" b="1" kern="1200" dirty="0" smtClean="0">
              <a:solidFill>
                <a:schemeClr val="bg1"/>
              </a:solidFill>
              <a:latin typeface="Century Gothic"/>
              <a:cs typeface="Century Gothic"/>
            </a:rPr>
            <a:t>Look for and express regularity in repeated reasoning.</a:t>
          </a:r>
          <a:endParaRPr lang="en-US" sz="1900" b="1" kern="1200" dirty="0">
            <a:solidFill>
              <a:schemeClr val="bg1"/>
            </a:solidFill>
            <a:latin typeface="Century Gothic"/>
            <a:cs typeface="Century Gothic"/>
          </a:endParaRPr>
        </a:p>
      </dsp:txBody>
      <dsp:txXfrm>
        <a:off x="5630782" y="1568494"/>
        <a:ext cx="2595860" cy="3305175"/>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2F3141-B74B-1C47-961E-828C54046B7A}" type="datetimeFigureOut">
              <a:rPr lang="en-US" smtClean="0"/>
              <a:t>5/6/15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83CD3D-718F-EB4F-BD99-7D0A224C8327}" type="slidenum">
              <a:rPr lang="en-US" smtClean="0"/>
              <a:t>‹#›</a:t>
            </a:fld>
            <a:endParaRPr lang="en-US"/>
          </a:p>
        </p:txBody>
      </p:sp>
    </p:spTree>
    <p:extLst>
      <p:ext uri="{BB962C8B-B14F-4D97-AF65-F5344CB8AC3E}">
        <p14:creationId xmlns:p14="http://schemas.microsoft.com/office/powerpoint/2010/main" val="96440299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endParaRPr lang="en-US" altLang="en-US" dirty="0" smtClean="0"/>
          </a:p>
        </p:txBody>
      </p:sp>
      <p:sp>
        <p:nvSpPr>
          <p:cNvPr id="4" name="Slide Number Placeholder 3"/>
          <p:cNvSpPr>
            <a:spLocks noGrp="1"/>
          </p:cNvSpPr>
          <p:nvPr>
            <p:ph type="sldNum" sz="quarter" idx="10"/>
          </p:nvPr>
        </p:nvSpPr>
        <p:spPr/>
        <p:txBody>
          <a:bodyPr/>
          <a:lstStyle/>
          <a:p>
            <a:fld id="{FDBF7EB5-3F67-425E-8278-0DAF4D54B79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944980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80000"/>
              </a:lnSpc>
            </a:pPr>
            <a:r>
              <a:rPr lang="en-US" sz="800" dirty="0" smtClean="0">
                <a:latin typeface="Calibri" charset="0"/>
                <a:ea typeface="ヒラギノ角ゴ Pro W3" charset="0"/>
              </a:rPr>
              <a:t>20 Minutes –Use a Timer</a:t>
            </a:r>
          </a:p>
          <a:p>
            <a:pPr>
              <a:lnSpc>
                <a:spcPct val="80000"/>
              </a:lnSpc>
            </a:pPr>
            <a:r>
              <a:rPr lang="en-US" sz="800" dirty="0" smtClean="0">
                <a:latin typeface="Calibri" charset="0"/>
                <a:ea typeface="ヒラギノ角ゴ Pro W3" charset="0"/>
              </a:rPr>
              <a:t>Say</a:t>
            </a:r>
            <a:r>
              <a:rPr lang="en-US" sz="800" dirty="0">
                <a:latin typeface="Calibri" charset="0"/>
                <a:ea typeface="ヒラギノ角ゴ Pro W3" charset="0"/>
              </a:rPr>
              <a:t>:  We are going to begin this section with </a:t>
            </a:r>
            <a:r>
              <a:rPr lang="en-US" sz="800" dirty="0" smtClean="0">
                <a:latin typeface="Calibri" charset="0"/>
                <a:ea typeface="ヒラギノ角ゴ Pro W3" charset="0"/>
              </a:rPr>
              <a:t>a number</a:t>
            </a:r>
            <a:r>
              <a:rPr lang="en-US" sz="800" baseline="0" dirty="0" smtClean="0">
                <a:latin typeface="Calibri" charset="0"/>
                <a:ea typeface="ヒラギノ角ゴ Pro W3" charset="0"/>
              </a:rPr>
              <a:t> string</a:t>
            </a:r>
            <a:r>
              <a:rPr lang="en-US" sz="800" dirty="0" smtClean="0">
                <a:latin typeface="Calibri" charset="0"/>
                <a:ea typeface="ヒラギノ角ゴ Pro W3" charset="0"/>
              </a:rPr>
              <a:t>.  We all will be facilitating will </a:t>
            </a:r>
            <a:r>
              <a:rPr lang="en-US" sz="800" dirty="0">
                <a:latin typeface="Calibri" charset="0"/>
                <a:ea typeface="ヒラギノ角ゴ Pro W3" charset="0"/>
              </a:rPr>
              <a:t>be facilitating the demonstration. Remember, Number </a:t>
            </a:r>
            <a:r>
              <a:rPr lang="en-US" sz="800" dirty="0" smtClean="0">
                <a:latin typeface="Calibri" charset="0"/>
                <a:ea typeface="ヒラギノ角ゴ Pro W3" charset="0"/>
              </a:rPr>
              <a:t>Strings </a:t>
            </a:r>
            <a:r>
              <a:rPr lang="en-US" sz="800" dirty="0">
                <a:latin typeface="Calibri" charset="0"/>
                <a:ea typeface="ヒラギノ角ゴ Pro W3" charset="0"/>
              </a:rPr>
              <a:t>are short, daily classroom conversations around purposefully crafted computation problems that are solved mentally. The Number Talk would then be followed by a problem solving lesson utilizing the Before, During, and After phases.</a:t>
            </a:r>
          </a:p>
          <a:p>
            <a:pPr>
              <a:lnSpc>
                <a:spcPct val="80000"/>
              </a:lnSpc>
            </a:pPr>
            <a:endParaRPr lang="en-US" sz="800" dirty="0">
              <a:latin typeface="Calibri" charset="0"/>
              <a:ea typeface="ヒラギノ角ゴ Pro W3" charset="0"/>
            </a:endParaRPr>
          </a:p>
          <a:p>
            <a:pPr>
              <a:lnSpc>
                <a:spcPct val="80000"/>
              </a:lnSpc>
            </a:pPr>
            <a:endParaRPr lang="en-US" sz="800" dirty="0">
              <a:ea typeface="ヒラギノ角ゴ Pro W3" charset="0"/>
            </a:endParaRPr>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400" b="1">
                <a:solidFill>
                  <a:schemeClr val="tx1"/>
                </a:solidFill>
                <a:latin typeface="Arial" charset="0"/>
                <a:ea typeface="ヒラギノ角ゴ Pro W3" charset="0"/>
                <a:cs typeface="ヒラギノ角ゴ Pro W3" charset="0"/>
              </a:defRPr>
            </a:lvl1pPr>
            <a:lvl2pPr marL="742950" indent="-285750">
              <a:defRPr sz="4400" b="1">
                <a:solidFill>
                  <a:schemeClr val="tx1"/>
                </a:solidFill>
                <a:latin typeface="Arial" charset="0"/>
                <a:ea typeface="ヒラギノ角ゴ Pro W3" charset="0"/>
                <a:cs typeface="ヒラギノ角ゴ Pro W3" charset="0"/>
              </a:defRPr>
            </a:lvl2pPr>
            <a:lvl3pPr marL="1143000" indent="-228600">
              <a:defRPr sz="4400" b="1">
                <a:solidFill>
                  <a:schemeClr val="tx1"/>
                </a:solidFill>
                <a:latin typeface="Arial" charset="0"/>
                <a:ea typeface="ヒラギノ角ゴ Pro W3" charset="0"/>
                <a:cs typeface="ヒラギノ角ゴ Pro W3" charset="0"/>
              </a:defRPr>
            </a:lvl3pPr>
            <a:lvl4pPr marL="1600200" indent="-228600">
              <a:defRPr sz="4400" b="1">
                <a:solidFill>
                  <a:schemeClr val="tx1"/>
                </a:solidFill>
                <a:latin typeface="Arial" charset="0"/>
                <a:ea typeface="ヒラギノ角ゴ Pro W3" charset="0"/>
                <a:cs typeface="ヒラギノ角ゴ Pro W3" charset="0"/>
              </a:defRPr>
            </a:lvl4pPr>
            <a:lvl5pPr marL="2057400" indent="-228600">
              <a:defRPr sz="4400" b="1">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defRPr sz="4400" b="1">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defRPr sz="4400" b="1">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defRPr sz="4400" b="1">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defRPr sz="4400" b="1">
                <a:solidFill>
                  <a:schemeClr val="tx1"/>
                </a:solidFill>
                <a:latin typeface="Arial" charset="0"/>
                <a:ea typeface="ヒラギノ角ゴ Pro W3" charset="0"/>
                <a:cs typeface="ヒラギノ角ゴ Pro W3" charset="0"/>
              </a:defRPr>
            </a:lvl9pPr>
          </a:lstStyle>
          <a:p>
            <a:fld id="{58217865-A167-6F49-B11C-40493E07E7FF}" type="slidenum">
              <a:rPr lang="en-US" sz="1200" b="0"/>
              <a:pPr/>
              <a:t>15</a:t>
            </a:fld>
            <a:endParaRPr lang="en-US" sz="1200" b="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Joseph</a:t>
            </a:r>
          </a:p>
          <a:p>
            <a:r>
              <a:rPr lang="en-US" dirty="0" smtClean="0">
                <a:latin typeface="Calibri" charset="0"/>
              </a:rPr>
              <a:t>1 minute</a:t>
            </a:r>
            <a:endParaRPr lang="en-US" dirty="0">
              <a:latin typeface="Calibri" charset="0"/>
            </a:endParaRPr>
          </a:p>
          <a:p>
            <a:r>
              <a:rPr lang="en-US" b="1" dirty="0">
                <a:latin typeface="Calibri" charset="0"/>
              </a:rPr>
              <a:t>(SAY)</a:t>
            </a:r>
          </a:p>
          <a:p>
            <a:r>
              <a:rPr lang="en-US" dirty="0">
                <a:latin typeface="Calibri" charset="0"/>
              </a:rPr>
              <a:t>We are now going to experience a string, which again, is a kind of Number Talk. Let’s go over some of the routines we are going to use during our string.  </a:t>
            </a:r>
          </a:p>
          <a:p>
            <a:r>
              <a:rPr lang="en-US" i="1" dirty="0">
                <a:latin typeface="Calibri" charset="0"/>
              </a:rPr>
              <a:t>(</a:t>
            </a:r>
            <a:r>
              <a:rPr lang="en-US" b="1" dirty="0">
                <a:latin typeface="Calibri" charset="0"/>
              </a:rPr>
              <a:t>Click and say</a:t>
            </a:r>
            <a:r>
              <a:rPr lang="en-US" i="1" dirty="0">
                <a:latin typeface="Calibri" charset="0"/>
              </a:rPr>
              <a:t>) Hold fist against chest: </a:t>
            </a:r>
            <a:r>
              <a:rPr lang="en-US" dirty="0">
                <a:latin typeface="Calibri" charset="0"/>
              </a:rPr>
              <a:t>This means I am thinking.  I would like you to communicate with me throughout this number string.  So unless you are using your fingers to compute, you should have your fist on your chest to show me that you’re thinking.  </a:t>
            </a:r>
          </a:p>
          <a:p>
            <a:endParaRPr lang="en-US" dirty="0">
              <a:latin typeface="Calibri" charset="0"/>
            </a:endParaRPr>
          </a:p>
          <a:p>
            <a:r>
              <a:rPr lang="en-US" i="1" dirty="0">
                <a:latin typeface="Calibri" charset="0"/>
              </a:rPr>
              <a:t>(</a:t>
            </a:r>
            <a:r>
              <a:rPr lang="en-US" b="1" dirty="0">
                <a:latin typeface="Calibri" charset="0"/>
              </a:rPr>
              <a:t>Click and say</a:t>
            </a:r>
            <a:r>
              <a:rPr lang="en-US" i="1" dirty="0">
                <a:latin typeface="Calibri" charset="0"/>
              </a:rPr>
              <a:t>) Hold fist against chest, extending fingers – </a:t>
            </a:r>
            <a:r>
              <a:rPr lang="en-US" dirty="0">
                <a:latin typeface="Calibri" charset="0"/>
              </a:rPr>
              <a:t>Please use fingers to show me how many different ways you can solve a problem. Show me one finger, either your thumb or index finger, to let me know you have an answer.  But I encourage you to not stop there but think of a different way to solve the problem and raise more fingers.  </a:t>
            </a:r>
          </a:p>
          <a:p>
            <a:endParaRPr lang="en-US" dirty="0">
              <a:latin typeface="Calibri" charset="0"/>
            </a:endParaRPr>
          </a:p>
          <a:p>
            <a:r>
              <a:rPr lang="en-US" i="1" dirty="0">
                <a:latin typeface="Calibri" charset="0"/>
              </a:rPr>
              <a:t>(</a:t>
            </a:r>
            <a:r>
              <a:rPr lang="en-US" b="1" dirty="0">
                <a:latin typeface="Calibri" charset="0"/>
              </a:rPr>
              <a:t>Click and say</a:t>
            </a:r>
            <a:r>
              <a:rPr lang="en-US" i="1" dirty="0">
                <a:latin typeface="Calibri" charset="0"/>
              </a:rPr>
              <a:t>) Make the “hang 10” or “</a:t>
            </a:r>
            <a:r>
              <a:rPr lang="en-US" altLang="ja-JP" i="1" dirty="0" err="1">
                <a:latin typeface="Calibri" charset="0"/>
              </a:rPr>
              <a:t>shaka</a:t>
            </a:r>
            <a:r>
              <a:rPr lang="en-US" i="1" dirty="0">
                <a:latin typeface="Calibri" charset="0"/>
              </a:rPr>
              <a:t>”</a:t>
            </a:r>
            <a:r>
              <a:rPr lang="en-US" altLang="ja-JP" i="1" dirty="0">
                <a:latin typeface="Calibri" charset="0"/>
              </a:rPr>
              <a:t> sign: </a:t>
            </a:r>
            <a:r>
              <a:rPr lang="en-US" altLang="ja-JP" dirty="0">
                <a:latin typeface="Calibri" charset="0"/>
              </a:rPr>
              <a:t>This means I agree.  As teachers share their solutions and strategies, you need to listen carefully and communicate with me and that teacher whether you agree with what he or she is saying.  </a:t>
            </a:r>
          </a:p>
          <a:p>
            <a:endParaRPr lang="en-US" dirty="0">
              <a:latin typeface="Calibri" charset="0"/>
            </a:endParaRPr>
          </a:p>
          <a:p>
            <a:r>
              <a:rPr lang="en-US" i="1" dirty="0">
                <a:latin typeface="Calibri" charset="0"/>
              </a:rPr>
              <a:t>(</a:t>
            </a:r>
            <a:r>
              <a:rPr lang="en-US" b="1" dirty="0">
                <a:latin typeface="Calibri" charset="0"/>
              </a:rPr>
              <a:t>Click and say</a:t>
            </a:r>
            <a:r>
              <a:rPr lang="en-US" i="1" dirty="0">
                <a:latin typeface="Calibri" charset="0"/>
              </a:rPr>
              <a:t>) Do the “safe” sign in baseball – </a:t>
            </a:r>
            <a:r>
              <a:rPr lang="en-US" dirty="0">
                <a:latin typeface="Calibri" charset="0"/>
              </a:rPr>
              <a:t>Similarly, you want to communicate that you disagree if you hear something you don’t agree with.  This signal shows you disagree.  </a:t>
            </a:r>
            <a:endParaRPr lang="en-US" i="1" dirty="0">
              <a:latin typeface="Calibri" charset="0"/>
            </a:endParaRPr>
          </a:p>
          <a:p>
            <a:endParaRPr lang="en-US" dirty="0">
              <a:latin typeface="Calibri" charset="0"/>
            </a:endParaRPr>
          </a:p>
        </p:txBody>
      </p:sp>
      <p:sp>
        <p:nvSpPr>
          <p:cNvPr id="4" name="Slide Number Placeholder 3"/>
          <p:cNvSpPr>
            <a:spLocks noGrp="1"/>
          </p:cNvSpPr>
          <p:nvPr>
            <p:ph type="sldNum" sz="quarter" idx="5"/>
          </p:nvPr>
        </p:nvSpPr>
        <p:spPr/>
        <p:txBody>
          <a:bodyPr/>
          <a:lstStyle/>
          <a:p>
            <a:pPr>
              <a:defRPr/>
            </a:pPr>
            <a:fld id="{1D0B3C7F-7D10-FA4F-9767-6BE48C8AAE75}"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Joseph</a:t>
            </a:r>
          </a:p>
          <a:p>
            <a:r>
              <a:rPr lang="en-US" dirty="0" smtClean="0">
                <a:latin typeface="Calibri" charset="0"/>
              </a:rPr>
              <a:t>30 seconds</a:t>
            </a:r>
            <a:endParaRPr lang="en-US" dirty="0">
              <a:latin typeface="Calibri" charset="0"/>
            </a:endParaRPr>
          </a:p>
          <a:p>
            <a:r>
              <a:rPr lang="en-US" b="1" dirty="0" smtClean="0">
                <a:latin typeface="Calibri" charset="0"/>
              </a:rPr>
              <a:t>SAY)</a:t>
            </a:r>
          </a:p>
          <a:p>
            <a:r>
              <a:rPr lang="en-US" dirty="0" smtClean="0">
                <a:latin typeface="Calibri" charset="0"/>
              </a:rPr>
              <a:t>Here are some sentence frames that could help you in responding to other participants as they share their solutions and strategies.  </a:t>
            </a:r>
          </a:p>
          <a:p>
            <a:r>
              <a:rPr lang="en-US" dirty="0" smtClean="0">
                <a:latin typeface="Calibri" charset="0"/>
              </a:rPr>
              <a:t>This </a:t>
            </a:r>
            <a:r>
              <a:rPr lang="en-US" dirty="0">
                <a:latin typeface="Calibri" charset="0"/>
              </a:rPr>
              <a:t>is a poster that you can create to help your students, but more specifically your ELL student. It is a type of support for your language </a:t>
            </a:r>
            <a:r>
              <a:rPr lang="en-US" dirty="0" err="1">
                <a:latin typeface="Calibri" charset="0"/>
              </a:rPr>
              <a:t>obejctives</a:t>
            </a:r>
            <a:r>
              <a:rPr lang="en-US" dirty="0">
                <a:latin typeface="Calibri" charset="0"/>
              </a:rPr>
              <a:t>.</a:t>
            </a:r>
          </a:p>
        </p:txBody>
      </p:sp>
      <p:sp>
        <p:nvSpPr>
          <p:cNvPr id="4" name="Slide Number Placeholder 3"/>
          <p:cNvSpPr>
            <a:spLocks noGrp="1"/>
          </p:cNvSpPr>
          <p:nvPr>
            <p:ph type="sldNum" sz="quarter" idx="5"/>
          </p:nvPr>
        </p:nvSpPr>
        <p:spPr/>
        <p:txBody>
          <a:bodyPr/>
          <a:lstStyle/>
          <a:p>
            <a:pPr>
              <a:defRPr/>
            </a:pPr>
            <a:fld id="{CE5433E8-D32A-CC48-97F2-BFDEAC005057}" type="slidenum">
              <a:rPr lang="en-US" smtClean="0"/>
              <a:pPr>
                <a:defRPr/>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18</a:t>
            </a:fld>
            <a:endParaRPr lang="en-US"/>
          </a:p>
        </p:txBody>
      </p:sp>
    </p:spTree>
    <p:extLst>
      <p:ext uri="{BB962C8B-B14F-4D97-AF65-F5344CB8AC3E}">
        <p14:creationId xmlns:p14="http://schemas.microsoft.com/office/powerpoint/2010/main" val="2138608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hape 203"/>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4" name="Shape 204"/>
          <p:cNvSpPr>
            <a:spLocks noGrp="1"/>
          </p:cNvSpPr>
          <p:nvPr>
            <p:ph type="body"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400"/>
              </a:spcBef>
            </a:pPr>
            <a:r>
              <a:rPr lang="en-US" dirty="0">
                <a:latin typeface="Calibri" charset="0"/>
                <a:cs typeface="Calibri" charset="0"/>
                <a:sym typeface="Calibri" charset="0"/>
              </a:rPr>
              <a:t>2 min. </a:t>
            </a:r>
          </a:p>
          <a:p>
            <a:pPr>
              <a:spcBef>
                <a:spcPts val="400"/>
              </a:spcBef>
            </a:pPr>
            <a:endParaRPr lang="en-US" dirty="0" smtClean="0">
              <a:latin typeface="Calibri" charset="0"/>
              <a:cs typeface="Calibri" charset="0"/>
              <a:sym typeface="Calibri" charset="0"/>
            </a:endParaRPr>
          </a:p>
          <a:p>
            <a:pPr>
              <a:spcBef>
                <a:spcPts val="400"/>
              </a:spcBef>
            </a:pPr>
            <a:r>
              <a:rPr lang="en-US" b="1" dirty="0" smtClean="0">
                <a:latin typeface="Calibri" charset="0"/>
                <a:cs typeface="Calibri" charset="0"/>
                <a:sym typeface="Calibri" charset="0"/>
              </a:rPr>
              <a:t>[SAY]</a:t>
            </a:r>
          </a:p>
          <a:p>
            <a:pPr>
              <a:spcBef>
                <a:spcPts val="400"/>
              </a:spcBef>
            </a:pPr>
            <a:r>
              <a:rPr lang="en-US" dirty="0" smtClean="0">
                <a:latin typeface="Calibri" charset="0"/>
                <a:cs typeface="Calibri" charset="0"/>
                <a:sym typeface="Calibri" charset="0"/>
              </a:rPr>
              <a:t>Let</a:t>
            </a:r>
            <a:r>
              <a:rPr lang="ja-JP" altLang="en-US" dirty="0" smtClean="0">
                <a:latin typeface="Calibri" charset="0"/>
                <a:cs typeface="Calibri" charset="0"/>
                <a:sym typeface="Calibri" charset="0"/>
              </a:rPr>
              <a:t>’</a:t>
            </a:r>
            <a:r>
              <a:rPr lang="en-US" altLang="ja-JP" dirty="0" smtClean="0">
                <a:latin typeface="Calibri" charset="0"/>
                <a:cs typeface="Calibri" charset="0"/>
                <a:sym typeface="Calibri" charset="0"/>
              </a:rPr>
              <a:t>s debrief this</a:t>
            </a:r>
            <a:r>
              <a:rPr lang="en-US" altLang="ja-JP" baseline="0" dirty="0" smtClean="0">
                <a:latin typeface="Calibri" charset="0"/>
                <a:cs typeface="Calibri" charset="0"/>
                <a:sym typeface="Calibri" charset="0"/>
              </a:rPr>
              <a:t> addition</a:t>
            </a:r>
            <a:r>
              <a:rPr lang="en-US" altLang="ja-JP" dirty="0" smtClean="0">
                <a:latin typeface="Calibri" charset="0"/>
                <a:cs typeface="Calibri" charset="0"/>
                <a:sym typeface="Calibri" charset="0"/>
              </a:rPr>
              <a:t> string.  The problems</a:t>
            </a:r>
            <a:r>
              <a:rPr lang="en-US" altLang="ja-JP" baseline="0" dirty="0" smtClean="0">
                <a:latin typeface="Calibri" charset="0"/>
                <a:cs typeface="Calibri" charset="0"/>
                <a:sym typeface="Calibri" charset="0"/>
              </a:rPr>
              <a:t> in the string were chosen to keep one number whole and take leaps of ten. </a:t>
            </a:r>
            <a:r>
              <a:rPr lang="en-US" altLang="ja-JP" dirty="0" smtClean="0">
                <a:latin typeface="Calibri" charset="0"/>
                <a:cs typeface="Calibri" charset="0"/>
                <a:sym typeface="Calibri" charset="0"/>
              </a:rPr>
              <a:t>What strategy from the primary grades do you think this string aimed to highlight? </a:t>
            </a:r>
            <a:r>
              <a:rPr lang="en-US" altLang="ja-JP" i="1" dirty="0" smtClean="0">
                <a:latin typeface="Calibri" charset="0"/>
                <a:cs typeface="Calibri" charset="0"/>
                <a:sym typeface="Calibri" charset="0"/>
              </a:rPr>
              <a:t>[Wait for responses.  If someone </a:t>
            </a:r>
            <a:r>
              <a:rPr lang="en-US" altLang="ja-JP" i="1" dirty="0" err="1" smtClean="0">
                <a:latin typeface="Calibri" charset="0"/>
                <a:cs typeface="Calibri" charset="0"/>
                <a:sym typeface="Calibri" charset="0"/>
              </a:rPr>
              <a:t>addition,keeping</a:t>
            </a:r>
            <a:r>
              <a:rPr lang="en-US" altLang="ja-JP" i="1" baseline="0" dirty="0" smtClean="0">
                <a:latin typeface="Calibri" charset="0"/>
                <a:cs typeface="Calibri" charset="0"/>
                <a:sym typeface="Calibri" charset="0"/>
              </a:rPr>
              <a:t> one number whole and taking leaps of ten</a:t>
            </a:r>
            <a:r>
              <a:rPr lang="en-US" altLang="ja-JP" i="1" dirty="0" smtClean="0">
                <a:latin typeface="Calibri" charset="0"/>
                <a:cs typeface="Calibri" charset="0"/>
                <a:sym typeface="Calibri" charset="0"/>
              </a:rPr>
              <a:t> , validate. If not, SAY] </a:t>
            </a:r>
            <a:r>
              <a:rPr lang="en-US" altLang="ja-JP" dirty="0" smtClean="0">
                <a:latin typeface="Calibri" charset="0"/>
                <a:cs typeface="Calibri" charset="0"/>
                <a:sym typeface="Calibri" charset="0"/>
              </a:rPr>
              <a:t>The strategies were addition, keeping one number whole and taking leaps of ten.</a:t>
            </a:r>
          </a:p>
          <a:p>
            <a:pPr>
              <a:spcBef>
                <a:spcPts val="400"/>
              </a:spcBef>
            </a:pPr>
            <a:endParaRPr lang="en-US" dirty="0" smtClean="0">
              <a:latin typeface="Calibri" charset="0"/>
              <a:cs typeface="Calibri" charset="0"/>
              <a:sym typeface="Calibri" charset="0"/>
            </a:endParaRPr>
          </a:p>
          <a:p>
            <a:pPr>
              <a:spcBef>
                <a:spcPts val="400"/>
              </a:spcBef>
            </a:pPr>
            <a:r>
              <a:rPr lang="en-US" dirty="0" smtClean="0">
                <a:latin typeface="Calibri" charset="0"/>
                <a:cs typeface="Calibri" charset="0"/>
                <a:sym typeface="Calibri" charset="0"/>
              </a:rPr>
              <a:t>The big idea t</a:t>
            </a:r>
            <a:endParaRPr lang="en-US" dirty="0">
              <a:latin typeface="Calibri" charset="0"/>
              <a:cs typeface="Calibri" charset="0"/>
              <a:sym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8174" y="4343400"/>
            <a:ext cx="6261652" cy="4425846"/>
          </a:xfrm>
        </p:spPr>
        <p:txBody>
          <a:bodyPr>
            <a:noAutofit/>
          </a:bodyPr>
          <a:lstStyle/>
          <a:p>
            <a:pPr>
              <a:spcBef>
                <a:spcPts val="600"/>
              </a:spcBef>
              <a:spcAft>
                <a:spcPts val="600"/>
              </a:spcAft>
            </a:pPr>
            <a:r>
              <a:rPr lang="en-US" sz="800" b="1" i="0" dirty="0" smtClean="0">
                <a:latin typeface="Century Gothic" pitchFamily="5" charset="0"/>
                <a:ea typeface="ヒラギノ角ゴ Pro W3" pitchFamily="5" charset="-128"/>
                <a:cs typeface="Century Gothic" pitchFamily="5" charset="0"/>
              </a:rPr>
              <a:t>SAY</a:t>
            </a:r>
            <a:r>
              <a:rPr lang="en-US" sz="800" b="1" i="0" baseline="0" dirty="0" smtClean="0">
                <a:latin typeface="Century Gothic" pitchFamily="5" charset="0"/>
                <a:ea typeface="ヒラギノ角ゴ Pro W3" pitchFamily="5" charset="-128"/>
                <a:cs typeface="Century Gothic" pitchFamily="5" charset="0"/>
              </a:rPr>
              <a:t> </a:t>
            </a:r>
            <a:r>
              <a:rPr lang="en-US" sz="800" b="0" i="0" baseline="0" dirty="0" smtClean="0">
                <a:latin typeface="Century Gothic" pitchFamily="5" charset="0"/>
                <a:ea typeface="ヒラギノ角ゴ Pro W3" pitchFamily="5" charset="-128"/>
                <a:cs typeface="Century Gothic" pitchFamily="5" charset="0"/>
              </a:rPr>
              <a:t>We also know that t</a:t>
            </a:r>
            <a:r>
              <a:rPr lang="en-US" sz="800" dirty="0" smtClean="0">
                <a:latin typeface="Century Gothic" pitchFamily="34" charset="0"/>
              </a:rPr>
              <a:t>he eight MP standards can be grouped into the four categories as illustrated in the following chart</a:t>
            </a:r>
            <a:r>
              <a:rPr lang="en-US" sz="800" baseline="0" dirty="0" smtClean="0">
                <a:latin typeface="Century Gothic" pitchFamily="34" charset="0"/>
              </a:rPr>
              <a:t> and that we’ve  spent the last 3 years focusing on MP1, 3, and 4. We want to shift on focus from those practices to MP 7 and MP8. Number Strings address these SMPs in particular.</a:t>
            </a:r>
            <a:endParaRPr lang="en-US" sz="800" dirty="0" smtClean="0">
              <a:latin typeface="Century Gothic" pitchFamily="34" charset="0"/>
            </a:endParaRPr>
          </a:p>
          <a:p>
            <a:pPr>
              <a:spcBef>
                <a:spcPts val="600"/>
              </a:spcBef>
              <a:spcAft>
                <a:spcPts val="600"/>
              </a:spcAft>
            </a:pPr>
            <a:endParaRPr lang="en-US" sz="1000" i="1" dirty="0" smtClean="0">
              <a:latin typeface="Century Gothic" pitchFamily="5" charset="0"/>
              <a:ea typeface="Century Gothic" pitchFamily="5" charset="0"/>
              <a:cs typeface="Century Gothic" pitchFamily="5" charset="0"/>
            </a:endParaRPr>
          </a:p>
        </p:txBody>
      </p:sp>
      <p:sp>
        <p:nvSpPr>
          <p:cNvPr id="4" name="Slide Number Placeholder 3"/>
          <p:cNvSpPr>
            <a:spLocks noGrp="1"/>
          </p:cNvSpPr>
          <p:nvPr>
            <p:ph type="sldNum" sz="quarter" idx="10"/>
          </p:nvPr>
        </p:nvSpPr>
        <p:spPr/>
        <p:txBody>
          <a:bodyPr/>
          <a:lstStyle/>
          <a:p>
            <a:fld id="{3EF990F2-87C7-4C88-B79D-CE33F2E31FEA}" type="slidenum">
              <a:rPr lang="en-US" smtClean="0"/>
              <a:pPr/>
              <a:t>22</a:t>
            </a:fld>
            <a:endParaRPr lang="en-US"/>
          </a:p>
        </p:txBody>
      </p:sp>
    </p:spTree>
    <p:extLst>
      <p:ext uri="{BB962C8B-B14F-4D97-AF65-F5344CB8AC3E}">
        <p14:creationId xmlns:p14="http://schemas.microsoft.com/office/powerpoint/2010/main" val="37491081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SAY</a:t>
            </a:r>
            <a:r>
              <a:rPr lang="en-US" b="1" baseline="0" dirty="0" smtClean="0"/>
              <a:t> </a:t>
            </a:r>
            <a:r>
              <a:rPr lang="en-US" b="0" baseline="0" dirty="0" smtClean="0"/>
              <a:t>in your packet you have a copy of the SMPs. Take a minute to read them and then turn and talk with someone next to you about the practices. Explain to each other what students are doing and how they are thinking when engaging with MP7 and MP8.</a:t>
            </a:r>
          </a:p>
          <a:p>
            <a:endParaRPr lang="en-US" b="0" baseline="0" dirty="0" smtClean="0"/>
          </a:p>
          <a:p>
            <a:r>
              <a:rPr lang="en-US" b="1" baseline="0" dirty="0" smtClean="0"/>
              <a:t>PROVIDE 5 MINS.</a:t>
            </a:r>
          </a:p>
          <a:p>
            <a:endParaRPr lang="en-US" b="1" baseline="0" dirty="0" smtClean="0"/>
          </a:p>
          <a:p>
            <a:r>
              <a:rPr lang="en-US" b="1" baseline="0" dirty="0" smtClean="0"/>
              <a:t>SAY </a:t>
            </a:r>
            <a:r>
              <a:rPr lang="en-US" b="0" baseline="0" dirty="0" smtClean="0"/>
              <a:t>looking back at the string we just completed, what evidence of MP7 and MP8 do we see? Let’s do another pair share.</a:t>
            </a:r>
          </a:p>
          <a:p>
            <a:endParaRPr lang="en-US" b="0" baseline="0" dirty="0" smtClean="0"/>
          </a:p>
          <a:p>
            <a:r>
              <a:rPr lang="en-US" b="1" baseline="0" dirty="0" smtClean="0"/>
              <a:t>ELICIT RESPONSES.</a:t>
            </a:r>
          </a:p>
          <a:p>
            <a:endParaRPr lang="en-US" b="1" baseline="0" dirty="0" smtClean="0"/>
          </a:p>
          <a:p>
            <a:endParaRPr lang="en-US" b="0" dirty="0"/>
          </a:p>
        </p:txBody>
      </p:sp>
      <p:sp>
        <p:nvSpPr>
          <p:cNvPr id="4" name="Slide Number Placeholder 3"/>
          <p:cNvSpPr>
            <a:spLocks noGrp="1"/>
          </p:cNvSpPr>
          <p:nvPr>
            <p:ph type="sldNum" sz="quarter" idx="10"/>
          </p:nvPr>
        </p:nvSpPr>
        <p:spPr/>
        <p:txBody>
          <a:bodyPr/>
          <a:lstStyle/>
          <a:p>
            <a:fld id="{3EF990F2-87C7-4C88-B79D-CE33F2E31FEA}" type="slidenum">
              <a:rPr lang="en-US" smtClean="0"/>
              <a:pPr/>
              <a:t>23</a:t>
            </a:fld>
            <a:endParaRPr lang="en-US"/>
          </a:p>
        </p:txBody>
      </p:sp>
    </p:spTree>
    <p:extLst>
      <p:ext uri="{BB962C8B-B14F-4D97-AF65-F5344CB8AC3E}">
        <p14:creationId xmlns:p14="http://schemas.microsoft.com/office/powerpoint/2010/main" val="1073583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minutes</a:t>
            </a:r>
          </a:p>
          <a:p>
            <a:r>
              <a:rPr lang="en-US" dirty="0" smtClean="0"/>
              <a:t>After</a:t>
            </a:r>
            <a:r>
              <a:rPr lang="en-US" baseline="0" dirty="0" smtClean="0"/>
              <a:t> everybody shares ask: Who played it safe and didn’t share their first thought? Why do people play it safe? How do expect to grow?</a:t>
            </a:r>
          </a:p>
          <a:p>
            <a:r>
              <a:rPr lang="en-US" baseline="0" dirty="0" smtClean="0"/>
              <a:t>My share: held back in first grade because teacher felt I could not read well enough.</a:t>
            </a:r>
          </a:p>
          <a:p>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3</a:t>
            </a:fld>
            <a:endParaRPr lang="en-US"/>
          </a:p>
        </p:txBody>
      </p:sp>
    </p:spTree>
    <p:extLst>
      <p:ext uri="{BB962C8B-B14F-4D97-AF65-F5344CB8AC3E}">
        <p14:creationId xmlns:p14="http://schemas.microsoft.com/office/powerpoint/2010/main" val="4039305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83CD3D-718F-EB4F-BD99-7D0A224C8327}" type="slidenum">
              <a:rPr lang="en-US" smtClean="0"/>
              <a:t>5</a:t>
            </a:fld>
            <a:endParaRPr lang="en-US"/>
          </a:p>
        </p:txBody>
      </p:sp>
    </p:spTree>
    <p:extLst>
      <p:ext uri="{BB962C8B-B14F-4D97-AF65-F5344CB8AC3E}">
        <p14:creationId xmlns:p14="http://schemas.microsoft.com/office/powerpoint/2010/main" val="21407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6</a:t>
            </a:fld>
            <a:endParaRPr lang="en-US"/>
          </a:p>
        </p:txBody>
      </p:sp>
    </p:spTree>
    <p:extLst>
      <p:ext uri="{BB962C8B-B14F-4D97-AF65-F5344CB8AC3E}">
        <p14:creationId xmlns:p14="http://schemas.microsoft.com/office/powerpoint/2010/main" val="2898573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15 minutes</a:t>
            </a:r>
          </a:p>
          <a:p>
            <a:r>
              <a:rPr lang="en-US" dirty="0" smtClean="0"/>
              <a:t>Everybody</a:t>
            </a:r>
            <a:r>
              <a:rPr lang="en-US" baseline="0" dirty="0" smtClean="0"/>
              <a:t> will have a part in the rehearsal. </a:t>
            </a:r>
          </a:p>
          <a:p>
            <a:r>
              <a:rPr lang="en-US" baseline="0" dirty="0" smtClean="0"/>
              <a:t>Take a moment to read the </a:t>
            </a:r>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9</a:t>
            </a:fld>
            <a:endParaRPr lang="en-US"/>
          </a:p>
        </p:txBody>
      </p:sp>
    </p:spTree>
    <p:extLst>
      <p:ext uri="{BB962C8B-B14F-4D97-AF65-F5344CB8AC3E}">
        <p14:creationId xmlns:p14="http://schemas.microsoft.com/office/powerpoint/2010/main" val="29036948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10</a:t>
            </a:fld>
            <a:endParaRPr lang="en-US"/>
          </a:p>
        </p:txBody>
      </p:sp>
    </p:spTree>
    <p:extLst>
      <p:ext uri="{BB962C8B-B14F-4D97-AF65-F5344CB8AC3E}">
        <p14:creationId xmlns:p14="http://schemas.microsoft.com/office/powerpoint/2010/main" val="2120203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minute</a:t>
            </a:r>
          </a:p>
          <a:p>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11</a:t>
            </a:fld>
            <a:endParaRPr lang="en-US"/>
          </a:p>
        </p:txBody>
      </p:sp>
    </p:spTree>
    <p:extLst>
      <p:ext uri="{BB962C8B-B14F-4D97-AF65-F5344CB8AC3E}">
        <p14:creationId xmlns:p14="http://schemas.microsoft.com/office/powerpoint/2010/main" val="402347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 minutes</a:t>
            </a:r>
          </a:p>
          <a:p>
            <a:r>
              <a:rPr lang="en-US" dirty="0" smtClean="0"/>
              <a:t>They will be provided</a:t>
            </a:r>
            <a:r>
              <a:rPr lang="en-US" baseline="0" dirty="0" smtClean="0"/>
              <a:t> several minutes to data after the demonstration</a:t>
            </a:r>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12</a:t>
            </a:fld>
            <a:endParaRPr lang="en-US"/>
          </a:p>
        </p:txBody>
      </p:sp>
    </p:spTree>
    <p:extLst>
      <p:ext uri="{BB962C8B-B14F-4D97-AF65-F5344CB8AC3E}">
        <p14:creationId xmlns:p14="http://schemas.microsoft.com/office/powerpoint/2010/main" val="905141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SAY:</a:t>
            </a:r>
            <a:r>
              <a:rPr lang="en-US" baseline="0" dirty="0" smtClean="0"/>
              <a:t> This rehearsal of the number string we just planned with be one where we tag in and tag out. So I will </a:t>
            </a:r>
            <a:endParaRPr lang="en-US" dirty="0"/>
          </a:p>
        </p:txBody>
      </p:sp>
      <p:sp>
        <p:nvSpPr>
          <p:cNvPr id="4" name="Slide Number Placeholder 3"/>
          <p:cNvSpPr>
            <a:spLocks noGrp="1"/>
          </p:cNvSpPr>
          <p:nvPr>
            <p:ph type="sldNum" sz="quarter" idx="10"/>
          </p:nvPr>
        </p:nvSpPr>
        <p:spPr/>
        <p:txBody>
          <a:bodyPr/>
          <a:lstStyle/>
          <a:p>
            <a:fld id="{6883CD3D-718F-EB4F-BD99-7D0A224C8327}" type="slidenum">
              <a:rPr lang="en-US" smtClean="0"/>
              <a:t>14</a:t>
            </a:fld>
            <a:endParaRPr lang="en-US"/>
          </a:p>
        </p:txBody>
      </p:sp>
    </p:spTree>
    <p:extLst>
      <p:ext uri="{BB962C8B-B14F-4D97-AF65-F5344CB8AC3E}">
        <p14:creationId xmlns:p14="http://schemas.microsoft.com/office/powerpoint/2010/main" val="1645484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2536541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195199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3394369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 name="Shape 12"/>
          <p:cNvSpPr>
            <a:spLocks noChangeArrowheads="1"/>
          </p:cNvSpPr>
          <p:nvPr/>
        </p:nvSpPr>
        <p:spPr bwMode="auto">
          <a:xfrm>
            <a:off x="0" y="0"/>
            <a:ext cx="9144000"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defTabSz="914400"/>
            <a:endParaRPr lang="en-US">
              <a:solidFill>
                <a:srgbClr val="FFFFFF"/>
              </a:solidFill>
            </a:endParaRPr>
          </a:p>
        </p:txBody>
      </p:sp>
      <p:sp>
        <p:nvSpPr>
          <p:cNvPr id="3" name="Shape 13"/>
          <p:cNvSpPr>
            <a:spLocks noChangeArrowheads="1"/>
          </p:cNvSpPr>
          <p:nvPr/>
        </p:nvSpPr>
        <p:spPr bwMode="auto">
          <a:xfrm>
            <a:off x="92075" y="101600"/>
            <a:ext cx="8959850" cy="6664325"/>
          </a:xfrm>
          <a:prstGeom prst="roundRect">
            <a:avLst>
              <a:gd name="adj" fmla="val 17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defTabSz="914400"/>
            <a:endParaRPr lang="en-US">
              <a:solidFill>
                <a:srgbClr val="FFFFFF"/>
              </a:solidFill>
            </a:endParaRPr>
          </a:p>
        </p:txBody>
      </p:sp>
      <p:pic>
        <p:nvPicPr>
          <p:cNvPr id="4" name="ima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8" y="274638"/>
            <a:ext cx="8594725" cy="133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Shape 15"/>
          <p:cNvSpPr>
            <a:spLocks noChangeArrowheads="1"/>
          </p:cNvSpPr>
          <p:nvPr/>
        </p:nvSpPr>
        <p:spPr bwMode="auto">
          <a:xfrm>
            <a:off x="373063" y="373063"/>
            <a:ext cx="8380412" cy="1117600"/>
          </a:xfrm>
          <a:prstGeom prst="rect">
            <a:avLst/>
          </a:prstGeom>
          <a:solidFill>
            <a:srgbClr val="FFFFFF"/>
          </a:solidFill>
          <a:ln>
            <a:noFill/>
          </a:ln>
          <a:extLs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defTabSz="914400"/>
            <a:endParaRPr lang="en-US">
              <a:solidFill>
                <a:srgbClr val="FFFFFF"/>
              </a:solidFill>
            </a:endParaRPr>
          </a:p>
        </p:txBody>
      </p:sp>
      <p:sp>
        <p:nvSpPr>
          <p:cNvPr id="6" name="Shape 16"/>
          <p:cNvSpPr>
            <a:spLocks noGrp="1"/>
          </p:cNvSpPr>
          <p:nvPr>
            <p:ph type="sldNum" sz="quarter" idx="10"/>
          </p:nvPr>
        </p:nvSpPr>
        <p:spPr/>
        <p:txBody>
          <a:bodyPr/>
          <a:lstStyle>
            <a:lvl1pPr>
              <a:defRPr/>
            </a:lvl1pPr>
          </a:lstStyle>
          <a:p>
            <a:pPr>
              <a:defRPr/>
            </a:pPr>
            <a:fld id="{70DEB438-90A4-C247-815C-76CA2B4EBF97}" type="slidenum">
              <a:rPr/>
              <a:pPr>
                <a:defRPr/>
              </a:pPr>
              <a:t>‹#›</a:t>
            </a:fld>
            <a:endParaRPr/>
          </a:p>
        </p:txBody>
      </p:sp>
    </p:spTree>
    <p:extLst>
      <p:ext uri="{BB962C8B-B14F-4D97-AF65-F5344CB8AC3E}">
        <p14:creationId xmlns:p14="http://schemas.microsoft.com/office/powerpoint/2010/main" val="3242145960"/>
      </p:ext>
    </p:extLst>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283812FC-02A2-584D-9CA4-7FBDBF3929A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283812FC-02A2-584D-9CA4-7FBDBF3929AC}" type="datetimeFigureOut">
              <a:rPr lang="en-US" smtClean="0"/>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83812FC-02A2-584D-9CA4-7FBDBF3929AC}" type="datetimeFigureOut">
              <a:rPr lang="en-US" smtClean="0"/>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77319124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812FC-02A2-584D-9CA4-7FBDBF3929AC}" type="datetimeFigureOut">
              <a:rPr lang="en-US" smtClean="0"/>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12FC-02A2-584D-9CA4-7FBDBF3929A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12FC-02A2-584D-9CA4-7FBDBF3929A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DAD1B-62CF-6C43-A8C7-6AA690D6390B}"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3812FC-02A2-584D-9CA4-7FBDBF3929AC}" type="datetimeFigureOut">
              <a:rPr lang="en-US" smtClean="0"/>
              <a:t>5/6/15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2246441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3812FC-02A2-584D-9CA4-7FBDBF3929A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3151763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3812FC-02A2-584D-9CA4-7FBDBF3929AC}" type="datetimeFigureOut">
              <a:rPr lang="en-US" smtClean="0"/>
              <a:t>5/6/15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1679610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3812FC-02A2-584D-9CA4-7FBDBF3929AC}" type="datetimeFigureOut">
              <a:rPr lang="en-US" smtClean="0"/>
              <a:t>5/6/15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4198637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812FC-02A2-584D-9CA4-7FBDBF3929AC}" type="datetimeFigureOut">
              <a:rPr lang="en-US" smtClean="0"/>
              <a:t>5/6/15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229634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12FC-02A2-584D-9CA4-7FBDBF3929A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3584741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3812FC-02A2-584D-9CA4-7FBDBF3929AC}" type="datetimeFigureOut">
              <a:rPr lang="en-US" smtClean="0"/>
              <a:t>5/6/15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ADAD1B-62CF-6C43-A8C7-6AA690D6390B}" type="slidenum">
              <a:rPr lang="en-US" smtClean="0"/>
              <a:t>‹#›</a:t>
            </a:fld>
            <a:endParaRPr lang="en-US"/>
          </a:p>
        </p:txBody>
      </p:sp>
    </p:spTree>
    <p:extLst>
      <p:ext uri="{BB962C8B-B14F-4D97-AF65-F5344CB8AC3E}">
        <p14:creationId xmlns:p14="http://schemas.microsoft.com/office/powerpoint/2010/main" val="22932609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slideLayout" Target="../slideLayouts/slideLayout24.xml"/><Relationship Id="rId13"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3812FC-02A2-584D-9CA4-7FBDBF3929AC}" type="datetimeFigureOut">
              <a:rPr lang="en-US" smtClean="0"/>
              <a:t>5/6/15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ADAD1B-62CF-6C43-A8C7-6AA690D6390B}" type="slidenum">
              <a:rPr lang="en-US" smtClean="0"/>
              <a:t>‹#›</a:t>
            </a:fld>
            <a:endParaRPr lang="en-US"/>
          </a:p>
        </p:txBody>
      </p:sp>
    </p:spTree>
    <p:extLst>
      <p:ext uri="{BB962C8B-B14F-4D97-AF65-F5344CB8AC3E}">
        <p14:creationId xmlns:p14="http://schemas.microsoft.com/office/powerpoint/2010/main" val="843726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283812FC-02A2-584D-9CA4-7FBDBF3929AC}" type="datetimeFigureOut">
              <a:rPr lang="en-US" smtClean="0"/>
              <a:t>5/6/15</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CDADAD1B-62CF-6C43-A8C7-6AA690D6390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bitly.com/isicfeedback" TargetMode="External"/><Relationship Id="rId3" Type="http://schemas.openxmlformats.org/officeDocument/2006/relationships/hyperlink" Target="mailto:jae0598@lausd.net"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hyperlink" Target="file://localhost/Users/josephespinosa/Documents/CCSS%20Math%20Expert%20ISIC/Professional%20Development/CGI%20Roybal-Allard/Number%20Strings%20Implementation%20Support/K%20Psychomotor/MATH%20WORKSHOP%20PLANNING%20WORKSHEET.docx" TargetMode="External"/><Relationship Id="rId4" Type="http://schemas.openxmlformats.org/officeDocument/2006/relationships/image" Target="../media/image7.png"/><Relationship Id="rId5" Type="http://schemas.openxmlformats.org/officeDocument/2006/relationships/image" Target="../media/image8.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Learning In, From, and For Teaching Practice: Number Strings </a:t>
            </a:r>
            <a:br>
              <a:rPr lang="en-US" dirty="0" smtClean="0"/>
            </a:br>
            <a:r>
              <a:rPr lang="en-US" dirty="0" smtClean="0"/>
              <a:t>2</a:t>
            </a:r>
            <a:r>
              <a:rPr lang="en-US" baseline="30000" dirty="0" smtClean="0"/>
              <a:t>nd</a:t>
            </a:r>
            <a:r>
              <a:rPr lang="en-US" dirty="0" smtClean="0"/>
              <a:t> Grade</a:t>
            </a:r>
            <a:endParaRPr lang="en-US" dirty="0"/>
          </a:p>
        </p:txBody>
      </p:sp>
      <p:sp>
        <p:nvSpPr>
          <p:cNvPr id="3" name="Subtitle 2"/>
          <p:cNvSpPr>
            <a:spLocks noGrp="1"/>
          </p:cNvSpPr>
          <p:nvPr>
            <p:ph type="subTitle" idx="1"/>
          </p:nvPr>
        </p:nvSpPr>
        <p:spPr/>
        <p:txBody>
          <a:bodyPr/>
          <a:lstStyle/>
          <a:p>
            <a:r>
              <a:rPr lang="en-US" dirty="0" smtClean="0"/>
              <a:t>Joseph Espinosa, NBCT</a:t>
            </a:r>
          </a:p>
          <a:p>
            <a:r>
              <a:rPr lang="en-US" dirty="0" smtClean="0"/>
              <a:t>CCSS Math Facilitator</a:t>
            </a:r>
          </a:p>
          <a:p>
            <a:r>
              <a:rPr lang="en-US" dirty="0" smtClean="0"/>
              <a:t>May 6th, 2015</a:t>
            </a:r>
            <a:endParaRPr lang="en-US" dirty="0"/>
          </a:p>
        </p:txBody>
      </p:sp>
    </p:spTree>
    <p:extLst>
      <p:ext uri="{BB962C8B-B14F-4D97-AF65-F5344CB8AC3E}">
        <p14:creationId xmlns:p14="http://schemas.microsoft.com/office/powerpoint/2010/main" val="244363697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Math Practice Evidence</a:t>
            </a:r>
            <a:br>
              <a:rPr lang="en-US" dirty="0" smtClean="0"/>
            </a:br>
            <a:r>
              <a:rPr lang="en-US" sz="2200" b="1" dirty="0" smtClean="0"/>
              <a:t>Purpose: </a:t>
            </a:r>
            <a:r>
              <a:rPr lang="en-US" sz="2200" dirty="0" smtClean="0"/>
              <a:t>To measure engagement with SMPs</a:t>
            </a:r>
            <a:endParaRPr lang="en-US" sz="2200" dirty="0"/>
          </a:p>
        </p:txBody>
      </p:sp>
      <p:pic>
        <p:nvPicPr>
          <p:cNvPr id="10" name="Content Placeholder 9" descr="Math Practices Bulleted.pdf"/>
          <p:cNvPicPr>
            <a:picLocks noGrp="1" noChangeAspect="1"/>
          </p:cNvPicPr>
          <p:nvPr>
            <p:ph sz="half" idx="1"/>
          </p:nvPr>
        </p:nvPicPr>
        <p:blipFill>
          <a:blip r:embed="rId3">
            <a:extLst>
              <a:ext uri="{28A0092B-C50C-407E-A947-70E740481C1C}">
                <a14:useLocalDpi xmlns:a14="http://schemas.microsoft.com/office/drawing/2010/main" val="0"/>
              </a:ext>
            </a:extLst>
          </a:blip>
          <a:srcRect t="6300" b="6300"/>
          <a:stretch>
            <a:fillRect/>
          </a:stretch>
        </p:blipFill>
        <p:spPr/>
      </p:pic>
      <p:pic>
        <p:nvPicPr>
          <p:cNvPr id="9" name="Content Placeholder 3" descr="Math Practices.pdf"/>
          <p:cNvPicPr>
            <a:picLocks noGrp="1" noChangeAspect="1"/>
          </p:cNvPicPr>
          <p:nvPr>
            <p:ph sz="half" idx="2"/>
          </p:nvPr>
        </p:nvPicPr>
        <p:blipFill>
          <a:blip r:embed="rId4">
            <a:extLst>
              <a:ext uri="{28A0092B-C50C-407E-A947-70E740481C1C}">
                <a14:useLocalDpi xmlns:a14="http://schemas.microsoft.com/office/drawing/2010/main" val="0"/>
              </a:ext>
            </a:extLst>
          </a:blip>
          <a:srcRect l="15844" r="15844"/>
          <a:stretch>
            <a:fillRect/>
          </a:stretch>
        </p:blipFill>
        <p:spPr/>
      </p:pic>
    </p:spTree>
    <p:extLst>
      <p:ext uri="{BB962C8B-B14F-4D97-AF65-F5344CB8AC3E}">
        <p14:creationId xmlns:p14="http://schemas.microsoft.com/office/powerpoint/2010/main" val="26263124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Observation Notes</a:t>
            </a:r>
            <a:endParaRPr lang="en-US" dirty="0"/>
          </a:p>
        </p:txBody>
      </p:sp>
      <p:sp>
        <p:nvSpPr>
          <p:cNvPr id="4" name="Content Placeholder 3"/>
          <p:cNvSpPr>
            <a:spLocks noGrp="1"/>
          </p:cNvSpPr>
          <p:nvPr>
            <p:ph sz="half" idx="1"/>
          </p:nvPr>
        </p:nvSpPr>
        <p:spPr/>
        <p:txBody>
          <a:bodyPr/>
          <a:lstStyle/>
          <a:p>
            <a:pPr marL="0" indent="0">
              <a:buNone/>
            </a:pPr>
            <a:r>
              <a:rPr lang="en-US" b="1" dirty="0" smtClean="0"/>
              <a:t>Purpose: </a:t>
            </a:r>
            <a:r>
              <a:rPr lang="en-US" dirty="0" smtClean="0"/>
              <a:t>To measure what teacher does and says and students do and say</a:t>
            </a:r>
            <a:endParaRPr lang="en-US" dirty="0"/>
          </a:p>
        </p:txBody>
      </p:sp>
      <p:pic>
        <p:nvPicPr>
          <p:cNvPr id="6" name="Content Placeholder 5" descr="Screen Shot 2015-03-13 at 4.43.02 PM.png"/>
          <p:cNvPicPr>
            <a:picLocks noGrp="1" noChangeAspect="1"/>
          </p:cNvPicPr>
          <p:nvPr>
            <p:ph sz="half" idx="2"/>
          </p:nvPr>
        </p:nvPicPr>
        <p:blipFill>
          <a:blip r:embed="rId3">
            <a:extLst>
              <a:ext uri="{28A0092B-C50C-407E-A947-70E740481C1C}">
                <a14:useLocalDpi xmlns:a14="http://schemas.microsoft.com/office/drawing/2010/main" val="0"/>
              </a:ext>
            </a:extLst>
          </a:blip>
          <a:srcRect l="12594" r="12594"/>
          <a:stretch>
            <a:fillRect/>
          </a:stretch>
        </p:blipFill>
        <p:spPr/>
      </p:pic>
    </p:spTree>
    <p:extLst>
      <p:ext uri="{BB962C8B-B14F-4D97-AF65-F5344CB8AC3E}">
        <p14:creationId xmlns:p14="http://schemas.microsoft.com/office/powerpoint/2010/main" val="3695535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57405"/>
            <a:ext cx="8042276" cy="1336956"/>
          </a:xfrm>
        </p:spPr>
        <p:txBody>
          <a:bodyPr>
            <a:normAutofit fontScale="90000"/>
          </a:bodyPr>
          <a:lstStyle/>
          <a:p>
            <a:r>
              <a:rPr lang="en-US" dirty="0" smtClean="0"/>
              <a:t>Data Collection Assignments</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603574115"/>
              </p:ext>
            </p:extLst>
          </p:nvPr>
        </p:nvGraphicFramePr>
        <p:xfrm>
          <a:off x="750290" y="1338603"/>
          <a:ext cx="7716714" cy="5085068"/>
        </p:xfrm>
        <a:graphic>
          <a:graphicData uri="http://schemas.openxmlformats.org/drawingml/2006/table">
            <a:tbl>
              <a:tblPr firstRow="1" bandRow="1">
                <a:tableStyleId>{5C22544A-7EE6-4342-B048-85BDC9FD1C3A}</a:tableStyleId>
              </a:tblPr>
              <a:tblGrid>
                <a:gridCol w="2572238"/>
                <a:gridCol w="2572238"/>
                <a:gridCol w="2572238"/>
              </a:tblGrid>
              <a:tr h="514854">
                <a:tc>
                  <a:txBody>
                    <a:bodyPr/>
                    <a:lstStyle/>
                    <a:p>
                      <a:pPr algn="ctr"/>
                      <a:r>
                        <a:rPr lang="en-US" dirty="0" smtClean="0"/>
                        <a:t>Data Type</a:t>
                      </a:r>
                      <a:endParaRPr lang="en-US" dirty="0"/>
                    </a:p>
                  </a:txBody>
                  <a:tcPr/>
                </a:tc>
                <a:tc>
                  <a:txBody>
                    <a:bodyPr/>
                    <a:lstStyle/>
                    <a:p>
                      <a:pPr algn="ctr"/>
                      <a:r>
                        <a:rPr lang="en-US" dirty="0" smtClean="0"/>
                        <a:t>Measurement</a:t>
                      </a:r>
                      <a:endParaRPr lang="en-US" dirty="0"/>
                    </a:p>
                  </a:txBody>
                  <a:tcPr/>
                </a:tc>
                <a:tc>
                  <a:txBody>
                    <a:bodyPr/>
                    <a:lstStyle/>
                    <a:p>
                      <a:pPr algn="ctr"/>
                      <a:r>
                        <a:rPr lang="en-US" dirty="0" smtClean="0"/>
                        <a:t>Assignment</a:t>
                      </a:r>
                      <a:endParaRPr lang="en-US" dirty="0"/>
                    </a:p>
                  </a:txBody>
                  <a:tcPr/>
                </a:tc>
              </a:tr>
              <a:tr h="1269504">
                <a:tc>
                  <a:txBody>
                    <a:bodyPr/>
                    <a:lstStyle/>
                    <a:p>
                      <a:r>
                        <a:rPr lang="en-US" dirty="0" smtClean="0">
                          <a:solidFill>
                            <a:srgbClr val="008000"/>
                          </a:solidFill>
                        </a:rPr>
                        <a:t>Number String Protocol</a:t>
                      </a:r>
                      <a:r>
                        <a:rPr lang="en-US" baseline="0" dirty="0" smtClean="0">
                          <a:solidFill>
                            <a:srgbClr val="008000"/>
                          </a:solidFill>
                        </a:rPr>
                        <a:t> Components</a:t>
                      </a:r>
                      <a:endParaRPr lang="en-US" dirty="0">
                        <a:solidFill>
                          <a:srgbClr val="008000"/>
                        </a:solidFill>
                      </a:endParaRPr>
                    </a:p>
                  </a:txBody>
                  <a:tcPr/>
                </a:tc>
                <a:tc>
                  <a:txBody>
                    <a:bodyPr/>
                    <a:lstStyle/>
                    <a:p>
                      <a:r>
                        <a:rPr lang="en-US" dirty="0" smtClean="0">
                          <a:solidFill>
                            <a:srgbClr val="0000FF"/>
                          </a:solidFill>
                        </a:rPr>
                        <a:t>Number String Protocol Checklist</a:t>
                      </a:r>
                      <a:endParaRPr lang="en-US" dirty="0">
                        <a:solidFill>
                          <a:srgbClr val="0000FF"/>
                        </a:solidFill>
                      </a:endParaRPr>
                    </a:p>
                  </a:txBody>
                  <a:tcPr/>
                </a:tc>
                <a:tc>
                  <a:txBody>
                    <a:bodyPr/>
                    <a:lstStyle/>
                    <a:p>
                      <a:endParaRPr lang="en-US" dirty="0"/>
                    </a:p>
                  </a:txBody>
                  <a:tcPr/>
                </a:tc>
              </a:tr>
              <a:tr h="1650355">
                <a:tc>
                  <a:txBody>
                    <a:bodyPr/>
                    <a:lstStyle/>
                    <a:p>
                      <a:r>
                        <a:rPr lang="en-US" dirty="0" smtClean="0">
                          <a:solidFill>
                            <a:srgbClr val="008000"/>
                          </a:solidFill>
                        </a:rPr>
                        <a:t>Math Practices</a:t>
                      </a:r>
                      <a:endParaRPr lang="en-US" dirty="0">
                        <a:solidFill>
                          <a:srgbClr val="008000"/>
                        </a:solidFill>
                      </a:endParaRPr>
                    </a:p>
                  </a:txBody>
                  <a:tcPr/>
                </a:tc>
                <a:tc>
                  <a:txBody>
                    <a:bodyPr/>
                    <a:lstStyle/>
                    <a:p>
                      <a:pPr marL="285750" indent="-285750">
                        <a:buFont typeface="Arial"/>
                        <a:buChar char="•"/>
                      </a:pPr>
                      <a:r>
                        <a:rPr lang="en-US" dirty="0" smtClean="0">
                          <a:solidFill>
                            <a:srgbClr val="0000FF"/>
                          </a:solidFill>
                        </a:rPr>
                        <a:t>Math Practice</a:t>
                      </a:r>
                      <a:r>
                        <a:rPr lang="en-US" baseline="0" dirty="0" smtClean="0">
                          <a:solidFill>
                            <a:srgbClr val="0000FF"/>
                          </a:solidFill>
                        </a:rPr>
                        <a:t> Evidence </a:t>
                      </a:r>
                    </a:p>
                    <a:p>
                      <a:pPr marL="285750" indent="-285750">
                        <a:buFont typeface="Arial"/>
                        <a:buChar char="•"/>
                      </a:pPr>
                      <a:r>
                        <a:rPr lang="en-US" baseline="0" dirty="0" smtClean="0">
                          <a:solidFill>
                            <a:srgbClr val="0000FF"/>
                          </a:solidFill>
                        </a:rPr>
                        <a:t>Bulleted SMP List</a:t>
                      </a:r>
                      <a:endParaRPr lang="en-US" dirty="0">
                        <a:solidFill>
                          <a:srgbClr val="0000FF"/>
                        </a:solidFill>
                      </a:endParaRPr>
                    </a:p>
                  </a:txBody>
                  <a:tcPr/>
                </a:tc>
                <a:tc>
                  <a:txBody>
                    <a:bodyPr/>
                    <a:lstStyle/>
                    <a:p>
                      <a:endParaRPr lang="en-US" dirty="0"/>
                    </a:p>
                  </a:txBody>
                  <a:tcPr/>
                </a:tc>
              </a:tr>
              <a:tr h="1650355">
                <a:tc>
                  <a:txBody>
                    <a:bodyPr/>
                    <a:lstStyle/>
                    <a:p>
                      <a:r>
                        <a:rPr lang="en-US" dirty="0" smtClean="0">
                          <a:solidFill>
                            <a:srgbClr val="008000"/>
                          </a:solidFill>
                        </a:rPr>
                        <a:t>Teacher says</a:t>
                      </a:r>
                      <a:r>
                        <a:rPr lang="en-US" baseline="0" dirty="0" smtClean="0">
                          <a:solidFill>
                            <a:srgbClr val="008000"/>
                          </a:solidFill>
                        </a:rPr>
                        <a:t> and does, students say and do</a:t>
                      </a:r>
                      <a:endParaRPr lang="en-US" dirty="0">
                        <a:solidFill>
                          <a:srgbClr val="008000"/>
                        </a:solidFill>
                      </a:endParaRPr>
                    </a:p>
                  </a:txBody>
                  <a:tcPr/>
                </a:tc>
                <a:tc>
                  <a:txBody>
                    <a:bodyPr/>
                    <a:lstStyle/>
                    <a:p>
                      <a:r>
                        <a:rPr lang="en-US" dirty="0" smtClean="0">
                          <a:solidFill>
                            <a:srgbClr val="0000FF"/>
                          </a:solidFill>
                        </a:rPr>
                        <a:t>Observation Script</a:t>
                      </a:r>
                      <a:endParaRPr lang="en-US" dirty="0">
                        <a:solidFill>
                          <a:srgbClr val="0000FF"/>
                        </a:solidFill>
                      </a:endParaRPr>
                    </a:p>
                  </a:txBody>
                  <a:tcPr/>
                </a:tc>
                <a:tc>
                  <a:txBody>
                    <a:bodyPr/>
                    <a:lstStyle/>
                    <a:p>
                      <a:r>
                        <a:rPr lang="en-US" dirty="0" smtClean="0"/>
                        <a:t>Hang</a:t>
                      </a:r>
                      <a:endParaRPr lang="en-US" dirty="0"/>
                    </a:p>
                  </a:txBody>
                  <a:tcPr/>
                </a:tc>
              </a:tr>
            </a:tbl>
          </a:graphicData>
        </a:graphic>
      </p:graphicFrame>
    </p:spTree>
    <p:extLst>
      <p:ext uri="{BB962C8B-B14F-4D97-AF65-F5344CB8AC3E}">
        <p14:creationId xmlns:p14="http://schemas.microsoft.com/office/powerpoint/2010/main" val="26987760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54316"/>
            <a:ext cx="8229600" cy="1143000"/>
          </a:xfrm>
        </p:spPr>
        <p:txBody>
          <a:bodyPr/>
          <a:lstStyle/>
          <a:p>
            <a:r>
              <a:rPr lang="en-US" dirty="0" smtClean="0"/>
              <a:t>Let’s Rehearse the Number String</a:t>
            </a:r>
            <a:endParaRPr lang="en-US" dirty="0"/>
          </a:p>
        </p:txBody>
      </p:sp>
    </p:spTree>
    <p:extLst>
      <p:ext uri="{BB962C8B-B14F-4D97-AF65-F5344CB8AC3E}">
        <p14:creationId xmlns:p14="http://schemas.microsoft.com/office/powerpoint/2010/main" val="16812448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Rehearsal Batting Order</a:t>
            </a:r>
            <a:endParaRPr lang="en-US" dirty="0"/>
          </a:p>
        </p:txBody>
      </p:sp>
      <p:sp>
        <p:nvSpPr>
          <p:cNvPr id="4" name="Content Placeholder 3"/>
          <p:cNvSpPr>
            <a:spLocks noGrp="1"/>
          </p:cNvSpPr>
          <p:nvPr>
            <p:ph sz="half" idx="1"/>
          </p:nvPr>
        </p:nvSpPr>
        <p:spPr/>
        <p:txBody>
          <a:bodyPr>
            <a:normAutofit lnSpcReduction="10000"/>
          </a:bodyPr>
          <a:lstStyle/>
          <a:p>
            <a:r>
              <a:rPr lang="en-US" dirty="0" smtClean="0"/>
              <a:t>Introduction to Task and First Problem-Joseph</a:t>
            </a:r>
          </a:p>
          <a:p>
            <a:r>
              <a:rPr lang="en-US" dirty="0" smtClean="0">
                <a:solidFill>
                  <a:srgbClr val="008000"/>
                </a:solidFill>
              </a:rPr>
              <a:t>Second Problem</a:t>
            </a:r>
            <a:r>
              <a:rPr lang="en-US" dirty="0" smtClean="0">
                <a:solidFill>
                  <a:srgbClr val="008000"/>
                </a:solidFill>
              </a:rPr>
              <a:t>-Reyna</a:t>
            </a:r>
            <a:endParaRPr lang="en-US" dirty="0" smtClean="0">
              <a:solidFill>
                <a:srgbClr val="008000"/>
              </a:solidFill>
            </a:endParaRPr>
          </a:p>
          <a:p>
            <a:r>
              <a:rPr lang="en-US" dirty="0" smtClean="0">
                <a:solidFill>
                  <a:srgbClr val="008000"/>
                </a:solidFill>
              </a:rPr>
              <a:t>Third Problem</a:t>
            </a:r>
            <a:r>
              <a:rPr lang="en-US" dirty="0" smtClean="0">
                <a:solidFill>
                  <a:srgbClr val="008000"/>
                </a:solidFill>
              </a:rPr>
              <a:t>-</a:t>
            </a:r>
            <a:r>
              <a:rPr lang="en-US" dirty="0" err="1" smtClean="0">
                <a:solidFill>
                  <a:srgbClr val="008000"/>
                </a:solidFill>
              </a:rPr>
              <a:t>Fabiola</a:t>
            </a:r>
            <a:endParaRPr lang="en-US" dirty="0" smtClean="0">
              <a:solidFill>
                <a:srgbClr val="008000"/>
              </a:solidFill>
            </a:endParaRPr>
          </a:p>
          <a:p>
            <a:r>
              <a:rPr lang="en-US" dirty="0" smtClean="0">
                <a:solidFill>
                  <a:srgbClr val="008000"/>
                </a:solidFill>
              </a:rPr>
              <a:t>Fourth Problem</a:t>
            </a:r>
            <a:r>
              <a:rPr lang="en-US" dirty="0">
                <a:solidFill>
                  <a:srgbClr val="008000"/>
                </a:solidFill>
              </a:rPr>
              <a:t>-</a:t>
            </a:r>
            <a:r>
              <a:rPr lang="en-US" dirty="0" smtClean="0">
                <a:solidFill>
                  <a:srgbClr val="008000"/>
                </a:solidFill>
              </a:rPr>
              <a:t>Reyna</a:t>
            </a:r>
          </a:p>
          <a:p>
            <a:r>
              <a:rPr lang="en-US" dirty="0" smtClean="0">
                <a:solidFill>
                  <a:srgbClr val="008000"/>
                </a:solidFill>
              </a:rPr>
              <a:t>Fifth </a:t>
            </a:r>
            <a:r>
              <a:rPr lang="en-US" dirty="0" smtClean="0">
                <a:solidFill>
                  <a:srgbClr val="008000"/>
                </a:solidFill>
              </a:rPr>
              <a:t>Problem</a:t>
            </a:r>
            <a:r>
              <a:rPr lang="en-US" dirty="0">
                <a:solidFill>
                  <a:srgbClr val="008000"/>
                </a:solidFill>
              </a:rPr>
              <a:t>-</a:t>
            </a:r>
            <a:r>
              <a:rPr lang="en-US" smtClean="0">
                <a:solidFill>
                  <a:srgbClr val="008000"/>
                </a:solidFill>
              </a:rPr>
              <a:t>Fabiola</a:t>
            </a:r>
            <a:endParaRPr lang="en-US" dirty="0" smtClean="0">
              <a:solidFill>
                <a:srgbClr val="008000"/>
              </a:solidFill>
            </a:endParaRPr>
          </a:p>
          <a:p>
            <a:r>
              <a:rPr lang="en-US" dirty="0" smtClean="0"/>
              <a:t>Sixth Problem</a:t>
            </a:r>
            <a:r>
              <a:rPr lang="en-US" dirty="0"/>
              <a:t> </a:t>
            </a:r>
            <a:r>
              <a:rPr lang="en-US" dirty="0" smtClean="0"/>
              <a:t>and Closing of the Task-Joseph</a:t>
            </a:r>
          </a:p>
          <a:p>
            <a:endParaRPr lang="en-US" dirty="0" smtClean="0"/>
          </a:p>
          <a:p>
            <a:endParaRPr lang="en-US" dirty="0"/>
          </a:p>
        </p:txBody>
      </p:sp>
      <p:pic>
        <p:nvPicPr>
          <p:cNvPr id="5" name="Content Placeholder 4"/>
          <p:cNvPicPr>
            <a:picLocks noGrp="1" noChangeAspect="1"/>
          </p:cNvPicPr>
          <p:nvPr>
            <p:ph sz="half" idx="2"/>
          </p:nvPr>
        </p:nvPicPr>
        <p:blipFill>
          <a:blip r:embed="rId3"/>
          <a:srcRect l="20832" r="20832"/>
          <a:stretch>
            <a:fillRect/>
          </a:stretch>
        </p:blipFill>
        <p:spPr/>
      </p:pic>
    </p:spTree>
    <p:extLst>
      <p:ext uri="{BB962C8B-B14F-4D97-AF65-F5344CB8AC3E}">
        <p14:creationId xmlns:p14="http://schemas.microsoft.com/office/powerpoint/2010/main" val="330847812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Content Placeholder 12"/>
          <p:cNvSpPr>
            <a:spLocks noGrp="1"/>
          </p:cNvSpPr>
          <p:nvPr>
            <p:ph sz="half" idx="2"/>
          </p:nvPr>
        </p:nvSpPr>
        <p:spPr>
          <a:xfrm>
            <a:off x="3962400" y="1219200"/>
            <a:ext cx="4724400" cy="4114800"/>
          </a:xfrm>
        </p:spPr>
        <p:txBody>
          <a:bodyPr anchor="ctr"/>
          <a:lstStyle/>
          <a:p>
            <a:pPr>
              <a:spcBef>
                <a:spcPts val="1200"/>
              </a:spcBef>
              <a:spcAft>
                <a:spcPts val="1200"/>
              </a:spcAft>
              <a:buFont typeface="Arial" charset="0"/>
              <a:buAutoNum type="arabicPeriod"/>
            </a:pPr>
            <a:r>
              <a:rPr lang="en-US" sz="2400" dirty="0" smtClean="0">
                <a:latin typeface="Arial" charset="0"/>
                <a:ea typeface="ヒラギノ角ゴ Pro W3" charset="0"/>
              </a:rPr>
              <a:t>Introduce the task to students</a:t>
            </a:r>
            <a:endParaRPr lang="en-US" sz="2400" dirty="0">
              <a:latin typeface="Arial" charset="0"/>
              <a:ea typeface="ヒラギノ角ゴ Pro W3" charset="0"/>
            </a:endParaRPr>
          </a:p>
          <a:p>
            <a:pPr>
              <a:spcBef>
                <a:spcPts val="1200"/>
              </a:spcBef>
              <a:spcAft>
                <a:spcPts val="1200"/>
              </a:spcAft>
              <a:buFont typeface="Arial" charset="0"/>
              <a:buAutoNum type="arabicPeriod"/>
            </a:pPr>
            <a:r>
              <a:rPr lang="en-US" sz="2400" dirty="0" smtClean="0">
                <a:latin typeface="Arial" charset="0"/>
                <a:ea typeface="ヒラギノ角ゴ Pro W3" charset="0"/>
              </a:rPr>
              <a:t>Pose the first problem</a:t>
            </a:r>
            <a:endParaRPr lang="en-US" sz="2400" dirty="0">
              <a:latin typeface="Arial" charset="0"/>
              <a:ea typeface="ヒラギノ角ゴ Pro W3" charset="0"/>
            </a:endParaRPr>
          </a:p>
          <a:p>
            <a:pPr>
              <a:spcBef>
                <a:spcPts val="1200"/>
              </a:spcBef>
              <a:spcAft>
                <a:spcPts val="1200"/>
              </a:spcAft>
              <a:buFont typeface="Arial" charset="0"/>
              <a:buAutoNum type="arabicPeriod"/>
            </a:pPr>
            <a:r>
              <a:rPr lang="en-US" sz="2400" dirty="0" smtClean="0">
                <a:latin typeface="Arial" charset="0"/>
                <a:ea typeface="ヒラギノ角ゴ Pro W3" charset="0"/>
              </a:rPr>
              <a:t>Pose the second problem</a:t>
            </a:r>
            <a:endParaRPr lang="en-US" sz="2400" dirty="0">
              <a:latin typeface="Arial" charset="0"/>
              <a:ea typeface="ヒラギノ角ゴ Pro W3" charset="0"/>
            </a:endParaRPr>
          </a:p>
          <a:p>
            <a:pPr>
              <a:spcBef>
                <a:spcPts val="1200"/>
              </a:spcBef>
              <a:spcAft>
                <a:spcPts val="1200"/>
              </a:spcAft>
              <a:buFont typeface="Arial" charset="0"/>
              <a:buAutoNum type="arabicPeriod"/>
            </a:pPr>
            <a:r>
              <a:rPr lang="en-US" sz="2400" dirty="0" smtClean="0">
                <a:latin typeface="Arial" charset="0"/>
                <a:ea typeface="ヒラギノ角ゴ Pro W3" charset="0"/>
              </a:rPr>
              <a:t>Pose the remaining problems</a:t>
            </a:r>
            <a:endParaRPr lang="en-US" sz="2400" dirty="0">
              <a:latin typeface="Arial" charset="0"/>
              <a:ea typeface="ヒラギノ角ゴ Pro W3" charset="0"/>
            </a:endParaRPr>
          </a:p>
          <a:p>
            <a:pPr>
              <a:spcBef>
                <a:spcPts val="1200"/>
              </a:spcBef>
              <a:spcAft>
                <a:spcPts val="1200"/>
              </a:spcAft>
              <a:buFont typeface="Arial" charset="0"/>
              <a:buAutoNum type="arabicPeriod"/>
            </a:pPr>
            <a:r>
              <a:rPr lang="en-US" sz="2400" dirty="0" smtClean="0">
                <a:latin typeface="Arial" charset="0"/>
                <a:ea typeface="ヒラギノ角ゴ Pro W3" charset="0"/>
              </a:rPr>
              <a:t>Highlight the big ideas and close the task.</a:t>
            </a:r>
            <a:endParaRPr lang="en-US" sz="2400" dirty="0">
              <a:latin typeface="Arial" charset="0"/>
              <a:ea typeface="ヒラギノ角ゴ Pro W3" charset="0"/>
            </a:endParaRPr>
          </a:p>
        </p:txBody>
      </p:sp>
      <p:graphicFrame>
        <p:nvGraphicFramePr>
          <p:cNvPr id="3" name="Diagram 2"/>
          <p:cNvGraphicFramePr/>
          <p:nvPr>
            <p:extLst>
              <p:ext uri="{D42A27DB-BD31-4B8C-83A1-F6EECF244321}">
                <p14:modId xmlns:p14="http://schemas.microsoft.com/office/powerpoint/2010/main" val="2481440471"/>
              </p:ext>
            </p:extLst>
          </p:nvPr>
        </p:nvGraphicFramePr>
        <p:xfrm>
          <a:off x="204374" y="437978"/>
          <a:ext cx="4145915" cy="5833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accent1">
                    <a:lumMod val="75000"/>
                  </a:schemeClr>
                </a:solidFill>
                <a:latin typeface="+mn-lt"/>
              </a:rPr>
              <a:t>Hand signals</a:t>
            </a:r>
            <a:endParaRPr lang="en-US" dirty="0">
              <a:latin typeface="+mn-lt"/>
            </a:endParaRPr>
          </a:p>
        </p:txBody>
      </p:sp>
      <p:grpSp>
        <p:nvGrpSpPr>
          <p:cNvPr id="3" name="Group 2"/>
          <p:cNvGrpSpPr/>
          <p:nvPr/>
        </p:nvGrpSpPr>
        <p:grpSpPr>
          <a:xfrm>
            <a:off x="301752" y="1752601"/>
            <a:ext cx="2572196" cy="4363824"/>
            <a:chOff x="687294" y="1752601"/>
            <a:chExt cx="3585882" cy="4655668"/>
          </a:xfrm>
        </p:grpSpPr>
        <p:sp>
          <p:nvSpPr>
            <p:cNvPr id="6" name="Rounded Rectangle 5"/>
            <p:cNvSpPr/>
            <p:nvPr/>
          </p:nvSpPr>
          <p:spPr>
            <a:xfrm>
              <a:off x="687294" y="1752601"/>
              <a:ext cx="3585882" cy="225163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r>
                <a:rPr lang="en-US" sz="2400" dirty="0"/>
                <a:t>I’m thinking</a:t>
              </a:r>
              <a:r>
                <a:rPr lang="en-US" sz="2800" dirty="0"/>
                <a:t>…</a:t>
              </a:r>
            </a:p>
          </p:txBody>
        </p:sp>
        <p:sp>
          <p:nvSpPr>
            <p:cNvPr id="10" name="Rounded Rectangle 9"/>
            <p:cNvSpPr/>
            <p:nvPr/>
          </p:nvSpPr>
          <p:spPr>
            <a:xfrm>
              <a:off x="687294" y="4156635"/>
              <a:ext cx="3585882" cy="225163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a:p>
              <a:pPr algn="ctr">
                <a:defRPr/>
              </a:pPr>
              <a:endParaRPr lang="en-US" dirty="0"/>
            </a:p>
            <a:p>
              <a:pPr algn="ctr">
                <a:defRPr/>
              </a:pPr>
              <a:endParaRPr lang="en-US" dirty="0"/>
            </a:p>
            <a:p>
              <a:pPr algn="ctr">
                <a:defRPr/>
              </a:pPr>
              <a:endParaRPr lang="en-US" dirty="0"/>
            </a:p>
            <a:p>
              <a:pPr algn="ctr">
                <a:defRPr/>
              </a:pPr>
              <a:endParaRPr lang="en-US" sz="2800" dirty="0"/>
            </a:p>
            <a:p>
              <a:pPr algn="ctr">
                <a:defRPr/>
              </a:pPr>
              <a:r>
                <a:rPr lang="en-US" sz="2400" dirty="0"/>
                <a:t>I agree.</a:t>
              </a:r>
            </a:p>
          </p:txBody>
        </p:sp>
        <p:pic>
          <p:nvPicPr>
            <p:cNvPr id="14" name="Picture 13" descr="Screen Shot 2014-09-11 at 10.15.41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93838" y="4271963"/>
              <a:ext cx="193833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descr="Screen Shot 2014-09-12 at 11.04.15 AM.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1866900"/>
              <a:ext cx="193833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
          <p:cNvGrpSpPr/>
          <p:nvPr/>
        </p:nvGrpSpPr>
        <p:grpSpPr>
          <a:xfrm>
            <a:off x="6142190" y="1740466"/>
            <a:ext cx="2693962" cy="4375959"/>
            <a:chOff x="4933576" y="1752601"/>
            <a:chExt cx="3585882" cy="4655668"/>
          </a:xfrm>
        </p:grpSpPr>
        <p:sp>
          <p:nvSpPr>
            <p:cNvPr id="9" name="Rounded Rectangle 8"/>
            <p:cNvSpPr/>
            <p:nvPr/>
          </p:nvSpPr>
          <p:spPr>
            <a:xfrm>
              <a:off x="4933576" y="1752601"/>
              <a:ext cx="3585882" cy="225163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r>
                <a:rPr lang="en-US" dirty="0"/>
                <a:t>I have___  ways of solving the problem</a:t>
              </a:r>
              <a:r>
                <a:rPr lang="en-US" sz="2400" dirty="0"/>
                <a:t>. </a:t>
              </a:r>
            </a:p>
          </p:txBody>
        </p:sp>
        <p:sp>
          <p:nvSpPr>
            <p:cNvPr id="11" name="Rounded Rectangle 10"/>
            <p:cNvSpPr/>
            <p:nvPr/>
          </p:nvSpPr>
          <p:spPr>
            <a:xfrm>
              <a:off x="4933576" y="4156635"/>
              <a:ext cx="3585882" cy="2251634"/>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400" dirty="0"/>
            </a:p>
            <a:p>
              <a:pPr algn="ctr">
                <a:defRPr/>
              </a:pPr>
              <a:endParaRPr lang="en-US" sz="2400" dirty="0"/>
            </a:p>
            <a:p>
              <a:pPr algn="ctr">
                <a:defRPr/>
              </a:pPr>
              <a:endParaRPr lang="en-US" sz="2400" dirty="0"/>
            </a:p>
            <a:p>
              <a:pPr algn="ctr">
                <a:defRPr/>
              </a:pPr>
              <a:endParaRPr lang="en-US" sz="2400" dirty="0"/>
            </a:p>
            <a:p>
              <a:pPr algn="ctr">
                <a:defRPr/>
              </a:pPr>
              <a:r>
                <a:rPr lang="en-US" sz="2400" dirty="0"/>
                <a:t>I disagree.</a:t>
              </a:r>
            </a:p>
          </p:txBody>
        </p:sp>
        <p:pic>
          <p:nvPicPr>
            <p:cNvPr id="13" name="Picture 12" descr="Screen Shot 2014-09-11 at 10.09.20 PM.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35575" y="1866900"/>
              <a:ext cx="2997200"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descr="Screen Shot 2014-09-12 at 11.12.06 AM.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40400" y="4287838"/>
              <a:ext cx="2119313"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 name="Rounded Rectangle 17"/>
          <p:cNvSpPr/>
          <p:nvPr/>
        </p:nvSpPr>
        <p:spPr>
          <a:xfrm>
            <a:off x="3253266" y="2944822"/>
            <a:ext cx="2572196" cy="2110489"/>
          </a:xfrm>
          <a:prstGeom prst="round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800" dirty="0"/>
          </a:p>
          <a:p>
            <a:pPr algn="ctr">
              <a:defRPr/>
            </a:pPr>
            <a:endParaRPr lang="en-US" sz="2800" dirty="0"/>
          </a:p>
          <a:p>
            <a:pPr algn="ctr">
              <a:defRPr/>
            </a:pPr>
            <a:endParaRPr lang="en-US" sz="2800" dirty="0"/>
          </a:p>
          <a:p>
            <a:pPr algn="ctr">
              <a:defRPr/>
            </a:pPr>
            <a:endParaRPr lang="en-US" sz="2800" dirty="0"/>
          </a:p>
          <a:p>
            <a:pPr algn="ctr">
              <a:defRPr/>
            </a:pPr>
            <a:r>
              <a:rPr lang="en-US" sz="2000" dirty="0" smtClean="0"/>
              <a:t>I’ve got an answer</a:t>
            </a:r>
            <a:endParaRPr lang="en-US" sz="2000" dirty="0"/>
          </a:p>
        </p:txBody>
      </p:sp>
      <p:pic>
        <p:nvPicPr>
          <p:cNvPr id="22" name="Picture 3" descr="Screen Shot 2014-08-05 at 9.30.51 AM.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831810" y="3196718"/>
            <a:ext cx="1574921" cy="1332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365653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Sentence Frames</a:t>
            </a:r>
            <a:endParaRPr lang="en-US" dirty="0"/>
          </a:p>
        </p:txBody>
      </p:sp>
      <p:sp>
        <p:nvSpPr>
          <p:cNvPr id="38914" name="Content Placeholder 2"/>
          <p:cNvSpPr>
            <a:spLocks noGrp="1"/>
          </p:cNvSpPr>
          <p:nvPr>
            <p:ph idx="1"/>
          </p:nvPr>
        </p:nvSpPr>
        <p:spPr/>
        <p:txBody>
          <a:bodyPr>
            <a:normAutofit lnSpcReduction="10000"/>
          </a:bodyPr>
          <a:lstStyle/>
          <a:p>
            <a:pPr eaLnBrk="1" hangingPunct="1"/>
            <a:r>
              <a:rPr lang="en-US" dirty="0"/>
              <a:t>I agree with______ because _______.</a:t>
            </a:r>
          </a:p>
          <a:p>
            <a:pPr eaLnBrk="1" hangingPunct="1"/>
            <a:endParaRPr lang="en-US" dirty="0"/>
          </a:p>
          <a:p>
            <a:pPr eaLnBrk="1" hangingPunct="1"/>
            <a:r>
              <a:rPr lang="en-US" dirty="0"/>
              <a:t>I disagree with ______ because _______.</a:t>
            </a:r>
          </a:p>
          <a:p>
            <a:pPr eaLnBrk="1" hangingPunct="1"/>
            <a:endParaRPr lang="en-US" dirty="0"/>
          </a:p>
          <a:p>
            <a:pPr eaLnBrk="1" hangingPunct="1"/>
            <a:r>
              <a:rPr lang="en-US" dirty="0"/>
              <a:t>I do not understand _________. Can you explain this again?</a:t>
            </a:r>
          </a:p>
          <a:p>
            <a:pPr eaLnBrk="1" hangingPunct="1"/>
            <a:endParaRPr lang="en-US" dirty="0"/>
          </a:p>
          <a:p>
            <a:pPr eaLnBrk="1" hangingPunct="1"/>
            <a:r>
              <a:rPr lang="en-US" dirty="0"/>
              <a:t>How/Why did you decide to ________?</a:t>
            </a:r>
          </a:p>
          <a:p>
            <a:pPr eaLnBrk="1" hangingPunct="1"/>
            <a:endParaRPr lang="en-US" i="1" dirty="0">
              <a:latin typeface="Century Gothic" charset="0"/>
            </a:endParaRPr>
          </a:p>
          <a:p>
            <a:pPr eaLnBrk="1" hangingPunct="1"/>
            <a:endParaRPr lang="en-US" i="1" dirty="0">
              <a:latin typeface="Century Gothic" charset="0"/>
            </a:endParaRPr>
          </a:p>
          <a:p>
            <a:pPr eaLnBrk="1" hangingPunct="1"/>
            <a:endParaRPr lang="en-US" dirty="0">
              <a:latin typeface="Century Gothic" charset="0"/>
            </a:endParaRPr>
          </a:p>
          <a:p>
            <a:pPr eaLnBrk="1" hangingPunct="1"/>
            <a:endParaRPr lang="en-US" dirty="0">
              <a:latin typeface="Century Gothic" charset="0"/>
            </a:endParaRPr>
          </a:p>
        </p:txBody>
      </p:sp>
      <p:pic>
        <p:nvPicPr>
          <p:cNvPr id="4" name="Picture 3"/>
          <p:cNvPicPr>
            <a:picLocks noChangeAspect="1"/>
          </p:cNvPicPr>
          <p:nvPr/>
        </p:nvPicPr>
        <p:blipFill>
          <a:blip r:embed="rId3"/>
          <a:stretch>
            <a:fillRect/>
          </a:stretch>
        </p:blipFill>
        <p:spPr>
          <a:xfrm>
            <a:off x="7149561" y="4342510"/>
            <a:ext cx="1686591" cy="966979"/>
          </a:xfrm>
          <a:prstGeom prst="rect">
            <a:avLst/>
          </a:prstGeom>
        </p:spPr>
      </p:pic>
    </p:spTree>
    <p:extLst>
      <p:ext uri="{BB962C8B-B14F-4D97-AF65-F5344CB8AC3E}">
        <p14:creationId xmlns:p14="http://schemas.microsoft.com/office/powerpoint/2010/main" val="11296559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String-B2 </a:t>
            </a:r>
            <a:endParaRPr lang="en-US" dirty="0"/>
          </a:p>
        </p:txBody>
      </p:sp>
      <p:sp>
        <p:nvSpPr>
          <p:cNvPr id="3" name="Content Placeholder 2"/>
          <p:cNvSpPr>
            <a:spLocks noGrp="1"/>
          </p:cNvSpPr>
          <p:nvPr>
            <p:ph idx="1"/>
          </p:nvPr>
        </p:nvSpPr>
        <p:spPr/>
        <p:txBody>
          <a:bodyPr>
            <a:normAutofit/>
          </a:bodyPr>
          <a:lstStyle/>
          <a:p>
            <a:r>
              <a:rPr lang="en-US" dirty="0" smtClean="0"/>
              <a:t>43 + 20</a:t>
            </a:r>
          </a:p>
          <a:p>
            <a:r>
              <a:rPr lang="en-US" dirty="0" smtClean="0"/>
              <a:t>43 + 24</a:t>
            </a:r>
          </a:p>
          <a:p>
            <a:r>
              <a:rPr lang="en-US" dirty="0" smtClean="0"/>
              <a:t>43 + 44</a:t>
            </a:r>
          </a:p>
          <a:p>
            <a:r>
              <a:rPr lang="en-US" dirty="0" smtClean="0"/>
              <a:t>52 + 30</a:t>
            </a:r>
          </a:p>
          <a:p>
            <a:r>
              <a:rPr lang="en-US" dirty="0" smtClean="0"/>
              <a:t>52 + 39</a:t>
            </a:r>
          </a:p>
          <a:p>
            <a:r>
              <a:rPr lang="en-US" dirty="0" smtClean="0"/>
              <a:t>68 + 22</a:t>
            </a:r>
            <a:endParaRPr lang="en-US" dirty="0"/>
          </a:p>
          <a:p>
            <a:r>
              <a:rPr lang="en-US" dirty="0" smtClean="0"/>
              <a:t>68 + 29</a:t>
            </a:r>
          </a:p>
          <a:p>
            <a:pPr marL="0" indent="0">
              <a:buNone/>
            </a:pPr>
            <a:endParaRPr lang="en-US" dirty="0"/>
          </a:p>
        </p:txBody>
      </p:sp>
    </p:spTree>
    <p:extLst>
      <p:ext uri="{BB962C8B-B14F-4D97-AF65-F5344CB8AC3E}">
        <p14:creationId xmlns:p14="http://schemas.microsoft.com/office/powerpoint/2010/main" val="335844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idx="1"/>
          </p:nvPr>
        </p:nvSpPr>
        <p:spPr>
          <a:xfrm>
            <a:off x="269068" y="1161162"/>
            <a:ext cx="4496943" cy="5440079"/>
          </a:xfrm>
        </p:spPr>
        <p:txBody>
          <a:bodyPr lIns="0" tIns="0" rIns="0" bIns="0">
            <a:noAutofit/>
          </a:bodyPr>
          <a:lstStyle/>
          <a:p>
            <a:pPr>
              <a:defRPr sz="1800">
                <a:solidFill>
                  <a:srgbClr val="000000"/>
                </a:solidFill>
              </a:defRPr>
            </a:pPr>
            <a:r>
              <a:rPr lang="en-US" sz="2000" b="1" dirty="0" smtClean="0">
                <a:solidFill>
                  <a:srgbClr val="564B3C"/>
                </a:solidFill>
              </a:rPr>
              <a:t>Addition</a:t>
            </a:r>
            <a:r>
              <a:rPr lang="en-US" sz="2000" dirty="0" smtClean="0">
                <a:solidFill>
                  <a:srgbClr val="564B3C"/>
                </a:solidFill>
              </a:rPr>
              <a:t> </a:t>
            </a:r>
            <a:r>
              <a:rPr sz="2000" dirty="0" smtClean="0">
                <a:solidFill>
                  <a:srgbClr val="564B3C"/>
                </a:solidFill>
              </a:rPr>
              <a:t>String</a:t>
            </a:r>
            <a:endParaRPr sz="2000" dirty="0">
              <a:solidFill>
                <a:srgbClr val="564B3C"/>
              </a:solidFill>
            </a:endParaRPr>
          </a:p>
          <a:p>
            <a:pPr>
              <a:defRPr sz="1800">
                <a:solidFill>
                  <a:srgbClr val="000000"/>
                </a:solidFill>
              </a:defRPr>
            </a:pPr>
            <a:r>
              <a:rPr sz="2000" b="1" dirty="0" smtClean="0">
                <a:solidFill>
                  <a:srgbClr val="564B3C"/>
                </a:solidFill>
              </a:rPr>
              <a:t>Strategy</a:t>
            </a:r>
            <a:r>
              <a:rPr lang="en-US" sz="2000" b="1" dirty="0" smtClean="0">
                <a:solidFill>
                  <a:srgbClr val="564B3C"/>
                </a:solidFill>
              </a:rPr>
              <a:t>(ies)</a:t>
            </a:r>
            <a:r>
              <a:rPr sz="2000" b="1" dirty="0" smtClean="0">
                <a:solidFill>
                  <a:srgbClr val="564B3C"/>
                </a:solidFill>
              </a:rPr>
              <a:t> </a:t>
            </a:r>
            <a:r>
              <a:rPr sz="2000" b="1" dirty="0">
                <a:solidFill>
                  <a:srgbClr val="564B3C"/>
                </a:solidFill>
              </a:rPr>
              <a:t>Highlighted</a:t>
            </a:r>
            <a:r>
              <a:rPr sz="2000" dirty="0" smtClean="0">
                <a:solidFill>
                  <a:srgbClr val="564B3C"/>
                </a:solidFill>
              </a:rPr>
              <a:t>: </a:t>
            </a:r>
            <a:r>
              <a:rPr lang="en-US" sz="2000" dirty="0" smtClean="0">
                <a:solidFill>
                  <a:srgbClr val="564B3C"/>
                </a:solidFill>
              </a:rPr>
              <a:t>Addition, One Number Whole and Taking Leaps of Ten</a:t>
            </a:r>
            <a:endParaRPr sz="2000" dirty="0">
              <a:solidFill>
                <a:srgbClr val="564B3C"/>
              </a:solidFill>
            </a:endParaRPr>
          </a:p>
          <a:p>
            <a:pPr lvl="1">
              <a:defRPr sz="1800">
                <a:solidFill>
                  <a:srgbClr val="000000"/>
                </a:solidFill>
              </a:defRPr>
            </a:pPr>
            <a:r>
              <a:rPr lang="en-US" sz="2000" dirty="0" smtClean="0">
                <a:solidFill>
                  <a:srgbClr val="564B3C"/>
                </a:solidFill>
              </a:rPr>
              <a:t>The first problem is the scaffold for the second. The third expression has a value of 20 greater than the second and again the same number line can be used.</a:t>
            </a:r>
          </a:p>
          <a:p>
            <a:pPr lvl="1">
              <a:defRPr sz="1800">
                <a:solidFill>
                  <a:srgbClr val="000000"/>
                </a:solidFill>
              </a:defRPr>
            </a:pPr>
            <a:r>
              <a:rPr lang="en-US" sz="2000" dirty="0" smtClean="0">
                <a:solidFill>
                  <a:srgbClr val="564B3C"/>
                </a:solidFill>
              </a:rPr>
              <a:t>The next two problems are paired with 39 being 9 more than 30. </a:t>
            </a:r>
            <a:endParaRPr lang="en-US" sz="2000" dirty="0">
              <a:solidFill>
                <a:srgbClr val="564B3C"/>
              </a:solidFill>
            </a:endParaRPr>
          </a:p>
          <a:p>
            <a:pPr lvl="1">
              <a:defRPr sz="1800">
                <a:solidFill>
                  <a:srgbClr val="000000"/>
                </a:solidFill>
              </a:defRPr>
            </a:pPr>
            <a:r>
              <a:rPr lang="en-US" sz="2000" dirty="0" smtClean="0">
                <a:solidFill>
                  <a:srgbClr val="564B3C"/>
                </a:solidFill>
              </a:rPr>
              <a:t>The last two problems support students in exploring both strategies; using the tens first and then adding the units, and taking a larger leap and subtracting at the end.</a:t>
            </a:r>
          </a:p>
        </p:txBody>
      </p:sp>
      <p:sp>
        <p:nvSpPr>
          <p:cNvPr id="4" name="Shape 67"/>
          <p:cNvSpPr txBox="1">
            <a:spLocks/>
          </p:cNvSpPr>
          <p:nvPr/>
        </p:nvSpPr>
        <p:spPr>
          <a:xfrm>
            <a:off x="0" y="0"/>
            <a:ext cx="9144000" cy="1039813"/>
          </a:xfrm>
          <a:prstGeom prst="rect">
            <a:avLst/>
          </a:prstGeom>
          <a:solidFill>
            <a:srgbClr val="90B5CB">
              <a:alpha val="50000"/>
            </a:srgbClr>
          </a:solidFill>
          <a:ln w="12700">
            <a:miter lim="400000"/>
          </a:ln>
          <a:scene3d>
            <a:camera prst="orthographicFront"/>
            <a:lightRig rig="freezing" dir="t"/>
          </a:scene3d>
          <a:sp3d/>
          <a:extLst>
            <a:ext uri="{C572A759-6A51-4108-AA02-DFA0A04FC94B}">
              <ma14:wrappingTextBoxFlag xmlns:ma14="http://schemas.microsoft.com/office/mac/drawingml/2011/main" val="1"/>
            </a:ext>
          </a:extLst>
        </p:spPr>
        <p:txBody>
          <a:bodyPr lIns="0" tIns="0" rIns="0" bIns="0" anchor="ctr">
            <a:normAutofit fontScale="92500"/>
          </a:bodyPr>
          <a:lstStyle>
            <a:lvl1pPr algn="ctr">
              <a:defRPr sz="3500">
                <a:solidFill>
                  <a:srgbClr val="6B7D72"/>
                </a:solidFill>
                <a:latin typeface="Century Gothic"/>
                <a:ea typeface="Century Gothic"/>
                <a:cs typeface="Century Gothic"/>
                <a:sym typeface="Century Gothic"/>
              </a:defRPr>
            </a:lvl1pPr>
            <a:lvl2pPr algn="ctr">
              <a:defRPr sz="3500">
                <a:solidFill>
                  <a:srgbClr val="6B7D72"/>
                </a:solidFill>
                <a:latin typeface="Book Antiqua"/>
                <a:ea typeface="Book Antiqua"/>
                <a:cs typeface="Book Antiqua"/>
                <a:sym typeface="Book Antiqua"/>
              </a:defRPr>
            </a:lvl2pPr>
            <a:lvl3pPr algn="ctr">
              <a:defRPr sz="3500">
                <a:solidFill>
                  <a:srgbClr val="6B7D72"/>
                </a:solidFill>
                <a:latin typeface="Book Antiqua"/>
                <a:ea typeface="Book Antiqua"/>
                <a:cs typeface="Book Antiqua"/>
                <a:sym typeface="Book Antiqua"/>
              </a:defRPr>
            </a:lvl3pPr>
            <a:lvl4pPr algn="ctr">
              <a:defRPr sz="3500">
                <a:solidFill>
                  <a:srgbClr val="6B7D72"/>
                </a:solidFill>
                <a:latin typeface="Book Antiqua"/>
                <a:ea typeface="Book Antiqua"/>
                <a:cs typeface="Book Antiqua"/>
                <a:sym typeface="Book Antiqua"/>
              </a:defRPr>
            </a:lvl4pPr>
            <a:lvl5pPr algn="ctr">
              <a:defRPr sz="3500">
                <a:solidFill>
                  <a:srgbClr val="6B7D72"/>
                </a:solidFill>
                <a:latin typeface="Book Antiqua"/>
                <a:ea typeface="Book Antiqua"/>
                <a:cs typeface="Book Antiqua"/>
                <a:sym typeface="Book Antiqua"/>
              </a:defRPr>
            </a:lvl5pPr>
            <a:lvl6pPr indent="457200" algn="ctr">
              <a:defRPr sz="3500">
                <a:solidFill>
                  <a:srgbClr val="6B7D72"/>
                </a:solidFill>
                <a:latin typeface="Book Antiqua"/>
                <a:ea typeface="Book Antiqua"/>
                <a:cs typeface="Book Antiqua"/>
                <a:sym typeface="Book Antiqua"/>
              </a:defRPr>
            </a:lvl6pPr>
            <a:lvl7pPr indent="914400" algn="ctr">
              <a:defRPr sz="3500">
                <a:solidFill>
                  <a:srgbClr val="6B7D72"/>
                </a:solidFill>
                <a:latin typeface="Book Antiqua"/>
                <a:ea typeface="Book Antiqua"/>
                <a:cs typeface="Book Antiqua"/>
                <a:sym typeface="Book Antiqua"/>
              </a:defRPr>
            </a:lvl7pPr>
            <a:lvl8pPr indent="1371600" algn="ctr">
              <a:defRPr sz="3500">
                <a:solidFill>
                  <a:srgbClr val="6B7D72"/>
                </a:solidFill>
                <a:latin typeface="Book Antiqua"/>
                <a:ea typeface="Book Antiqua"/>
                <a:cs typeface="Book Antiqua"/>
                <a:sym typeface="Book Antiqua"/>
              </a:defRPr>
            </a:lvl8pPr>
            <a:lvl9pPr indent="1828800" algn="ctr">
              <a:defRPr sz="3500">
                <a:solidFill>
                  <a:srgbClr val="6B7D72"/>
                </a:solidFill>
                <a:latin typeface="Book Antiqua"/>
                <a:ea typeface="Book Antiqua"/>
                <a:cs typeface="Book Antiqua"/>
                <a:sym typeface="Book Antiqua"/>
              </a:defRPr>
            </a:lvl9pPr>
          </a:lstStyle>
          <a:p>
            <a:pPr>
              <a:defRPr sz="1800">
                <a:solidFill>
                  <a:srgbClr val="000000"/>
                </a:solidFill>
              </a:defRPr>
            </a:pPr>
            <a:r>
              <a:rPr lang="en-US" sz="4000" dirty="0" smtClean="0">
                <a:solidFill>
                  <a:srgbClr val="FFFFFF"/>
                </a:solidFill>
              </a:rPr>
              <a:t>Behind the Making of this Number String</a:t>
            </a:r>
            <a:endParaRPr lang="en-US" sz="4000" dirty="0">
              <a:solidFill>
                <a:srgbClr val="FFFFFF"/>
              </a:solidFill>
            </a:endParaRPr>
          </a:p>
        </p:txBody>
      </p:sp>
      <p:pic>
        <p:nvPicPr>
          <p:cNvPr id="7" name="Content Placeholder 6" descr="Screen Shot 2015-03-16 at 5.52.39 AM.png"/>
          <p:cNvPicPr>
            <a:picLocks noChangeAspect="1"/>
          </p:cNvPicPr>
          <p:nvPr/>
        </p:nvPicPr>
        <p:blipFill>
          <a:blip r:embed="rId3">
            <a:extLst>
              <a:ext uri="{28A0092B-C50C-407E-A947-70E740481C1C}">
                <a14:useLocalDpi xmlns:a14="http://schemas.microsoft.com/office/drawing/2010/main" val="0"/>
              </a:ext>
            </a:extLst>
          </a:blip>
          <a:srcRect t="4724" b="4724"/>
          <a:stretch>
            <a:fillRect/>
          </a:stretch>
        </p:blipFill>
        <p:spPr>
          <a:xfrm>
            <a:off x="4993109" y="1161162"/>
            <a:ext cx="4038600" cy="4525963"/>
          </a:xfrm>
          <a:prstGeom prst="rect">
            <a:avLst/>
          </a:prstGeom>
        </p:spPr>
      </p:pic>
    </p:spTree>
    <p:extLst>
      <p:ext uri="{BB962C8B-B14F-4D97-AF65-F5344CB8AC3E}">
        <p14:creationId xmlns:p14="http://schemas.microsoft.com/office/powerpoint/2010/main" val="2712380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p:tmAbs val="0"/>
                                  </p:iterate>
                                  <p:childTnLst>
                                    <p:set>
                                      <p:cBhvr>
                                        <p:cTn id="6" fill="hold"/>
                                        <p:tgtEl>
                                          <p:spTgt spid="202">
                                            <p:bg/>
                                          </p:spTgt>
                                        </p:tgtEl>
                                        <p:attrNameLst>
                                          <p:attrName>style.visibility</p:attrName>
                                        </p:attrNameLst>
                                      </p:cBhvr>
                                      <p:to>
                                        <p:strVal val="visible"/>
                                      </p:to>
                                    </p:set>
                                  </p:childTnLst>
                                </p:cTn>
                              </p:par>
                              <p:par>
                                <p:cTn id="7" presetID="1" presetClass="entr" presetSubtype="0" fill="hold" grpId="0" nodeType="withEffect">
                                  <p:stCondLst>
                                    <p:cond delay="0"/>
                                  </p:stCondLst>
                                  <p:iterate>
                                    <p:tmAbs val="0"/>
                                  </p:iterate>
                                  <p:childTnLst>
                                    <p:set>
                                      <p:cBhvr>
                                        <p:cTn id="8" fill="hold"/>
                                        <p:tgtEl>
                                          <p:spTgt spid="202">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iterate>
                                    <p:tmAbs val="0"/>
                                  </p:iterate>
                                  <p:childTnLst>
                                    <p:set>
                                      <p:cBhvr>
                                        <p:cTn id="12" fill="hold"/>
                                        <p:tgtEl>
                                          <p:spTgt spid="20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iterate>
                                    <p:tmAbs val="0"/>
                                  </p:iterate>
                                  <p:childTnLst>
                                    <p:set>
                                      <p:cBhvr>
                                        <p:cTn id="14" fill="hold"/>
                                        <p:tgtEl>
                                          <p:spTgt spid="20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iterate>
                                    <p:tmAbs val="0"/>
                                  </p:iterate>
                                  <p:childTnLst>
                                    <p:set>
                                      <p:cBhvr>
                                        <p:cTn id="16" fill="hold"/>
                                        <p:tgtEl>
                                          <p:spTgt spid="20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iterate>
                                    <p:tmAbs val="0"/>
                                  </p:iterate>
                                  <p:childTnLst>
                                    <p:set>
                                      <p:cBhvr>
                                        <p:cTn id="18" fill="hold"/>
                                        <p:tgtEl>
                                          <p:spTgt spid="20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uiExpand="1" build="p"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6" y="4979501"/>
            <a:ext cx="9141944" cy="1217426"/>
          </a:xfrm>
          <a:prstGeom prst="rect">
            <a:avLst/>
          </a:prstGeom>
          <a:solidFill>
            <a:srgbClr val="000000">
              <a:alpha val="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Round Diagonal Corner Rectangle 3"/>
          <p:cNvSpPr/>
          <p:nvPr/>
        </p:nvSpPr>
        <p:spPr>
          <a:xfrm>
            <a:off x="535456" y="2362874"/>
            <a:ext cx="2438400" cy="3100541"/>
          </a:xfrm>
          <a:prstGeom prst="round2DiagRect">
            <a:avLst>
              <a:gd name="adj1" fmla="val 4636"/>
              <a:gd name="adj2" fmla="val 0"/>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r>
              <a:rPr lang="en-US" sz="2000" b="1" dirty="0"/>
              <a:t>Cognitively plan a number string</a:t>
            </a:r>
          </a:p>
        </p:txBody>
      </p:sp>
      <p:sp>
        <p:nvSpPr>
          <p:cNvPr id="5" name="Round Diagonal Corner Rectangle 4"/>
          <p:cNvSpPr/>
          <p:nvPr/>
        </p:nvSpPr>
        <p:spPr>
          <a:xfrm>
            <a:off x="3354856" y="2362874"/>
            <a:ext cx="2440792" cy="3040374"/>
          </a:xfrm>
          <a:prstGeom prst="round2DiagRect">
            <a:avLst>
              <a:gd name="adj1" fmla="val 4635"/>
              <a:gd name="adj2" fmla="val 0"/>
            </a:avLst>
          </a:prstGeom>
          <a:ln w="57150"/>
        </p:spPr>
        <p:style>
          <a:lnRef idx="2">
            <a:schemeClr val="accent6"/>
          </a:lnRef>
          <a:fillRef idx="1">
            <a:schemeClr val="lt1"/>
          </a:fillRef>
          <a:effectRef idx="0">
            <a:schemeClr val="accent6"/>
          </a:effectRef>
          <a:fontRef idx="minor">
            <a:schemeClr val="dk1"/>
          </a:fontRef>
        </p:style>
        <p:txBody>
          <a:bodyPr rtlCol="0" anchor="ctr"/>
          <a:lstStyle/>
          <a:p>
            <a:pPr lvl="0"/>
            <a:r>
              <a:rPr lang="en-US" sz="2000" b="1" dirty="0"/>
              <a:t>Rehearse that number string together</a:t>
            </a:r>
          </a:p>
        </p:txBody>
      </p:sp>
      <p:sp>
        <p:nvSpPr>
          <p:cNvPr id="8" name="Round Diagonal Corner Rectangle 7"/>
          <p:cNvSpPr/>
          <p:nvPr/>
        </p:nvSpPr>
        <p:spPr>
          <a:xfrm>
            <a:off x="6193506" y="2362874"/>
            <a:ext cx="2440792" cy="3040374"/>
          </a:xfrm>
          <a:prstGeom prst="round2DiagRect">
            <a:avLst>
              <a:gd name="adj1" fmla="val 4635"/>
              <a:gd name="adj2" fmla="val 0"/>
            </a:avLst>
          </a:prstGeom>
          <a:ln w="57150"/>
        </p:spPr>
        <p:style>
          <a:lnRef idx="2">
            <a:schemeClr val="accent6"/>
          </a:lnRef>
          <a:fillRef idx="1">
            <a:schemeClr val="lt1"/>
          </a:fillRef>
          <a:effectRef idx="0">
            <a:schemeClr val="accent6"/>
          </a:effectRef>
          <a:fontRef idx="minor">
            <a:schemeClr val="dk1"/>
          </a:fontRef>
        </p:style>
        <p:txBody>
          <a:bodyPr rtlCol="0" anchor="ctr"/>
          <a:lstStyle/>
          <a:p>
            <a:r>
              <a:rPr lang="en-US" sz="2000" b="1" dirty="0"/>
              <a:t>Debrief the learning of that number string </a:t>
            </a:r>
          </a:p>
        </p:txBody>
      </p:sp>
      <p:sp>
        <p:nvSpPr>
          <p:cNvPr id="2" name="Title 1"/>
          <p:cNvSpPr>
            <a:spLocks noGrp="1"/>
          </p:cNvSpPr>
          <p:nvPr>
            <p:ph type="title"/>
          </p:nvPr>
        </p:nvSpPr>
        <p:spPr>
          <a:xfrm>
            <a:off x="628650" y="554823"/>
            <a:ext cx="7886700" cy="1325563"/>
          </a:xfrm>
        </p:spPr>
        <p:txBody>
          <a:bodyPr>
            <a:normAutofit fontScale="90000"/>
          </a:bodyPr>
          <a:lstStyle/>
          <a:p>
            <a:r>
              <a:rPr lang="en-US" sz="5300" b="1" dirty="0" err="1" smtClean="0">
                <a:solidFill>
                  <a:schemeClr val="bg1"/>
                </a:solidFill>
                <a:latin typeface="+mn-lt"/>
              </a:rPr>
              <a:t>SESS</a:t>
            </a:r>
            <a:r>
              <a:rPr lang="en-US" sz="5300" dirty="0" err="1"/>
              <a:t>Session</a:t>
            </a:r>
            <a:r>
              <a:rPr lang="en-US" sz="5300" dirty="0"/>
              <a:t> </a:t>
            </a:r>
            <a:r>
              <a:rPr lang="en-US" sz="5300" dirty="0" err="1"/>
              <a:t>Outcomes</a:t>
            </a:r>
            <a:r>
              <a:rPr lang="en-US" sz="5300" b="1" dirty="0" err="1" smtClean="0">
                <a:solidFill>
                  <a:schemeClr val="bg1"/>
                </a:solidFill>
                <a:latin typeface="+mn-lt"/>
              </a:rPr>
              <a:t>ION</a:t>
            </a:r>
            <a:r>
              <a:rPr lang="en-US" sz="5300" b="1" dirty="0" smtClean="0">
                <a:solidFill>
                  <a:schemeClr val="bg1"/>
                </a:solidFill>
                <a:latin typeface="+mn-lt"/>
              </a:rPr>
              <a:t> </a:t>
            </a:r>
            <a:r>
              <a:rPr lang="en-US" b="1" dirty="0" smtClean="0">
                <a:solidFill>
                  <a:schemeClr val="bg1"/>
                </a:solidFill>
                <a:latin typeface="+mn-lt"/>
              </a:rPr>
              <a:t>OBJECTIVES</a:t>
            </a:r>
            <a:endParaRPr lang="en-US" b="1" dirty="0">
              <a:solidFill>
                <a:schemeClr val="bg1"/>
              </a:solidFill>
              <a:latin typeface="+mn-lt"/>
            </a:endParaRPr>
          </a:p>
        </p:txBody>
      </p:sp>
    </p:spTree>
    <p:extLst>
      <p:ext uri="{BB962C8B-B14F-4D97-AF65-F5344CB8AC3E}">
        <p14:creationId xmlns:p14="http://schemas.microsoft.com/office/powerpoint/2010/main" val="10423518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Scale>
                                      <p:cBhvr>
                                        <p:cTn id="7"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4"/>
                                        </p:tgtEl>
                                        <p:attrNameLst>
                                          <p:attrName>ppt_x</p:attrName>
                                          <p:attrName>ppt_y</p:attrName>
                                        </p:attrNameLst>
                                      </p:cBhvr>
                                    </p:animMotion>
                                    <p:animEffect transition="in" filter="fade">
                                      <p:cBhvr>
                                        <p:cTn id="9" dur="1000"/>
                                        <p:tgtEl>
                                          <p:spTgt spid="4"/>
                                        </p:tgtEl>
                                      </p:cBhvr>
                                    </p:animEffect>
                                  </p:childTnLst>
                                </p:cTn>
                              </p:par>
                              <p:par>
                                <p:cTn id="10" presetID="6" presetClass="emph" presetSubtype="0" autoRev="1" fill="hold" grpId="1" nodeType="withEffect">
                                  <p:stCondLst>
                                    <p:cond delay="0"/>
                                  </p:stCondLst>
                                  <p:childTnLst>
                                    <p:animScale>
                                      <p:cBhvr>
                                        <p:cTn id="11" dur="500" fill="hold"/>
                                        <p:tgtEl>
                                          <p:spTgt spid="4"/>
                                        </p:tgtEl>
                                      </p:cBhvr>
                                      <p:by x="5000" y="5000"/>
                                    </p:animScale>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Scale>
                                      <p:cBhvr>
                                        <p:cTn id="16"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1000" decel="50000" fill="hold">
                                          <p:stCondLst>
                                            <p:cond delay="0"/>
                                          </p:stCondLst>
                                        </p:cTn>
                                        <p:tgtEl>
                                          <p:spTgt spid="5"/>
                                        </p:tgtEl>
                                        <p:attrNameLst>
                                          <p:attrName>ppt_x</p:attrName>
                                          <p:attrName>ppt_y</p:attrName>
                                        </p:attrNameLst>
                                      </p:cBhvr>
                                    </p:animMotion>
                                    <p:animEffect transition="in" filter="fade">
                                      <p:cBhvr>
                                        <p:cTn id="18" dur="1000"/>
                                        <p:tgtEl>
                                          <p:spTgt spid="5"/>
                                        </p:tgtEl>
                                      </p:cBhvr>
                                    </p:animEffect>
                                  </p:childTnLst>
                                </p:cTn>
                              </p:par>
                              <p:par>
                                <p:cTn id="19" presetID="6" presetClass="emph" presetSubtype="0" autoRev="1" fill="hold" grpId="1" nodeType="withEffect">
                                  <p:stCondLst>
                                    <p:cond delay="500"/>
                                  </p:stCondLst>
                                  <p:childTnLst>
                                    <p:animScale>
                                      <p:cBhvr>
                                        <p:cTn id="20" dur="500" fill="hold"/>
                                        <p:tgtEl>
                                          <p:spTgt spid="5"/>
                                        </p:tgtEl>
                                      </p:cBhvr>
                                      <p:by x="5000" y="5000"/>
                                    </p:animScale>
                                  </p:childTnLst>
                                </p:cTn>
                              </p:par>
                            </p:childTnLst>
                          </p:cTn>
                        </p:par>
                      </p:childTnLst>
                    </p:cTn>
                  </p:par>
                  <p:par>
                    <p:cTn id="21" fill="hold">
                      <p:stCondLst>
                        <p:cond delay="indefinite"/>
                      </p:stCondLst>
                      <p:childTnLst>
                        <p:par>
                          <p:cTn id="22" fill="hold">
                            <p:stCondLst>
                              <p:cond delay="0"/>
                            </p:stCondLst>
                            <p:childTnLst>
                              <p:par>
                                <p:cTn id="23" presetID="5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Scale>
                                      <p:cBhvr>
                                        <p:cTn id="25"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6" dur="1000" decel="50000" fill="hold">
                                          <p:stCondLst>
                                            <p:cond delay="0"/>
                                          </p:stCondLst>
                                        </p:cTn>
                                        <p:tgtEl>
                                          <p:spTgt spid="8"/>
                                        </p:tgtEl>
                                        <p:attrNameLst>
                                          <p:attrName>ppt_x</p:attrName>
                                          <p:attrName>ppt_y</p:attrName>
                                        </p:attrNameLst>
                                      </p:cBhvr>
                                    </p:animMotion>
                                    <p:animEffect transition="in" filter="fade">
                                      <p:cBhvr>
                                        <p:cTn id="27" dur="1000"/>
                                        <p:tgtEl>
                                          <p:spTgt spid="8"/>
                                        </p:tgtEl>
                                      </p:cBhvr>
                                    </p:animEffect>
                                  </p:childTnLst>
                                </p:cTn>
                              </p:par>
                              <p:par>
                                <p:cTn id="28" presetID="6" presetClass="emph" presetSubtype="0" autoRev="1" fill="hold" grpId="1" nodeType="withEffect">
                                  <p:stCondLst>
                                    <p:cond delay="500"/>
                                  </p:stCondLst>
                                  <p:childTnLst>
                                    <p:animScale>
                                      <p:cBhvr>
                                        <p:cTn id="29" dur="500" fill="hold"/>
                                        <p:tgtEl>
                                          <p:spTgt spid="8"/>
                                        </p:tgtEl>
                                      </p:cBhvr>
                                      <p:by x="5000" y="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8" grpId="0" animBg="1"/>
      <p:bldP spid="8"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p:txBody>
          <a:bodyPr/>
          <a:lstStyle/>
          <a:p>
            <a:r>
              <a:rPr lang="en-US">
                <a:latin typeface="Arial" charset="0"/>
                <a:ea typeface="ヒラギノ角ゴ Pro W3" charset="0"/>
              </a:rPr>
              <a:t>Cathy Fosnot Minilessons</a:t>
            </a:r>
          </a:p>
        </p:txBody>
      </p:sp>
      <p:pic>
        <p:nvPicPr>
          <p:cNvPr id="8" name="Content Placeholder 7" descr="Screen Shot 2015-03-16 at 1.26.18 PM.png"/>
          <p:cNvPicPr>
            <a:picLocks noGrp="1" noChangeAspect="1"/>
          </p:cNvPicPr>
          <p:nvPr>
            <p:ph sz="half" idx="1"/>
          </p:nvPr>
        </p:nvPicPr>
        <p:blipFill>
          <a:blip r:embed="rId2">
            <a:extLst>
              <a:ext uri="{28A0092B-C50C-407E-A947-70E740481C1C}">
                <a14:useLocalDpi xmlns:a14="http://schemas.microsoft.com/office/drawing/2010/main" val="0"/>
              </a:ext>
            </a:extLst>
          </a:blip>
          <a:srcRect l="-7858" r="-7858"/>
          <a:stretch>
            <a:fillRect/>
          </a:stretch>
        </p:blipFill>
        <p:spPr/>
      </p:pic>
      <p:sp>
        <p:nvSpPr>
          <p:cNvPr id="6" name="Content Placeholder 5"/>
          <p:cNvSpPr>
            <a:spLocks noGrp="1"/>
          </p:cNvSpPr>
          <p:nvPr>
            <p:ph sz="half" idx="2"/>
          </p:nvPr>
        </p:nvSpPr>
        <p:spPr/>
        <p:txBody>
          <a:bodyPr/>
          <a:lstStyle/>
          <a:p>
            <a:r>
              <a:rPr lang="en-US" dirty="0" smtClean="0"/>
              <a:t>Extending Addition and Subtraction of Larger Numbers</a:t>
            </a:r>
          </a:p>
          <a:p>
            <a:r>
              <a:rPr lang="en-US" dirty="0" smtClean="0"/>
              <a:t>Models:</a:t>
            </a:r>
          </a:p>
          <a:p>
            <a:pPr lvl="1"/>
            <a:r>
              <a:rPr lang="en-US" dirty="0" smtClean="0"/>
              <a:t>Around the Circle</a:t>
            </a:r>
          </a:p>
          <a:p>
            <a:pPr lvl="1"/>
            <a:r>
              <a:rPr lang="en-US" dirty="0" smtClean="0"/>
              <a:t>The Open Number Line with Connecting Cubes</a:t>
            </a:r>
          </a:p>
          <a:p>
            <a:pPr lvl="1"/>
            <a:r>
              <a:rPr lang="en-US" dirty="0" smtClean="0"/>
              <a:t>The Open Number Line</a:t>
            </a:r>
          </a:p>
          <a:p>
            <a:pPr lvl="1"/>
            <a:r>
              <a:rPr lang="en-US" dirty="0" smtClean="0"/>
              <a:t>The Money Model</a:t>
            </a:r>
          </a:p>
          <a:p>
            <a:endParaRPr lang="en-US" dirty="0"/>
          </a:p>
        </p:txBody>
      </p:sp>
    </p:spTree>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Protocol</a:t>
            </a:r>
            <a:endParaRPr lang="en-US" dirty="0"/>
          </a:p>
        </p:txBody>
      </p:sp>
      <p:pic>
        <p:nvPicPr>
          <p:cNvPr id="5" name="Content Placeholder 4" descr="Screen Shot 2015-03-13 at 3.11.04 PM.png"/>
          <p:cNvPicPr>
            <a:picLocks noGrp="1" noChangeAspect="1"/>
          </p:cNvPicPr>
          <p:nvPr>
            <p:ph sz="half" idx="2"/>
          </p:nvPr>
        </p:nvPicPr>
        <p:blipFill>
          <a:blip r:embed="rId2">
            <a:extLst>
              <a:ext uri="{28A0092B-C50C-407E-A947-70E740481C1C}">
                <a14:useLocalDpi xmlns:a14="http://schemas.microsoft.com/office/drawing/2010/main" val="0"/>
              </a:ext>
            </a:extLst>
          </a:blip>
          <a:srcRect l="-2825" r="-2825"/>
          <a:stretch>
            <a:fillRect/>
          </a:stretch>
        </p:blipFill>
        <p:spPr/>
      </p:pic>
      <p:sp>
        <p:nvSpPr>
          <p:cNvPr id="4" name="Content Placeholder 3"/>
          <p:cNvSpPr>
            <a:spLocks noGrp="1"/>
          </p:cNvSpPr>
          <p:nvPr>
            <p:ph sz="half" idx="1"/>
          </p:nvPr>
        </p:nvSpPr>
        <p:spPr/>
        <p:txBody>
          <a:bodyPr>
            <a:normAutofit lnSpcReduction="10000"/>
          </a:bodyPr>
          <a:lstStyle/>
          <a:p>
            <a:pPr marL="514350" indent="-514350">
              <a:buAutoNum type="arabicPeriod"/>
            </a:pPr>
            <a:r>
              <a:rPr lang="en-US" dirty="0"/>
              <a:t>Instructors’ Reflections</a:t>
            </a:r>
          </a:p>
          <a:p>
            <a:pPr marL="514350" indent="-514350">
              <a:buAutoNum type="arabicPeriod"/>
            </a:pPr>
            <a:r>
              <a:rPr lang="en-US" dirty="0"/>
              <a:t>Background Information from the Number String Study Members</a:t>
            </a:r>
          </a:p>
          <a:p>
            <a:pPr marL="514350" indent="-514350">
              <a:buAutoNum type="arabicPeriod"/>
            </a:pPr>
            <a:r>
              <a:rPr lang="en-US" dirty="0"/>
              <a:t>Presentation and Discussion of Data from the Number String</a:t>
            </a:r>
          </a:p>
          <a:p>
            <a:pPr marL="514350" indent="-514350">
              <a:buAutoNum type="arabicPeriod"/>
            </a:pPr>
            <a:r>
              <a:rPr lang="en-US" dirty="0"/>
              <a:t>General Discussion</a:t>
            </a:r>
          </a:p>
          <a:p>
            <a:endParaRPr lang="en-US" dirty="0"/>
          </a:p>
        </p:txBody>
      </p:sp>
    </p:spTree>
    <p:extLst>
      <p:ext uri="{BB962C8B-B14F-4D97-AF65-F5344CB8AC3E}">
        <p14:creationId xmlns:p14="http://schemas.microsoft.com/office/powerpoint/2010/main" val="254806985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9144000" cy="1417638"/>
          </a:xfrm>
        </p:spPr>
        <p:txBody>
          <a:bodyPr>
            <a:normAutofit/>
          </a:bodyPr>
          <a:lstStyle/>
          <a:p>
            <a:r>
              <a:rPr lang="en-US" sz="3600" b="1" dirty="0" smtClean="0">
                <a:solidFill>
                  <a:srgbClr val="000000"/>
                </a:solidFill>
              </a:rPr>
              <a:t>Standards for Mathematical Practice</a:t>
            </a:r>
            <a:endParaRPr lang="en-US" sz="3600" b="1" dirty="0">
              <a:solidFill>
                <a:srgbClr val="000000"/>
              </a:solidFill>
            </a:endParaRPr>
          </a:p>
        </p:txBody>
      </p:sp>
      <p:graphicFrame>
        <p:nvGraphicFramePr>
          <p:cNvPr id="5" name="Content Placeholder 3"/>
          <p:cNvGraphicFramePr>
            <a:graphicFrameLocks noGrp="1"/>
          </p:cNvGraphicFramePr>
          <p:nvPr>
            <p:ph idx="1"/>
          </p:nvPr>
        </p:nvGraphicFramePr>
        <p:xfrm>
          <a:off x="457200" y="1752600"/>
          <a:ext cx="82296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5392167"/>
      </p:ext>
    </p:extLst>
  </p:cSld>
  <p:clrMapOvr>
    <a:masterClrMapping/>
  </p:clrMapOvr>
  <p:transition xmlns:p14="http://schemas.microsoft.com/office/powerpoint/2010/main">
    <p:dissolv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dgm id="{F04E1BC3-7F90-45F8-8D36-A4BE1AA1B64F}"/>
                                            </p:graphicEl>
                                          </p:spTgt>
                                        </p:tgtEl>
                                        <p:attrNameLst>
                                          <p:attrName>style.visibility</p:attrName>
                                        </p:attrNameLst>
                                      </p:cBhvr>
                                      <p:to>
                                        <p:strVal val="visible"/>
                                      </p:to>
                                    </p:set>
                                    <p:animEffect transition="in" filter="fade">
                                      <p:cBhvr>
                                        <p:cTn id="7" dur="500"/>
                                        <p:tgtEl>
                                          <p:spTgt spid="5">
                                            <p:graphicEl>
                                              <a:dgm id="{F04E1BC3-7F90-45F8-8D36-A4BE1AA1B64F}"/>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graphicEl>
                                              <a:dgm id="{B7459884-8320-4FC6-8398-3D3A61572D05}"/>
                                            </p:graphicEl>
                                          </p:spTgt>
                                        </p:tgtEl>
                                        <p:attrNameLst>
                                          <p:attrName>style.visibility</p:attrName>
                                        </p:attrNameLst>
                                      </p:cBhvr>
                                      <p:to>
                                        <p:strVal val="visible"/>
                                      </p:to>
                                    </p:set>
                                    <p:animEffect transition="in" filter="fade">
                                      <p:cBhvr>
                                        <p:cTn id="11" dur="500"/>
                                        <p:tgtEl>
                                          <p:spTgt spid="5">
                                            <p:graphicEl>
                                              <a:dgm id="{B7459884-8320-4FC6-8398-3D3A61572D05}"/>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
                                            <p:graphicEl>
                                              <a:dgm id="{5547E3F5-E4B8-4E73-8DF4-EB66249CBB43}"/>
                                            </p:graphicEl>
                                          </p:spTgt>
                                        </p:tgtEl>
                                        <p:attrNameLst>
                                          <p:attrName>style.visibility</p:attrName>
                                        </p:attrNameLst>
                                      </p:cBhvr>
                                      <p:to>
                                        <p:strVal val="visible"/>
                                      </p:to>
                                    </p:set>
                                    <p:animEffect transition="in" filter="fade">
                                      <p:cBhvr>
                                        <p:cTn id="15" dur="500"/>
                                        <p:tgtEl>
                                          <p:spTgt spid="5">
                                            <p:graphicEl>
                                              <a:dgm id="{5547E3F5-E4B8-4E73-8DF4-EB66249CBB43}"/>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graphicEl>
                                              <a:dgm id="{9C78F1F5-4DB5-4B94-AB72-14BE75FB6939}"/>
                                            </p:graphicEl>
                                          </p:spTgt>
                                        </p:tgtEl>
                                        <p:attrNameLst>
                                          <p:attrName>style.visibility</p:attrName>
                                        </p:attrNameLst>
                                      </p:cBhvr>
                                      <p:to>
                                        <p:strVal val="visible"/>
                                      </p:to>
                                    </p:set>
                                    <p:animEffect transition="in" filter="fade">
                                      <p:cBhvr>
                                        <p:cTn id="19" dur="500"/>
                                        <p:tgtEl>
                                          <p:spTgt spid="5">
                                            <p:graphicEl>
                                              <a:dgm id="{9C78F1F5-4DB5-4B94-AB72-14BE75FB693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SMP 7 and 8</a:t>
            </a:r>
            <a:endParaRPr lang="en-US" dirty="0"/>
          </a:p>
        </p:txBody>
      </p:sp>
      <p:sp>
        <p:nvSpPr>
          <p:cNvPr id="3" name="Content Placeholder 2"/>
          <p:cNvSpPr>
            <a:spLocks noGrp="1"/>
          </p:cNvSpPr>
          <p:nvPr>
            <p:ph idx="1"/>
          </p:nvPr>
        </p:nvSpPr>
        <p:spPr/>
        <p:txBody>
          <a:bodyPr>
            <a:normAutofit/>
          </a:bodyPr>
          <a:lstStyle/>
          <a:p>
            <a:r>
              <a:rPr lang="en-US" sz="4400" dirty="0" smtClean="0"/>
              <a:t>Look for and make use of structure.</a:t>
            </a:r>
          </a:p>
          <a:p>
            <a:r>
              <a:rPr lang="en-US" sz="4400" dirty="0"/>
              <a:t>Look for and express regularity in repeated reasoning</a:t>
            </a:r>
            <a:r>
              <a:rPr lang="en-US" sz="4400" dirty="0" smtClean="0"/>
              <a:t>.</a:t>
            </a:r>
            <a:endParaRPr lang="en-US" sz="4400" dirty="0"/>
          </a:p>
        </p:txBody>
      </p:sp>
    </p:spTree>
    <p:extLst>
      <p:ext uri="{BB962C8B-B14F-4D97-AF65-F5344CB8AC3E}">
        <p14:creationId xmlns:p14="http://schemas.microsoft.com/office/powerpoint/2010/main" val="291065869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Further Refining: Number String Rubric</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321293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endParaRPr lang="en-US" dirty="0"/>
          </a:p>
        </p:txBody>
      </p:sp>
      <p:sp>
        <p:nvSpPr>
          <p:cNvPr id="3" name="Content Placeholder 2"/>
          <p:cNvSpPr>
            <a:spLocks noGrp="1"/>
          </p:cNvSpPr>
          <p:nvPr>
            <p:ph idx="1"/>
          </p:nvPr>
        </p:nvSpPr>
        <p:spPr/>
        <p:txBody>
          <a:bodyPr/>
          <a:lstStyle/>
          <a:p>
            <a:pPr marL="0" indent="0" algn="ctr">
              <a:buNone/>
            </a:pPr>
            <a:r>
              <a:rPr lang="en-US" dirty="0" smtClean="0">
                <a:hlinkClick r:id="rId2"/>
              </a:rPr>
              <a:t>http://bitly.com/isicfeedback</a:t>
            </a:r>
            <a:endParaRPr lang="en-US" dirty="0" smtClean="0"/>
          </a:p>
          <a:p>
            <a:endParaRPr lang="en-US" dirty="0"/>
          </a:p>
          <a:p>
            <a:pPr marL="0" indent="0" algn="ctr">
              <a:buNone/>
            </a:pPr>
            <a:r>
              <a:rPr lang="en-US" sz="4000" dirty="0" smtClean="0"/>
              <a:t>Contact</a:t>
            </a:r>
            <a:endParaRPr lang="en-US" sz="4000" dirty="0"/>
          </a:p>
          <a:p>
            <a:pPr marL="0" indent="0" algn="ctr">
              <a:buNone/>
            </a:pPr>
            <a:r>
              <a:rPr lang="en-US" dirty="0" smtClean="0"/>
              <a:t>Joseph Espinosa</a:t>
            </a:r>
          </a:p>
          <a:p>
            <a:pPr marL="0" indent="0" algn="ctr">
              <a:buNone/>
            </a:pPr>
            <a:r>
              <a:rPr lang="en-US" dirty="0" smtClean="0">
                <a:hlinkClick r:id="rId3"/>
              </a:rPr>
              <a:t>jae0598@lausd.net</a:t>
            </a:r>
            <a:endParaRPr lang="en-US" dirty="0" smtClean="0"/>
          </a:p>
          <a:p>
            <a:pPr marL="0" indent="0" algn="ctr">
              <a:buNone/>
            </a:pPr>
            <a:endParaRPr lang="en-US" dirty="0"/>
          </a:p>
        </p:txBody>
      </p:sp>
    </p:spTree>
    <p:extLst>
      <p:ext uri="{BB962C8B-B14F-4D97-AF65-F5344CB8AC3E}">
        <p14:creationId xmlns:p14="http://schemas.microsoft.com/office/powerpoint/2010/main" val="115339848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2100" r="2100"/>
          <a:stretch>
            <a:fillRect/>
          </a:stretch>
        </p:blipFill>
        <p:spPr/>
      </p:pic>
    </p:spTree>
    <p:extLst>
      <p:ext uri="{BB962C8B-B14F-4D97-AF65-F5344CB8AC3E}">
        <p14:creationId xmlns:p14="http://schemas.microsoft.com/office/powerpoint/2010/main" val="258151200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Inclusion</a:t>
            </a:r>
            <a:endParaRPr lang="en-US" dirty="0"/>
          </a:p>
        </p:txBody>
      </p:sp>
      <p:sp>
        <p:nvSpPr>
          <p:cNvPr id="3" name="Content Placeholder 2"/>
          <p:cNvSpPr>
            <a:spLocks noGrp="1"/>
          </p:cNvSpPr>
          <p:nvPr>
            <p:ph idx="1"/>
          </p:nvPr>
        </p:nvSpPr>
        <p:spPr/>
        <p:txBody>
          <a:bodyPr/>
          <a:lstStyle/>
          <a:p>
            <a:r>
              <a:rPr lang="en-US" dirty="0" smtClean="0"/>
              <a:t>Share something about yourself that nobody knows about you.</a:t>
            </a:r>
            <a:endParaRPr lang="en-US" dirty="0"/>
          </a:p>
        </p:txBody>
      </p:sp>
    </p:spTree>
    <p:extLst>
      <p:ext uri="{BB962C8B-B14F-4D97-AF65-F5344CB8AC3E}">
        <p14:creationId xmlns:p14="http://schemas.microsoft.com/office/powerpoint/2010/main" val="1592848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Grounding: Number Strings</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Connecting Thoughts:</a:t>
            </a:r>
          </a:p>
          <a:p>
            <a:pPr lvl="1"/>
            <a:r>
              <a:rPr lang="en-US" dirty="0" smtClean="0"/>
              <a:t>Line Up</a:t>
            </a:r>
          </a:p>
          <a:p>
            <a:pPr lvl="1"/>
            <a:r>
              <a:rPr lang="en-US" dirty="0" smtClean="0"/>
              <a:t>One insight I got from article was . . .</a:t>
            </a:r>
          </a:p>
          <a:p>
            <a:pPr lvl="1"/>
            <a:r>
              <a:rPr lang="en-US" dirty="0" smtClean="0"/>
              <a:t>Each person connect their thought to the previous person’s idea.</a:t>
            </a:r>
          </a:p>
          <a:p>
            <a:pPr marL="0" indent="0">
              <a:buNone/>
            </a:pPr>
            <a:r>
              <a:rPr lang="en-US" dirty="0" smtClean="0">
                <a:solidFill>
                  <a:srgbClr val="0000FF"/>
                </a:solidFill>
              </a:rPr>
              <a:t>In summary:</a:t>
            </a:r>
          </a:p>
          <a:p>
            <a:pPr marL="0" indent="0">
              <a:buNone/>
            </a:pPr>
            <a:r>
              <a:rPr lang="en-US" i="1" dirty="0" smtClean="0">
                <a:solidFill>
                  <a:srgbClr val="0000FF"/>
                </a:solidFill>
              </a:rPr>
              <a:t>A number string is a series of relate computation problems that are specifically designed to elicit quick, efficient, and reliable strategies for computation from students.</a:t>
            </a:r>
          </a:p>
        </p:txBody>
      </p:sp>
      <p:pic>
        <p:nvPicPr>
          <p:cNvPr id="5" name="Content Placeholder 4" descr="Screen Shot 2015-03-12 at 12.15.35 PM.png"/>
          <p:cNvPicPr>
            <a:picLocks noGrp="1" noChangeAspect="1"/>
          </p:cNvPicPr>
          <p:nvPr>
            <p:ph sz="half" idx="2"/>
          </p:nvPr>
        </p:nvPicPr>
        <p:blipFill>
          <a:blip r:embed="rId2">
            <a:extLst>
              <a:ext uri="{28A0092B-C50C-407E-A947-70E740481C1C}">
                <a14:useLocalDpi xmlns:a14="http://schemas.microsoft.com/office/drawing/2010/main" val="0"/>
              </a:ext>
            </a:extLst>
          </a:blip>
          <a:srcRect t="6639" b="6639"/>
          <a:stretch>
            <a:fillRect/>
          </a:stretch>
        </p:blipFill>
        <p:spPr/>
      </p:pic>
    </p:spTree>
    <p:extLst>
      <p:ext uri="{BB962C8B-B14F-4D97-AF65-F5344CB8AC3E}">
        <p14:creationId xmlns:p14="http://schemas.microsoft.com/office/powerpoint/2010/main" val="3001846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String Teaching Protocol</a:t>
            </a:r>
            <a:endParaRPr lang="en-US" dirty="0"/>
          </a:p>
        </p:txBody>
      </p:sp>
      <p:sp>
        <p:nvSpPr>
          <p:cNvPr id="3" name="Content Placeholder 2"/>
          <p:cNvSpPr>
            <a:spLocks noGrp="1"/>
          </p:cNvSpPr>
          <p:nvPr>
            <p:ph sz="half" idx="1"/>
          </p:nvPr>
        </p:nvSpPr>
        <p:spPr/>
        <p:txBody>
          <a:bodyPr/>
          <a:lstStyle/>
          <a:p>
            <a:r>
              <a:rPr lang="en-US" dirty="0" smtClean="0"/>
              <a:t>Read the Number String Teaching Protocol</a:t>
            </a:r>
          </a:p>
          <a:p>
            <a:r>
              <a:rPr lang="en-US" dirty="0" smtClean="0"/>
              <a:t>Highlight important points you want to remember when teaching using number strings.</a:t>
            </a:r>
            <a:endParaRPr lang="en-US" dirty="0"/>
          </a:p>
        </p:txBody>
      </p:sp>
      <p:pic>
        <p:nvPicPr>
          <p:cNvPr id="5" name="Content Placeholder 4" descr="Screen Shot 2015-03-17 at 2.54.25 PM.png"/>
          <p:cNvPicPr>
            <a:picLocks noGrp="1" noChangeAspect="1"/>
          </p:cNvPicPr>
          <p:nvPr>
            <p:ph sz="half" idx="2"/>
          </p:nvPr>
        </p:nvPicPr>
        <p:blipFill>
          <a:blip r:embed="rId3">
            <a:extLst>
              <a:ext uri="{28A0092B-C50C-407E-A947-70E740481C1C}">
                <a14:useLocalDpi xmlns:a14="http://schemas.microsoft.com/office/drawing/2010/main" val="0"/>
              </a:ext>
            </a:extLst>
          </a:blip>
          <a:srcRect l="-11097" r="-11097"/>
          <a:stretch>
            <a:fillRect/>
          </a:stretch>
        </p:blipFill>
        <p:spPr/>
      </p:pic>
    </p:spTree>
    <p:extLst>
      <p:ext uri="{BB962C8B-B14F-4D97-AF65-F5344CB8AC3E}">
        <p14:creationId xmlns:p14="http://schemas.microsoft.com/office/powerpoint/2010/main" val="230390252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 String Protocol Checklist</a:t>
            </a:r>
            <a:endParaRPr lang="en-US" dirty="0"/>
          </a:p>
        </p:txBody>
      </p:sp>
      <p:sp>
        <p:nvSpPr>
          <p:cNvPr id="3" name="Content Placeholder 2"/>
          <p:cNvSpPr>
            <a:spLocks noGrp="1"/>
          </p:cNvSpPr>
          <p:nvPr>
            <p:ph sz="half" idx="1"/>
          </p:nvPr>
        </p:nvSpPr>
        <p:spPr/>
        <p:txBody>
          <a:bodyPr/>
          <a:lstStyle/>
          <a:p>
            <a:r>
              <a:rPr lang="en-US" b="1" dirty="0" smtClean="0"/>
              <a:t>Purpose: </a:t>
            </a:r>
            <a:r>
              <a:rPr lang="en-US" dirty="0" smtClean="0"/>
              <a:t>Measures Fidelity to Number String Protocol </a:t>
            </a:r>
            <a:endParaRPr lang="en-US" dirty="0"/>
          </a:p>
        </p:txBody>
      </p:sp>
      <p:pic>
        <p:nvPicPr>
          <p:cNvPr id="5" name="Content Placeholder 4" descr="Screen Shot 2015-03-13 at 4.39.45 PM.png"/>
          <p:cNvPicPr>
            <a:picLocks noGrp="1" noChangeAspect="1"/>
          </p:cNvPicPr>
          <p:nvPr>
            <p:ph sz="half" idx="2"/>
          </p:nvPr>
        </p:nvPicPr>
        <p:blipFill>
          <a:blip r:embed="rId3">
            <a:extLst>
              <a:ext uri="{28A0092B-C50C-407E-A947-70E740481C1C}">
                <a14:useLocalDpi xmlns:a14="http://schemas.microsoft.com/office/drawing/2010/main" val="0"/>
              </a:ext>
            </a:extLst>
          </a:blip>
          <a:srcRect l="2141" r="2141"/>
          <a:stretch>
            <a:fillRect/>
          </a:stretch>
        </p:blipFill>
        <p:spPr/>
      </p:pic>
    </p:spTree>
    <p:extLst>
      <p:ext uri="{BB962C8B-B14F-4D97-AF65-F5344CB8AC3E}">
        <p14:creationId xmlns:p14="http://schemas.microsoft.com/office/powerpoint/2010/main" val="39893560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22923"/>
            <a:ext cx="8229600" cy="1143000"/>
          </a:xfrm>
        </p:spPr>
        <p:txBody>
          <a:bodyPr/>
          <a:lstStyle/>
          <a:p>
            <a:r>
              <a:rPr lang="en-US" dirty="0" smtClean="0"/>
              <a:t>Let’s Plan a Number String</a:t>
            </a:r>
            <a:endParaRPr lang="en-US" dirty="0"/>
          </a:p>
        </p:txBody>
      </p:sp>
    </p:spTree>
    <p:extLst>
      <p:ext uri="{BB962C8B-B14F-4D97-AF65-F5344CB8AC3E}">
        <p14:creationId xmlns:p14="http://schemas.microsoft.com/office/powerpoint/2010/main" val="209906514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String: B2</a:t>
            </a:r>
            <a:endParaRPr lang="en-US" dirty="0"/>
          </a:p>
        </p:txBody>
      </p:sp>
      <p:sp>
        <p:nvSpPr>
          <p:cNvPr id="4" name="Content Placeholder 3"/>
          <p:cNvSpPr>
            <a:spLocks noGrp="1"/>
          </p:cNvSpPr>
          <p:nvPr>
            <p:ph sz="half" idx="1"/>
          </p:nvPr>
        </p:nvSpPr>
        <p:spPr/>
        <p:txBody>
          <a:bodyPr/>
          <a:lstStyle/>
          <a:p>
            <a:pPr marL="0" indent="0">
              <a:buNone/>
            </a:pPr>
            <a:r>
              <a:rPr lang="en-US" dirty="0" smtClean="0"/>
              <a:t>Read String B2:</a:t>
            </a:r>
          </a:p>
          <a:p>
            <a:r>
              <a:rPr lang="en-US" dirty="0" smtClean="0"/>
              <a:t>Highlight key information related to:</a:t>
            </a:r>
          </a:p>
          <a:p>
            <a:pPr lvl="1"/>
            <a:r>
              <a:rPr lang="en-US" dirty="0" smtClean="0"/>
              <a:t>Strategies</a:t>
            </a:r>
          </a:p>
          <a:p>
            <a:pPr lvl="1"/>
            <a:r>
              <a:rPr lang="en-US" dirty="0" smtClean="0"/>
              <a:t>Big Ideas</a:t>
            </a:r>
          </a:p>
          <a:p>
            <a:pPr marL="0" indent="0">
              <a:buNone/>
            </a:pPr>
            <a:endParaRPr lang="en-US" dirty="0"/>
          </a:p>
        </p:txBody>
      </p:sp>
      <p:pic>
        <p:nvPicPr>
          <p:cNvPr id="3" name="Content Placeholder 2" descr="Screen Shot 2015-05-06 at 5.45.56 AM.png"/>
          <p:cNvPicPr>
            <a:picLocks noGrp="1" noChangeAspect="1"/>
          </p:cNvPicPr>
          <p:nvPr>
            <p:ph sz="half" idx="2"/>
          </p:nvPr>
        </p:nvPicPr>
        <p:blipFill>
          <a:blip r:embed="rId2">
            <a:extLst>
              <a:ext uri="{28A0092B-C50C-407E-A947-70E740481C1C}">
                <a14:useLocalDpi xmlns:a14="http://schemas.microsoft.com/office/drawing/2010/main" val="0"/>
              </a:ext>
            </a:extLst>
          </a:blip>
          <a:srcRect l="5165" r="5165"/>
          <a:stretch>
            <a:fillRect/>
          </a:stretch>
        </p:blipFill>
        <p:spPr/>
      </p:pic>
    </p:spTree>
    <p:extLst>
      <p:ext uri="{BB962C8B-B14F-4D97-AF65-F5344CB8AC3E}">
        <p14:creationId xmlns:p14="http://schemas.microsoft.com/office/powerpoint/2010/main" val="134707116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3" action="ppaction://hlinkfile"/>
              </a:rPr>
              <a:t>Planning a Number String</a:t>
            </a:r>
            <a:endParaRPr lang="en-US" dirty="0"/>
          </a:p>
        </p:txBody>
      </p:sp>
      <p:sp>
        <p:nvSpPr>
          <p:cNvPr id="4" name="Content Placeholder 3"/>
          <p:cNvSpPr>
            <a:spLocks noGrp="1"/>
          </p:cNvSpPr>
          <p:nvPr>
            <p:ph sz="half" idx="1"/>
          </p:nvPr>
        </p:nvSpPr>
        <p:spPr/>
        <p:txBody>
          <a:bodyPr/>
          <a:lstStyle/>
          <a:p>
            <a:r>
              <a:rPr lang="en-US" dirty="0" smtClean="0"/>
              <a:t>Number String: </a:t>
            </a:r>
            <a:r>
              <a:rPr lang="en-US" i="1" dirty="0" smtClean="0"/>
              <a:t>Addition String-B2</a:t>
            </a:r>
          </a:p>
          <a:p>
            <a:r>
              <a:rPr lang="en-US" dirty="0" smtClean="0"/>
              <a:t>Initial Question</a:t>
            </a:r>
          </a:p>
          <a:p>
            <a:r>
              <a:rPr lang="en-US" dirty="0" smtClean="0"/>
              <a:t>Target Goals (Math Goal(s) and SMP)</a:t>
            </a:r>
          </a:p>
          <a:p>
            <a:r>
              <a:rPr lang="en-US" dirty="0" smtClean="0"/>
              <a:t>Anticipated Responses</a:t>
            </a:r>
          </a:p>
          <a:p>
            <a:r>
              <a:rPr lang="en-US" dirty="0" smtClean="0"/>
              <a:t>Follow-Up Questions</a:t>
            </a:r>
            <a:endParaRPr lang="en-US" dirty="0"/>
          </a:p>
        </p:txBody>
      </p:sp>
      <p:pic>
        <p:nvPicPr>
          <p:cNvPr id="6" name="Content Placeholder 5" descr="Screen Shot 2015-03-12 at 1.06.00 PM.png"/>
          <p:cNvPicPr>
            <a:picLocks noGrp="1" noChangeAspect="1"/>
          </p:cNvPicPr>
          <p:nvPr>
            <p:ph sz="half" idx="2"/>
          </p:nvPr>
        </p:nvPicPr>
        <p:blipFill>
          <a:blip r:embed="rId4">
            <a:extLst>
              <a:ext uri="{28A0092B-C50C-407E-A947-70E740481C1C}">
                <a14:useLocalDpi xmlns:a14="http://schemas.microsoft.com/office/drawing/2010/main" val="0"/>
              </a:ext>
            </a:extLst>
          </a:blip>
          <a:srcRect t="-152983" b="-152983"/>
          <a:stretch>
            <a:fillRect/>
          </a:stretch>
        </p:blipFill>
        <p:spPr>
          <a:xfrm>
            <a:off x="4495800" y="0"/>
            <a:ext cx="4038600" cy="4525963"/>
          </a:xfrm>
        </p:spPr>
      </p:pic>
      <p:pic>
        <p:nvPicPr>
          <p:cNvPr id="7" name="Picture 6" descr="Division Number String.jpe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5800" y="3505121"/>
            <a:ext cx="4038600" cy="3028949"/>
          </a:xfrm>
          <a:prstGeom prst="rect">
            <a:avLst/>
          </a:prstGeom>
        </p:spPr>
      </p:pic>
    </p:spTree>
    <p:extLst>
      <p:ext uri="{BB962C8B-B14F-4D97-AF65-F5344CB8AC3E}">
        <p14:creationId xmlns:p14="http://schemas.microsoft.com/office/powerpoint/2010/main" val="126963315"/>
      </p:ext>
    </p:extLst>
  </p:cSld>
  <p:clrMapOvr>
    <a:masterClrMapping/>
  </p:clrMapOvr>
  <p:timing>
    <p:tnLst>
      <p:par>
        <p:cTn xmlns:p14="http://schemas.microsoft.com/office/powerpoint/2010/mai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2608</TotalTime>
  <Words>1456</Words>
  <Application>Microsoft Macintosh PowerPoint</Application>
  <PresentationFormat>On-screen Show (4:3)</PresentationFormat>
  <Paragraphs>214</Paragraphs>
  <Slides>26</Slides>
  <Notes>16</Notes>
  <HiddenSlides>5</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Office Theme</vt:lpstr>
      <vt:lpstr>Breeze</vt:lpstr>
      <vt:lpstr>Learning In, From, and For Teaching Practice: Number Strings  2nd Grade</vt:lpstr>
      <vt:lpstr>SESSSession OutcomesION OBJECTIVES</vt:lpstr>
      <vt:lpstr>Inclusion</vt:lpstr>
      <vt:lpstr>Grounding: Number Strings</vt:lpstr>
      <vt:lpstr>Number String Teaching Protocol</vt:lpstr>
      <vt:lpstr>Number String Protocol Checklist</vt:lpstr>
      <vt:lpstr>Let’s Plan a Number String</vt:lpstr>
      <vt:lpstr>Addition String: B2</vt:lpstr>
      <vt:lpstr>Planning a Number String</vt:lpstr>
      <vt:lpstr>Math Practice Evidence Purpose: To measure engagement with SMPs</vt:lpstr>
      <vt:lpstr>Math Observation Notes</vt:lpstr>
      <vt:lpstr>Data Collection Assignments</vt:lpstr>
      <vt:lpstr>Let’s Rehearse the Number String</vt:lpstr>
      <vt:lpstr>Rehearsal Batting Order</vt:lpstr>
      <vt:lpstr>PowerPoint Presentation</vt:lpstr>
      <vt:lpstr>Hand signals</vt:lpstr>
      <vt:lpstr>Sentence Frames</vt:lpstr>
      <vt:lpstr>Number String-B2 </vt:lpstr>
      <vt:lpstr>PowerPoint Presentation</vt:lpstr>
      <vt:lpstr>Cathy Fosnot Minilessons</vt:lpstr>
      <vt:lpstr>Discussion Protocol</vt:lpstr>
      <vt:lpstr>Standards for Mathematical Practice</vt:lpstr>
      <vt:lpstr>SMP 7 and 8</vt:lpstr>
      <vt:lpstr>Further Refining: Number String Rubric</vt:lpstr>
      <vt:lpstr>Evaluation</vt:lpstr>
      <vt:lpstr>PowerPoint Presentation</vt:lpstr>
    </vt:vector>
  </TitlesOfParts>
  <Company>Los Angeles Unified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In, From, and For Teaching Practice: Number Strings  Kindergarten</dc:title>
  <dc:creator>Joseph Espinosa</dc:creator>
  <cp:lastModifiedBy>Joseph Espinosa</cp:lastModifiedBy>
  <cp:revision>41</cp:revision>
  <dcterms:created xsi:type="dcterms:W3CDTF">2015-03-12T18:24:49Z</dcterms:created>
  <dcterms:modified xsi:type="dcterms:W3CDTF">2015-05-06T16:06:26Z</dcterms:modified>
</cp:coreProperties>
</file>