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4" r:id="rId1"/>
  </p:sldMasterIdLst>
  <p:notesMasterIdLst>
    <p:notesMasterId r:id="rId23"/>
  </p:notesMasterIdLst>
  <p:sldIdLst>
    <p:sldId id="289" r:id="rId2"/>
    <p:sldId id="267" r:id="rId3"/>
    <p:sldId id="257" r:id="rId4"/>
    <p:sldId id="259" r:id="rId5"/>
    <p:sldId id="263" r:id="rId6"/>
    <p:sldId id="279" r:id="rId7"/>
    <p:sldId id="280" r:id="rId8"/>
    <p:sldId id="269" r:id="rId9"/>
    <p:sldId id="268" r:id="rId10"/>
    <p:sldId id="270" r:id="rId11"/>
    <p:sldId id="281" r:id="rId12"/>
    <p:sldId id="282" r:id="rId13"/>
    <p:sldId id="283" r:id="rId14"/>
    <p:sldId id="284" r:id="rId15"/>
    <p:sldId id="273" r:id="rId16"/>
    <p:sldId id="276" r:id="rId17"/>
    <p:sldId id="277" r:id="rId18"/>
    <p:sldId id="278" r:id="rId19"/>
    <p:sldId id="285" r:id="rId20"/>
    <p:sldId id="293" r:id="rId21"/>
    <p:sldId id="291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9"/>
    <a:srgbClr val="25FF4C"/>
    <a:srgbClr val="D1DA71"/>
    <a:srgbClr val="D6837B"/>
    <a:srgbClr val="DAD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E85136-4F52-B544-A6B3-9D35D4BF31CC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292656-3A49-394B-B1B1-4747773B5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47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603B60-1643-BF41-99E0-8262AEA4E54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Common Core Standards place an emphasis on understanding the concept of multi-digit addition by teaching strategies connected to: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Place Value or our Base Ten System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Properties of Operations</a:t>
            </a:r>
          </a:p>
          <a:p>
            <a:pPr marL="0" indent="0">
              <a:buNone/>
            </a:pPr>
            <a:r>
              <a:rPr lang="en-US" baseline="0" dirty="0" smtClean="0"/>
              <a:t>3) The relationships between operations (addition and subtraction, multiplication and division)</a:t>
            </a:r>
          </a:p>
          <a:p>
            <a:pPr marL="0" indent="0">
              <a:buNone/>
            </a:pPr>
            <a:r>
              <a:rPr lang="en-US" baseline="0" dirty="0" smtClean="0"/>
              <a:t>The Standard Algorithm for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-digit addition, subtraction, multiplication, and division is a taught last</a:t>
            </a:r>
          </a:p>
          <a:p>
            <a:pPr marL="0" indent="0">
              <a:buNone/>
            </a:pPr>
            <a:r>
              <a:rPr lang="en-US" baseline="0" dirty="0" smtClean="0"/>
              <a:t>This is very different from the way we were taught in school with a focus only on the standard algorithm steps or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92656-3A49-394B-B1B1-4747773B5F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6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</a:t>
            </a:r>
            <a:r>
              <a:rPr lang="en-US" baseline="0" dirty="0" smtClean="0"/>
              <a:t>st the Concepts then the Standard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92656-3A49-394B-B1B1-4747773B5F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9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</a:t>
            </a:r>
            <a:r>
              <a:rPr lang="en-US" baseline="0" dirty="0" smtClean="0"/>
              <a:t>st the Concepts then the Standard Algorithm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92656-3A49-394B-B1B1-4747773B5F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5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</a:t>
            </a:r>
            <a:r>
              <a:rPr lang="en-US" baseline="0" dirty="0" smtClean="0"/>
              <a:t>st the Concepts then the Standard Algorithm</a:t>
            </a:r>
            <a:endParaRPr lang="en-US" dirty="0" smtClean="0"/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9C44FD-05B2-F24B-A757-D487969890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bout the Council for Great City Schools Roadmaps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92656-3A49-394B-B1B1-4747773B5F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18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819468-EE4E-B046-9A11-14CDA0C2BA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D943C-3BBE-764E-A633-3F849FC3B0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92656-3A49-394B-B1B1-4747773B5F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7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79475" eaLnBrk="1" hangingPunct="1">
              <a:spcBef>
                <a:spcPts val="588"/>
              </a:spcBef>
              <a:spcAft>
                <a:spcPts val="588"/>
              </a:spcAft>
            </a:pPr>
            <a:r>
              <a:rPr lang="en-US" dirty="0" smtClean="0">
                <a:latin typeface="Century Gothic" charset="0"/>
                <a:ea typeface="ヒラギノ角ゴ Pro W3" charset="0"/>
                <a:cs typeface="ヒラギノ角ゴ Pro W3" charset="0"/>
              </a:rPr>
              <a:t>English</a:t>
            </a:r>
            <a:r>
              <a:rPr lang="en-US" baseline="0" dirty="0" smtClean="0">
                <a:latin typeface="Century Gothic" charset="0"/>
                <a:ea typeface="ヒラギノ角ゴ Pro W3" charset="0"/>
                <a:cs typeface="ヒラギノ角ゴ Pro W3" charset="0"/>
              </a:rPr>
              <a:t> and Spanish Versions available to be played.</a:t>
            </a:r>
            <a:endParaRPr lang="en-US" dirty="0">
              <a:latin typeface="Century Gothic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67C971D-E3C9-8642-87BE-E7A28031A813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C07100-67A2-854F-9C25-C8E29CEC0ED2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9A83CD-0A7C-444B-8C3B-B03F20C2C70F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AB6B3-081E-0641-BA97-FEA428CA63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Provide</a:t>
            </a:r>
            <a:r>
              <a:rPr lang="en-US" baseline="0" dirty="0" smtClean="0">
                <a:latin typeface="Calibri" charset="0"/>
              </a:rPr>
              <a:t> the SMPS in English &amp; Spanish to Parents</a:t>
            </a:r>
          </a:p>
          <a:p>
            <a:r>
              <a:rPr lang="en-US" baseline="0" dirty="0" smtClean="0">
                <a:latin typeface="Calibri" charset="0"/>
              </a:rPr>
              <a:t>These are the heart and soul of common core math. These 8 practices or habits of mind for doing math follow students from K all the way to 12</a:t>
            </a:r>
            <a:r>
              <a:rPr lang="en-US" baseline="30000" dirty="0" smtClean="0">
                <a:latin typeface="Calibri" charset="0"/>
              </a:rPr>
              <a:t>th</a:t>
            </a:r>
            <a:r>
              <a:rPr lang="en-US" baseline="0" dirty="0" smtClean="0">
                <a:latin typeface="Calibri" charset="0"/>
              </a:rPr>
              <a:t> grade.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4F9A0-F1DF-094F-B460-8F36BA599F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Go</a:t>
            </a:r>
            <a:r>
              <a:rPr lang="en-US" baseline="0" dirty="0" smtClean="0">
                <a:latin typeface="Calibri" charset="0"/>
              </a:rPr>
              <a:t> Through Each Step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657322-60CB-4548-B10A-AD502AF0F0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Go</a:t>
            </a:r>
            <a:r>
              <a:rPr lang="en-US" baseline="0" dirty="0" smtClean="0">
                <a:latin typeface="Calibri" charset="0"/>
              </a:rPr>
              <a:t> Through Each Step</a:t>
            </a:r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C314B-8330-0946-B9EC-0E929DEB1E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Go</a:t>
            </a:r>
            <a:r>
              <a:rPr lang="en-US" baseline="0" dirty="0" smtClean="0">
                <a:latin typeface="Calibri" charset="0"/>
              </a:rPr>
              <a:t> Through Each Step</a:t>
            </a:r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D0583-440F-FE4E-989B-1F9478CA52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4EB9-404E-3246-B8D9-640EBB1FF1F1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7688-14F2-194D-A632-A552230C7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0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DB96-DCE3-8E48-B80D-8D6CB04E1EBF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01E2-DB68-B84D-AB71-EC8150395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2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D0E5-DEDB-CA49-A204-0C1AE2A21BB1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B267-F53F-F54E-9AA8-CDCDEC3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4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DA88-379D-1F4E-97BE-803436BF4FC2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6504-66BA-DC43-9E8E-8FF4823D6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51AC-937D-C74A-9656-1C40909F61A3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E348-3678-0E40-945E-AB282D922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7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C1A9-E228-8949-B428-099E422A91D8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C9C0-9AD4-1C40-85D7-7392CA069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5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D238-DD9D-6841-8856-E8F0AB45921D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EA01-F623-764B-874F-89E3A692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5457-6949-A84D-83B8-A7A0F3ADD1DB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3556-F3F5-8447-A7D1-863A3EACF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3BE7-91B5-2A40-902E-4D43705D5913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F88B-FF78-C44D-B264-F7955CA06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1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6354-B124-EF4C-9772-1BCB1B986B47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3349-396B-A44C-B227-9FF6AD77E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8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8533-0C20-694A-AF09-D7B0E1B3A5E7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A3E8-AB4B-AD4B-A8B7-4CF060225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1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FD5AA6-C0C8-5345-8D18-F6B83959587D}" type="datetimeFigureOut">
              <a:rPr lang="en-US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5F62F9-62A7-D54A-A132-4D193DD5F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Font typeface="Arial" charset="0"/>
              <a:buNone/>
            </a:pPr>
            <a:r>
              <a:rPr lang="en-US" sz="2400" b="1" i="1" dirty="0">
                <a:solidFill>
                  <a:srgbClr val="000090"/>
                </a:solidFill>
                <a:latin typeface="Calibri" charset="0"/>
              </a:rPr>
              <a:t>“Mathematics is not a list of disconnected tricks or mnemonics.  It is an elegant subject in which powerful knowledge results from reasoning with a small number of principles such as place value and properties of operations.”</a:t>
            </a:r>
          </a:p>
          <a:p>
            <a:pPr marL="0" indent="0" algn="r">
              <a:buFont typeface="Arial" charset="0"/>
              <a:buNone/>
            </a:pPr>
            <a:endParaRPr lang="en-US" sz="2400" b="1" dirty="0">
              <a:solidFill>
                <a:srgbClr val="000090"/>
              </a:solidFill>
              <a:latin typeface="Calibri" charset="0"/>
            </a:endParaRPr>
          </a:p>
          <a:p>
            <a:pPr marL="0" indent="0" algn="r">
              <a:buFont typeface="Arial" charset="0"/>
              <a:buNone/>
            </a:pPr>
            <a:r>
              <a:rPr lang="en-US" sz="2400" b="1" dirty="0">
                <a:solidFill>
                  <a:srgbClr val="000090"/>
                </a:solidFill>
                <a:latin typeface="Calibri" charset="0"/>
              </a:rPr>
              <a:t>-</a:t>
            </a:r>
            <a:r>
              <a:rPr lang="en-US" sz="2400" b="1" dirty="0" err="1">
                <a:solidFill>
                  <a:srgbClr val="000090"/>
                </a:solidFill>
                <a:latin typeface="Calibri" charset="0"/>
              </a:rPr>
              <a:t>corestandards.org</a:t>
            </a:r>
            <a:r>
              <a:rPr lang="en-US" sz="2400" b="1" dirty="0">
                <a:solidFill>
                  <a:srgbClr val="000090"/>
                </a:solidFill>
                <a:latin typeface="Calibri" charset="0"/>
              </a:rPr>
              <a:t>, Publishers’ Criteria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dirty="0">
                <a:solidFill>
                  <a:srgbClr val="000090"/>
                </a:solidFill>
              </a:rPr>
              <a:t>"Las </a:t>
            </a:r>
            <a:r>
              <a:rPr lang="en-US" sz="2400" b="1" i="1" dirty="0" err="1">
                <a:solidFill>
                  <a:srgbClr val="000090"/>
                </a:solidFill>
              </a:rPr>
              <a:t>matemáticas</a:t>
            </a:r>
            <a:r>
              <a:rPr lang="en-US" sz="2400" b="1" i="1" dirty="0">
                <a:solidFill>
                  <a:srgbClr val="000090"/>
                </a:solidFill>
              </a:rPr>
              <a:t> no son </a:t>
            </a:r>
            <a:r>
              <a:rPr lang="en-US" sz="2400" b="1" i="1" dirty="0" err="1">
                <a:solidFill>
                  <a:srgbClr val="000090"/>
                </a:solidFill>
              </a:rPr>
              <a:t>una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b="1" i="1" dirty="0" err="1">
                <a:solidFill>
                  <a:srgbClr val="000090"/>
                </a:solidFill>
              </a:rPr>
              <a:t>lista</a:t>
            </a:r>
            <a:r>
              <a:rPr lang="en-US" sz="2400" b="1" i="1" dirty="0">
                <a:solidFill>
                  <a:srgbClr val="000090"/>
                </a:solidFill>
              </a:rPr>
              <a:t> de </a:t>
            </a:r>
            <a:r>
              <a:rPr lang="en-US" sz="2400" b="1" i="1" dirty="0" err="1">
                <a:solidFill>
                  <a:srgbClr val="000090"/>
                </a:solidFill>
              </a:rPr>
              <a:t>trucos</a:t>
            </a:r>
            <a:r>
              <a:rPr lang="en-US" sz="2400" b="1" i="1" dirty="0">
                <a:solidFill>
                  <a:srgbClr val="000090"/>
                </a:solidFill>
              </a:rPr>
              <a:t> o </a:t>
            </a:r>
            <a:r>
              <a:rPr lang="en-US" sz="2400" b="1" i="1" dirty="0" err="1">
                <a:solidFill>
                  <a:srgbClr val="000090"/>
                </a:solidFill>
              </a:rPr>
              <a:t>mnemotecnia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b="1" i="1" dirty="0" err="1">
                <a:solidFill>
                  <a:srgbClr val="000090"/>
                </a:solidFill>
              </a:rPr>
              <a:t>desconectados</a:t>
            </a:r>
            <a:r>
              <a:rPr lang="en-US" sz="2400" b="1" i="1" dirty="0">
                <a:solidFill>
                  <a:srgbClr val="000090"/>
                </a:solidFill>
              </a:rPr>
              <a:t>. </a:t>
            </a:r>
            <a:r>
              <a:rPr lang="en-US" sz="2400" b="1" i="1" dirty="0" err="1">
                <a:solidFill>
                  <a:srgbClr val="000090"/>
                </a:solidFill>
              </a:rPr>
              <a:t>Es</a:t>
            </a:r>
            <a:r>
              <a:rPr lang="en-US" sz="2400" b="1" i="1" dirty="0">
                <a:solidFill>
                  <a:srgbClr val="000090"/>
                </a:solidFill>
              </a:rPr>
              <a:t> un </a:t>
            </a:r>
            <a:r>
              <a:rPr lang="en-US" sz="2400" b="1" i="1" dirty="0" err="1">
                <a:solidFill>
                  <a:srgbClr val="000090"/>
                </a:solidFill>
              </a:rPr>
              <a:t>tema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b="1" i="1" dirty="0" err="1">
                <a:solidFill>
                  <a:srgbClr val="000090"/>
                </a:solidFill>
              </a:rPr>
              <a:t>elegante</a:t>
            </a:r>
            <a:r>
              <a:rPr lang="en-US" sz="2400" b="1" i="1" dirty="0">
                <a:solidFill>
                  <a:srgbClr val="000090"/>
                </a:solidFill>
              </a:rPr>
              <a:t> en el </a:t>
            </a:r>
            <a:r>
              <a:rPr lang="en-US" sz="2400" b="1" i="1" dirty="0" err="1">
                <a:solidFill>
                  <a:srgbClr val="000090"/>
                </a:solidFill>
              </a:rPr>
              <a:t>que</a:t>
            </a:r>
            <a:r>
              <a:rPr lang="en-US" sz="2400" b="1" i="1" dirty="0">
                <a:solidFill>
                  <a:srgbClr val="000090"/>
                </a:solidFill>
              </a:rPr>
              <a:t> el </a:t>
            </a:r>
            <a:r>
              <a:rPr lang="en-US" sz="2400" b="1" i="1" dirty="0" err="1">
                <a:solidFill>
                  <a:srgbClr val="000090"/>
                </a:solidFill>
              </a:rPr>
              <a:t>conocimiento</a:t>
            </a:r>
            <a:r>
              <a:rPr lang="en-US" sz="2400" b="1" i="1" dirty="0">
                <a:solidFill>
                  <a:srgbClr val="000090"/>
                </a:solidFill>
              </a:rPr>
              <a:t> de gran </a:t>
            </a:r>
            <a:r>
              <a:rPr lang="en-US" sz="2400" b="1" i="1" dirty="0" err="1">
                <a:solidFill>
                  <a:srgbClr val="000090"/>
                </a:solidFill>
              </a:rPr>
              <a:t>alcance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b="1" i="1" dirty="0" err="1">
                <a:solidFill>
                  <a:srgbClr val="000090"/>
                </a:solidFill>
              </a:rPr>
              <a:t>resulta</a:t>
            </a:r>
            <a:r>
              <a:rPr lang="en-US" sz="2400" b="1" i="1" dirty="0">
                <a:solidFill>
                  <a:srgbClr val="000090"/>
                </a:solidFill>
              </a:rPr>
              <a:t> de </a:t>
            </a:r>
            <a:r>
              <a:rPr lang="en-US" sz="2400" b="1" i="1" dirty="0" err="1">
                <a:solidFill>
                  <a:srgbClr val="000090"/>
                </a:solidFill>
              </a:rPr>
              <a:t>razonar</a:t>
            </a:r>
            <a:r>
              <a:rPr lang="en-US" sz="2400" b="1" i="1" dirty="0">
                <a:solidFill>
                  <a:srgbClr val="000090"/>
                </a:solidFill>
              </a:rPr>
              <a:t> con un </a:t>
            </a:r>
            <a:r>
              <a:rPr lang="en-US" sz="2400" b="1" i="1" dirty="0" err="1">
                <a:solidFill>
                  <a:srgbClr val="000090"/>
                </a:solidFill>
              </a:rPr>
              <a:t>pequeño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b="1" i="1" dirty="0" err="1">
                <a:solidFill>
                  <a:srgbClr val="000090"/>
                </a:solidFill>
              </a:rPr>
              <a:t>número</a:t>
            </a:r>
            <a:r>
              <a:rPr lang="en-US" sz="2400" b="1" i="1" dirty="0">
                <a:solidFill>
                  <a:srgbClr val="000090"/>
                </a:solidFill>
              </a:rPr>
              <a:t> de </a:t>
            </a:r>
            <a:r>
              <a:rPr lang="en-US" sz="2400" b="1" i="1" dirty="0" err="1">
                <a:solidFill>
                  <a:srgbClr val="000090"/>
                </a:solidFill>
              </a:rPr>
              <a:t>principios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b="1" i="1" dirty="0" err="1">
                <a:solidFill>
                  <a:srgbClr val="000090"/>
                </a:solidFill>
              </a:rPr>
              <a:t>como</a:t>
            </a:r>
            <a:r>
              <a:rPr lang="en-US" sz="2400" b="1" i="1" dirty="0">
                <a:solidFill>
                  <a:srgbClr val="000090"/>
                </a:solidFill>
              </a:rPr>
              <a:t> el valor de </a:t>
            </a:r>
            <a:r>
              <a:rPr lang="en-US" sz="2400" b="1" i="1" dirty="0" err="1">
                <a:solidFill>
                  <a:srgbClr val="000090"/>
                </a:solidFill>
              </a:rPr>
              <a:t>posición</a:t>
            </a:r>
            <a:r>
              <a:rPr lang="en-US" sz="2400" b="1" i="1" dirty="0">
                <a:solidFill>
                  <a:srgbClr val="000090"/>
                </a:solidFill>
              </a:rPr>
              <a:t> y </a:t>
            </a:r>
            <a:r>
              <a:rPr lang="en-US" sz="2400" b="1" i="1" dirty="0" err="1">
                <a:solidFill>
                  <a:srgbClr val="000090"/>
                </a:solidFill>
              </a:rPr>
              <a:t>propiedades</a:t>
            </a:r>
            <a:r>
              <a:rPr lang="en-US" sz="2400" b="1" i="1" dirty="0">
                <a:solidFill>
                  <a:srgbClr val="000090"/>
                </a:solidFill>
              </a:rPr>
              <a:t> de </a:t>
            </a:r>
            <a:r>
              <a:rPr lang="en-US" sz="2400" b="1" i="1" dirty="0" err="1">
                <a:solidFill>
                  <a:srgbClr val="000090"/>
                </a:solidFill>
              </a:rPr>
              <a:t>las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b="1" i="1" dirty="0" err="1">
                <a:solidFill>
                  <a:srgbClr val="000090"/>
                </a:solidFill>
              </a:rPr>
              <a:t>operaciones</a:t>
            </a:r>
            <a:r>
              <a:rPr lang="en-US" sz="2400" b="1" i="1" dirty="0">
                <a:solidFill>
                  <a:srgbClr val="000090"/>
                </a:solidFill>
              </a:rPr>
              <a:t> "</a:t>
            </a:r>
            <a:r>
              <a:rPr lang="en-US" sz="2400" b="1" i="1" dirty="0" smtClean="0">
                <a:solidFill>
                  <a:srgbClr val="000090"/>
                </a:solidFill>
              </a:rPr>
              <a:t>.</a:t>
            </a:r>
          </a:p>
          <a:p>
            <a:pPr marL="1371600" lvl="3" indent="0"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Calibri" charset="0"/>
              </a:rPr>
              <a:t>-</a:t>
            </a:r>
            <a:r>
              <a:rPr lang="en-US" sz="2400" b="1" dirty="0" err="1" smtClean="0">
                <a:solidFill>
                  <a:srgbClr val="000090"/>
                </a:solidFill>
                <a:latin typeface="Calibri" charset="0"/>
              </a:rPr>
              <a:t>corestandards.org</a:t>
            </a:r>
            <a:r>
              <a:rPr lang="en-US" sz="2400" b="1" dirty="0">
                <a:solidFill>
                  <a:srgbClr val="000090"/>
                </a:solidFill>
                <a:latin typeface="Calibri" charset="0"/>
              </a:rPr>
              <a:t>, Publishers’ Criteria </a:t>
            </a:r>
          </a:p>
          <a:p>
            <a:pPr marL="1371600" lvl="3" indent="0">
              <a:buNone/>
            </a:pPr>
            <a:endParaRPr lang="en-US" sz="1000" b="1" i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Calibri" charset="0"/>
              </a:rPr>
              <a:t>Building a Toolbox of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5400" dirty="0" smtClean="0">
                <a:solidFill>
                  <a:srgbClr val="FF0000"/>
                </a:solidFill>
                <a:ea typeface="+mn-ea"/>
                <a:cs typeface="+mn-cs"/>
              </a:rPr>
              <a:t>16 + 15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Breaking Each Number into its Place Value (Splitting)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10 + 10 = 20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6 + 5 = 11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20 + 11 = 31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Calibri" charset="0"/>
              </a:rPr>
              <a:t>ADDITION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r="-391"/>
          <a:stretch>
            <a:fillRect/>
          </a:stretch>
        </p:blipFill>
        <p:spPr>
          <a:xfrm>
            <a:off x="457200" y="1600200"/>
            <a:ext cx="2228850" cy="2498725"/>
          </a:xfrm>
        </p:spPr>
      </p:pic>
      <p:pic>
        <p:nvPicPr>
          <p:cNvPr id="7" name="Content Placeholder 6" descr="Screen Shot 2014-09-07 at 5.38.37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920" b="-231920"/>
          <a:stretch>
            <a:fillRect/>
          </a:stretch>
        </p:blipFill>
        <p:spPr>
          <a:xfrm>
            <a:off x="2914650" y="1600200"/>
            <a:ext cx="5772150" cy="6467475"/>
          </a:xfrm>
        </p:spPr>
      </p:pic>
      <p:pic>
        <p:nvPicPr>
          <p:cNvPr id="8" name="Picture 7" descr="Screen Shot 2014-09-07 at 5.38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600200"/>
            <a:ext cx="32512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6425" y="4286250"/>
            <a:ext cx="1831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/>
              <a:t>Grade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Calibri" charset="0"/>
              </a:rPr>
              <a:t>SUBTRACTION</a:t>
            </a:r>
          </a:p>
        </p:txBody>
      </p:sp>
      <p:pic>
        <p:nvPicPr>
          <p:cNvPr id="8" name="Content Placeholder 7" descr="Screen Shot 2014-09-07 at 9.19.33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40" b="-57640"/>
          <a:stretch>
            <a:fillRect/>
          </a:stretch>
        </p:blipFill>
        <p:spPr>
          <a:xfrm>
            <a:off x="2959100" y="476250"/>
            <a:ext cx="6046788" cy="67754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4" r="-4054"/>
          <a:stretch>
            <a:fillRect/>
          </a:stretch>
        </p:blipFill>
        <p:spPr>
          <a:xfrm>
            <a:off x="457200" y="1600200"/>
            <a:ext cx="2216150" cy="2482850"/>
          </a:xfr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6600" y="4213225"/>
            <a:ext cx="163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/>
              <a:t>Grade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Calibri" charset="0"/>
              </a:rPr>
              <a:t>MULTIPLICATION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7" r="-2777"/>
          <a:stretch>
            <a:fillRect/>
          </a:stretch>
        </p:blipFill>
        <p:spPr>
          <a:xfrm>
            <a:off x="457200" y="1600200"/>
            <a:ext cx="2386013" cy="26733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07" b="-60107"/>
          <a:stretch>
            <a:fillRect/>
          </a:stretch>
        </p:blipFill>
        <p:spPr>
          <a:xfrm>
            <a:off x="2843213" y="0"/>
            <a:ext cx="6300787" cy="7389813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5175" y="4400550"/>
            <a:ext cx="176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/>
              <a:t>Grade 5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Calibri" charset="0"/>
              </a:rPr>
              <a:t>DIVISION</a:t>
            </a:r>
          </a:p>
        </p:txBody>
      </p:sp>
      <p:sp>
        <p:nvSpPr>
          <p:cNvPr id="56322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17638"/>
            <a:ext cx="2544763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13" descr="Screen Shot 2014-09-07 at 9.25.15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916" b="-57916"/>
          <a:stretch>
            <a:fillRect/>
          </a:stretch>
        </p:blipFill>
        <p:spPr>
          <a:xfrm>
            <a:off x="3044825" y="274638"/>
            <a:ext cx="5468938" cy="6127750"/>
          </a:xfr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" y="4371975"/>
            <a:ext cx="2068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/>
              <a:t>Grade 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ea typeface="+mj-ea"/>
                <a:cs typeface="+mj-cs"/>
              </a:rPr>
              <a:t>HOME SUPPORT</a:t>
            </a:r>
            <a:br>
              <a:rPr lang="en-US" sz="4900" b="1" dirty="0" smtClean="0">
                <a:ea typeface="+mj-ea"/>
                <a:cs typeface="+mj-cs"/>
              </a:rPr>
            </a:br>
            <a:r>
              <a:rPr lang="en-US" sz="4900" b="1" dirty="0" smtClean="0">
                <a:solidFill>
                  <a:srgbClr val="FF0000"/>
                </a:solidFill>
                <a:ea typeface="+mj-ea"/>
                <a:cs typeface="+mj-cs"/>
              </a:rPr>
              <a:t>Talk about math in positive ways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Let your children know that learning math is important</a:t>
            </a:r>
          </a:p>
          <a:p>
            <a:pPr eaLnBrk="1" hangingPunct="1"/>
            <a:r>
              <a:rPr lang="en-US" dirty="0">
                <a:latin typeface="Calibri" charset="0"/>
              </a:rPr>
              <a:t>Always be positive when speaking about math</a:t>
            </a:r>
          </a:p>
          <a:p>
            <a:pPr eaLnBrk="1" hangingPunct="1"/>
            <a:r>
              <a:rPr lang="en-US" dirty="0">
                <a:latin typeface="Calibri" charset="0"/>
              </a:rPr>
              <a:t>Talk about the value of math in everyday life and in preparing for the future </a:t>
            </a:r>
          </a:p>
          <a:p>
            <a:pPr eaLnBrk="1" hangingPunct="1"/>
            <a:r>
              <a:rPr lang="en-US" dirty="0">
                <a:latin typeface="Calibri" charset="0"/>
              </a:rPr>
              <a:t>Embrace and learn from </a:t>
            </a:r>
            <a:r>
              <a:rPr lang="en-US" dirty="0" smtClean="0">
                <a:latin typeface="Calibri" charset="0"/>
              </a:rPr>
              <a:t>mistakes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Praise </a:t>
            </a:r>
            <a:r>
              <a:rPr lang="en-US" dirty="0">
                <a:latin typeface="Calibri" charset="0"/>
              </a:rPr>
              <a:t>effort and attitude</a:t>
            </a: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ea typeface="+mj-ea"/>
                <a:cs typeface="+mj-cs"/>
              </a:rPr>
              <a:t>HOME SUPPORT</a:t>
            </a:r>
            <a:br>
              <a:rPr lang="en-US" sz="4900" b="1" dirty="0" smtClean="0">
                <a:ea typeface="+mj-ea"/>
                <a:cs typeface="+mj-cs"/>
              </a:rPr>
            </a:b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Know what your children are learning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Know what your child is expected to learn each year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Check in about math homework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Ask your child to teach you the strategies they learned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Do not teach the standard algorithm or a shortcut to get the answer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Make sense of problems and persevere with your child 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ea typeface="+mj-ea"/>
                <a:cs typeface="+mj-cs"/>
              </a:rPr>
              <a:t>HOME SUPPORT</a:t>
            </a:r>
            <a:br>
              <a:rPr lang="en-US" sz="4900" b="1" dirty="0" smtClean="0">
                <a:ea typeface="+mj-ea"/>
                <a:cs typeface="+mj-cs"/>
              </a:rPr>
            </a:b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Have high expectations for your children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Be confident about your child’s ability to learn math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Let them struggle and take risks </a:t>
            </a:r>
          </a:p>
          <a:p>
            <a:pPr eaLnBrk="1" hangingPunct="1"/>
            <a:r>
              <a:rPr lang="en-US">
                <a:latin typeface="Calibri" charset="0"/>
              </a:rPr>
              <a:t>Ask your child to solve problems in different ways and </a:t>
            </a:r>
            <a:r>
              <a:rPr lang="en-US" i="1">
                <a:solidFill>
                  <a:srgbClr val="3366FF"/>
                </a:solidFill>
                <a:latin typeface="Calibri" charset="0"/>
              </a:rPr>
              <a:t>explain their thinking </a:t>
            </a:r>
          </a:p>
          <a:p>
            <a:pPr eaLnBrk="1" hangingPunct="1"/>
            <a:r>
              <a:rPr lang="en-US">
                <a:latin typeface="Calibri" charset="0"/>
              </a:rPr>
              <a:t>Ask your child to teach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ea typeface="+mj-ea"/>
                <a:cs typeface="+mj-cs"/>
              </a:rPr>
              <a:t>HOME SUPPORT</a:t>
            </a:r>
            <a:br>
              <a:rPr lang="en-US" sz="4900" b="1" dirty="0" smtClean="0">
                <a:ea typeface="+mj-ea"/>
                <a:cs typeface="+mj-cs"/>
              </a:rPr>
            </a:br>
            <a:r>
              <a:rPr lang="en-US" sz="4300" b="1" dirty="0" smtClean="0">
                <a:solidFill>
                  <a:srgbClr val="FF0000"/>
                </a:solidFill>
                <a:ea typeface="+mj-ea"/>
                <a:cs typeface="+mj-cs"/>
              </a:rPr>
              <a:t>Make math an everyday part of your family</a:t>
            </a:r>
            <a:endParaRPr lang="en-US" sz="43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Calibri" charset="0"/>
              </a:rPr>
              <a:t>Ask your child to do the math that comes up in real life (shopping, cooking, measurement, money)</a:t>
            </a:r>
          </a:p>
          <a:p>
            <a:pPr eaLnBrk="1" hangingPunct="1"/>
            <a:r>
              <a:rPr lang="en-US" sz="3000" dirty="0">
                <a:latin typeface="Calibri" charset="0"/>
              </a:rPr>
              <a:t>Look for “word problems” in real life </a:t>
            </a:r>
          </a:p>
          <a:p>
            <a:pPr eaLnBrk="1" hangingPunct="1"/>
            <a:r>
              <a:rPr lang="en-US" sz="3000" dirty="0">
                <a:latin typeface="Calibri" charset="0"/>
              </a:rPr>
              <a:t>Notice math everywhere </a:t>
            </a:r>
          </a:p>
          <a:p>
            <a:pPr eaLnBrk="1" hangingPunct="1"/>
            <a:r>
              <a:rPr lang="en-US" sz="3000" dirty="0">
                <a:latin typeface="Calibri" charset="0"/>
              </a:rPr>
              <a:t>Read math-themed </a:t>
            </a:r>
            <a:r>
              <a:rPr lang="en-US" sz="3000" dirty="0" smtClean="0">
                <a:latin typeface="Calibri" charset="0"/>
              </a:rPr>
              <a:t>literature</a:t>
            </a:r>
          </a:p>
          <a:p>
            <a:pPr eaLnBrk="1" hangingPunct="1"/>
            <a:r>
              <a:rPr lang="en-US" sz="3000" dirty="0" smtClean="0">
                <a:latin typeface="Calibri" charset="0"/>
              </a:rPr>
              <a:t>Share a math word problem before bedtime </a:t>
            </a:r>
            <a:r>
              <a:rPr lang="en-US" sz="2400" dirty="0" smtClean="0">
                <a:latin typeface="Calibri" charset="0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Calibri" charset="0"/>
              </a:rPr>
              <a:t>www.bedtimemath.org</a:t>
            </a:r>
            <a:r>
              <a:rPr lang="en-US" sz="2400" dirty="0" smtClean="0">
                <a:latin typeface="Calibri" charset="0"/>
              </a:rPr>
              <a:t>)</a:t>
            </a:r>
            <a:endParaRPr lang="en-US" sz="2400" dirty="0">
              <a:latin typeface="Calibri" charset="0"/>
            </a:endParaRPr>
          </a:p>
          <a:p>
            <a:pPr eaLnBrk="1" hangingPunct="1"/>
            <a:r>
              <a:rPr lang="en-US" sz="3000" dirty="0">
                <a:latin typeface="Calibri" charset="0"/>
              </a:rPr>
              <a:t>Do math problems in the car and listen to your child explain his or her thinking 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19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Calibri" charset="0"/>
              </a:rPr>
              <a:t>LONG-TERM GOALS &amp; BENEFITS of Common Core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College and career readiness</a:t>
            </a:r>
          </a:p>
          <a:p>
            <a:pPr eaLnBrk="1" hangingPunct="1"/>
            <a:r>
              <a:rPr lang="en-US">
                <a:latin typeface="Calibri" charset="0"/>
              </a:rPr>
              <a:t>Problem solvers</a:t>
            </a:r>
          </a:p>
          <a:p>
            <a:pPr eaLnBrk="1" hangingPunct="1"/>
            <a:r>
              <a:rPr lang="en-US">
                <a:latin typeface="Calibri" charset="0"/>
              </a:rPr>
              <a:t>Critical thinking skills</a:t>
            </a:r>
          </a:p>
          <a:p>
            <a:pPr eaLnBrk="1" hangingPunct="1"/>
            <a:r>
              <a:rPr lang="en-US">
                <a:latin typeface="Calibri" charset="0"/>
              </a:rPr>
              <a:t>Communication skills</a:t>
            </a:r>
          </a:p>
          <a:p>
            <a:pPr eaLnBrk="1" hangingPunct="1"/>
            <a:r>
              <a:rPr lang="en-US">
                <a:latin typeface="Calibri" charset="0"/>
              </a:rPr>
              <a:t>Strong number sense</a:t>
            </a:r>
          </a:p>
          <a:p>
            <a:pPr eaLnBrk="1" hangingPunct="1"/>
            <a:r>
              <a:rPr lang="en-US">
                <a:solidFill>
                  <a:srgbClr val="FF1829"/>
                </a:solidFill>
                <a:latin typeface="Calibri" charset="0"/>
              </a:rPr>
              <a:t>Deeply understand and enjoy math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63492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762000" y="419100"/>
            <a:ext cx="7348538" cy="2078038"/>
          </a:xfrm>
        </p:spPr>
        <p:txBody>
          <a:bodyPr/>
          <a:lstStyle/>
          <a:p>
            <a:pPr eaLnBrk="1" hangingPunct="1"/>
            <a:r>
              <a:rPr lang="en-US" sz="4800">
                <a:latin typeface="Times New Roman" charset="0"/>
                <a:cs typeface="Times New Roman" charset="0"/>
              </a:rPr>
              <a:t/>
            </a:r>
            <a:br>
              <a:rPr lang="en-US" sz="4800">
                <a:latin typeface="Times New Roman" charset="0"/>
                <a:cs typeface="Times New Roman" charset="0"/>
              </a:rPr>
            </a:br>
            <a:r>
              <a:rPr lang="en-US" sz="4800">
                <a:latin typeface="American Typewriter" charset="0"/>
                <a:cs typeface="American Typewriter" charset="0"/>
              </a:rPr>
              <a:t/>
            </a:r>
            <a:br>
              <a:rPr lang="en-US" sz="4800">
                <a:latin typeface="American Typewriter" charset="0"/>
                <a:cs typeface="American Typewriter" charset="0"/>
              </a:rPr>
            </a:br>
            <a:r>
              <a:rPr lang="en-US" sz="4000" b="1">
                <a:solidFill>
                  <a:srgbClr val="FF0000"/>
                </a:solidFill>
                <a:latin typeface="American Typewriter" charset="0"/>
                <a:cs typeface="American Typewriter" charset="0"/>
              </a:rPr>
              <a:t>Common Core</a:t>
            </a:r>
            <a:br>
              <a:rPr lang="en-US" sz="4000" b="1">
                <a:solidFill>
                  <a:srgbClr val="FF0000"/>
                </a:solidFill>
                <a:latin typeface="American Typewriter" charset="0"/>
                <a:cs typeface="American Typewriter" charset="0"/>
              </a:rPr>
            </a:br>
            <a:r>
              <a:rPr lang="en-US" sz="4000" b="1">
                <a:solidFill>
                  <a:srgbClr val="FF0000"/>
                </a:solidFill>
                <a:latin typeface="American Typewriter" charset="0"/>
                <a:cs typeface="American Typewriter" charset="0"/>
              </a:rPr>
              <a:t> Mathematics </a:t>
            </a:r>
            <a:br>
              <a:rPr lang="en-US" sz="4000" b="1">
                <a:solidFill>
                  <a:srgbClr val="FF0000"/>
                </a:solidFill>
                <a:latin typeface="American Typewriter" charset="0"/>
                <a:cs typeface="American Typewriter" charset="0"/>
              </a:rPr>
            </a:br>
            <a:r>
              <a:rPr lang="en-US" sz="4000" b="1">
                <a:solidFill>
                  <a:srgbClr val="FF0000"/>
                </a:solidFill>
                <a:latin typeface="American Typewriter" charset="0"/>
                <a:cs typeface="American Typewriter" charset="0"/>
              </a:rPr>
              <a:t>for Parents</a:t>
            </a:r>
            <a: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</a:br>
            <a:r>
              <a:rPr lang="en-US" sz="4000" b="1">
                <a:latin typeface="Times New Roman" charset="0"/>
                <a:cs typeface="Times New Roman" charset="0"/>
              </a:rPr>
              <a:t/>
            </a:r>
            <a:br>
              <a:rPr lang="en-US" sz="4000" b="1">
                <a:latin typeface="Times New Roman" charset="0"/>
                <a:cs typeface="Times New Roman" charset="0"/>
              </a:rPr>
            </a:br>
            <a:endParaRPr lang="en-US" sz="4000" b="1">
              <a:latin typeface="Times New Roman" charset="0"/>
              <a:cs typeface="Times New Roman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defTabSz="914400" fontAlgn="auto">
              <a:spcAft>
                <a:spcPts val="0"/>
              </a:spcAft>
              <a:defRPr/>
            </a:pPr>
            <a:endParaRPr lang="en-US" sz="4400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7924800" cy="175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cap="all" dirty="0" smtClean="0">
                <a:solidFill>
                  <a:srgbClr val="0066FF"/>
                </a:solidFill>
                <a:ea typeface="+mn-ea"/>
                <a:cs typeface="+mn-cs"/>
              </a:rPr>
              <a:t>Los Angeles Unified School District, ESC-ISIC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rgbClr val="0066FF"/>
                </a:solidFill>
                <a:ea typeface="+mn-ea"/>
                <a:cs typeface="+mn-cs"/>
              </a:rPr>
              <a:t>Presenter: Joseph Espinosa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rgbClr val="0066FF"/>
                </a:solidFill>
                <a:ea typeface="+mn-ea"/>
                <a:cs typeface="+mn-cs"/>
              </a:rPr>
              <a:t> Common Core Math Teacher Facilitator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rgbClr val="0066FF"/>
                </a:solidFill>
                <a:ea typeface="+mn-ea"/>
                <a:cs typeface="+mn-cs"/>
              </a:rPr>
              <a:t>January 27, 2015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solidFill>
                <a:srgbClr val="0066FF"/>
              </a:solidFill>
              <a:ea typeface="+mn-ea"/>
              <a:cs typeface="+mn-cs"/>
            </a:endParaRPr>
          </a:p>
        </p:txBody>
      </p:sp>
      <p:pic>
        <p:nvPicPr>
          <p:cNvPr id="16388" name="Picture 2" descr="C:\Users\msd2323\Pictures\earth_clip_art_232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25971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msd2323\Pictures\lausd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597150"/>
            <a:ext cx="1824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Math Parent Roadmaps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What you child will be learning in math for their grade.</a:t>
            </a:r>
          </a:p>
          <a:p>
            <a:r>
              <a:rPr lang="en-US" sz="2400" dirty="0" smtClean="0"/>
              <a:t>Way to partner with your child’s teacher.</a:t>
            </a:r>
          </a:p>
          <a:p>
            <a:r>
              <a:rPr lang="en-US" sz="2400" dirty="0" smtClean="0"/>
              <a:t>Examples of skills and strategies students in their grade will use to solve problems.</a:t>
            </a:r>
          </a:p>
          <a:p>
            <a:r>
              <a:rPr lang="en-US" sz="2400" dirty="0" smtClean="0"/>
              <a:t>Way to support your child at home in learning the math for their grade</a:t>
            </a:r>
          </a:p>
          <a:p>
            <a:r>
              <a:rPr lang="en-US" sz="2400" dirty="0" smtClean="0"/>
              <a:t>Additional resources</a:t>
            </a:r>
            <a:endParaRPr lang="en-US" sz="2400" dirty="0"/>
          </a:p>
        </p:txBody>
      </p:sp>
      <p:pic>
        <p:nvPicPr>
          <p:cNvPr id="5" name="Content Placeholder 4" descr="Screen Shot 2015-01-25 at 11.31.26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" b="6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8370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&amp; Go Math!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187" b="1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298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Calibri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Provide an overview of the Common Core State Standards for Math and “shifts”</a:t>
            </a:r>
          </a:p>
          <a:p>
            <a:pPr eaLnBrk="1" hangingPunct="1"/>
            <a:r>
              <a:rPr lang="en-US">
                <a:latin typeface="Calibri" charset="0"/>
              </a:rPr>
              <a:t>Gain familiarity with what Common Core Math looks like </a:t>
            </a:r>
          </a:p>
          <a:p>
            <a:pPr eaLnBrk="1" hangingPunct="1"/>
            <a:r>
              <a:rPr lang="en-US">
                <a:latin typeface="Calibri" charset="0"/>
              </a:rPr>
              <a:t>Learn how to support children at home in mathematics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Calibri" charset="0"/>
              </a:rPr>
              <a:t>Why Common Core Standards?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PREPARATION</a:t>
            </a:r>
            <a:r>
              <a:rPr lang="en-US" dirty="0" smtClean="0">
                <a:ea typeface="+mn-ea"/>
                <a:cs typeface="+mn-cs"/>
              </a:rPr>
              <a:t>: The standards help to prepare students to be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college and career-ready.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COMPETITION</a:t>
            </a:r>
            <a:r>
              <a:rPr lang="en-US" dirty="0" smtClean="0">
                <a:ea typeface="+mn-ea"/>
                <a:cs typeface="+mn-cs"/>
              </a:rPr>
              <a:t>: The standards are internationally benchmarked.  Rigorous standards will help ensure our students are </a:t>
            </a:r>
            <a:r>
              <a:rPr lang="en-US" dirty="0" smtClean="0">
                <a:solidFill>
                  <a:srgbClr val="558ED5"/>
                </a:solidFill>
                <a:ea typeface="+mn-ea"/>
                <a:cs typeface="+mn-cs"/>
              </a:rPr>
              <a:t>globally competitive</a:t>
            </a:r>
            <a:r>
              <a:rPr lang="en-US" dirty="0" smtClean="0">
                <a:ea typeface="+mn-ea"/>
                <a:cs typeface="+mn-cs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EQUITY</a:t>
            </a:r>
            <a:r>
              <a:rPr lang="en-US" dirty="0" smtClean="0">
                <a:ea typeface="+mn-ea"/>
                <a:cs typeface="+mn-cs"/>
              </a:rPr>
              <a:t>: Expectations are </a:t>
            </a:r>
            <a:r>
              <a:rPr lang="en-US" dirty="0" smtClean="0">
                <a:solidFill>
                  <a:srgbClr val="558ED5"/>
                </a:solidFill>
                <a:ea typeface="+mn-ea"/>
                <a:cs typeface="+mn-cs"/>
              </a:rPr>
              <a:t>consistent for all </a:t>
            </a:r>
            <a:r>
              <a:rPr lang="en-US" dirty="0" smtClean="0">
                <a:ea typeface="+mn-ea"/>
                <a:cs typeface="+mn-cs"/>
              </a:rPr>
              <a:t>and not dependent on a student’s zip code.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CORNERSTONE </a:t>
            </a:r>
            <a:r>
              <a:rPr lang="en-US" dirty="0" smtClean="0">
                <a:solidFill>
                  <a:srgbClr val="000090"/>
                </a:solidFill>
                <a:ea typeface="+mj-ea"/>
                <a:cs typeface="+mj-cs"/>
              </a:rPr>
              <a:t>of Common Core Math</a:t>
            </a:r>
          </a:p>
        </p:txBody>
      </p:sp>
      <p:pic>
        <p:nvPicPr>
          <p:cNvPr id="4" name="Content Placeholder 3" descr="Screen Shot 2014-09-07 at 3.49.4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10654"/>
          <a:stretch>
            <a:fillRect/>
          </a:stretch>
        </p:blipFill>
        <p:spPr>
          <a:xfrm>
            <a:off x="912813" y="1746250"/>
            <a:ext cx="7610475" cy="451961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2688" y="3448050"/>
            <a:ext cx="681196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Answer Getting</a:t>
            </a:r>
          </a:p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vs.</a:t>
            </a:r>
          </a:p>
          <a:p>
            <a:pPr algn="ctr" eaLnBrk="1" hangingPunct="1"/>
            <a:r>
              <a:rPr lang="en-US" sz="4800" b="1">
                <a:solidFill>
                  <a:schemeClr val="bg1"/>
                </a:solidFill>
              </a:rPr>
              <a:t>Learning Mathematics</a:t>
            </a:r>
          </a:p>
        </p:txBody>
      </p:sp>
      <p:sp>
        <p:nvSpPr>
          <p:cNvPr id="15" name="Multiply 14"/>
          <p:cNvSpPr/>
          <p:nvPr/>
        </p:nvSpPr>
        <p:spPr>
          <a:xfrm>
            <a:off x="2352675" y="3101975"/>
            <a:ext cx="4083050" cy="1978025"/>
          </a:xfrm>
          <a:prstGeom prst="mathMultiply">
            <a:avLst/>
          </a:prstGeom>
          <a:solidFill>
            <a:srgbClr val="FF0000">
              <a:alpha val="73000"/>
            </a:srgbClr>
          </a:solidFill>
          <a:ln w="3175">
            <a:solidFill>
              <a:srgbClr val="FF0000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82688" y="4891088"/>
            <a:ext cx="6551612" cy="1212850"/>
          </a:xfrm>
          <a:prstGeom prst="ellipse">
            <a:avLst/>
          </a:prstGeom>
          <a:noFill/>
          <a:ln w="92075" cmpd="sng">
            <a:solidFill>
              <a:srgbClr val="25FF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90"/>
                </a:solidFill>
                <a:ea typeface="+mj-ea"/>
                <a:cs typeface="+mj-cs"/>
              </a:rPr>
              <a:t>COMMON CORE MATH STANDARDS</a:t>
            </a:r>
          </a:p>
        </p:txBody>
      </p:sp>
      <p:pic>
        <p:nvPicPr>
          <p:cNvPr id="29698" name="Content Placeholder 3" descr="Screen Shot 2014-09-07 at 5.13.3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" b="221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90"/>
                </a:solidFill>
                <a:ea typeface="+mj-ea"/>
                <a:cs typeface="+mj-cs"/>
              </a:rPr>
              <a:t>STANDARDS FOR </a:t>
            </a:r>
            <a:br>
              <a:rPr lang="en-US" dirty="0" smtClean="0">
                <a:solidFill>
                  <a:srgbClr val="000090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000090"/>
                </a:solidFill>
                <a:ea typeface="+mj-ea"/>
                <a:cs typeface="+mj-cs"/>
              </a:rPr>
              <a:t>MATHEMATICAL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158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1. Make </a:t>
            </a:r>
            <a:r>
              <a:rPr lang="en-US" dirty="0">
                <a:ea typeface="+mn-ea"/>
                <a:cs typeface="+mn-cs"/>
              </a:rPr>
              <a:t>sense of problems and persevere in solving them.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2. </a:t>
            </a:r>
            <a:r>
              <a:rPr lang="en-US" dirty="0">
                <a:ea typeface="+mn-ea"/>
                <a:cs typeface="+mn-cs"/>
              </a:rPr>
              <a:t>Reason abstractly and quantitatively.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3. Construct 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viable arguments and critique the reasoning of others. 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4. Model </a:t>
            </a:r>
            <a:r>
              <a:rPr lang="en-US" dirty="0">
                <a:ea typeface="+mn-ea"/>
                <a:cs typeface="+mn-cs"/>
              </a:rPr>
              <a:t>with mathematics.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5. Use </a:t>
            </a:r>
            <a:r>
              <a:rPr lang="en-US" dirty="0">
                <a:ea typeface="+mn-ea"/>
                <a:cs typeface="+mn-cs"/>
              </a:rPr>
              <a:t>appropriate tools strategically.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6. Attend </a:t>
            </a:r>
            <a:r>
              <a:rPr lang="en-US" dirty="0">
                <a:ea typeface="+mn-ea"/>
                <a:cs typeface="+mn-cs"/>
              </a:rPr>
              <a:t>to precision.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7. Look </a:t>
            </a:r>
            <a:r>
              <a:rPr lang="en-US" dirty="0">
                <a:ea typeface="+mn-ea"/>
                <a:cs typeface="+mn-cs"/>
              </a:rPr>
              <a:t>for and make use of structure.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8. Look </a:t>
            </a:r>
            <a:r>
              <a:rPr lang="en-US" dirty="0">
                <a:ea typeface="+mn-ea"/>
                <a:cs typeface="+mn-cs"/>
              </a:rPr>
              <a:t>for and express regularity in repeated reasoning.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Calibri" charset="0"/>
              </a:rPr>
              <a:t>Building a Toolbox of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5400" dirty="0" smtClean="0">
                <a:solidFill>
                  <a:srgbClr val="FF0000"/>
                </a:solidFill>
                <a:ea typeface="+mn-ea"/>
                <a:cs typeface="+mn-cs"/>
              </a:rPr>
              <a:t>16 + 15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Making Tens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(1 + 15 ) + 15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 + 10 + 5 + 10 + 5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10 + 10 + 10 = 30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30 + 1 = 31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90"/>
                </a:solidFill>
                <a:latin typeface="Calibri" charset="0"/>
              </a:rPr>
              <a:t>Building a Toolbox of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5400" dirty="0" smtClean="0">
                <a:solidFill>
                  <a:srgbClr val="FF0000"/>
                </a:solidFill>
                <a:ea typeface="+mn-ea"/>
                <a:cs typeface="+mn-cs"/>
              </a:rPr>
              <a:t>16 + 15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Doubles/Near Doubles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(1 + 15 ) + 15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 + (15 + 15)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 + 30 = 31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897</Words>
  <Application>Microsoft Macintosh PowerPoint</Application>
  <PresentationFormat>On-screen Show (4:3)</PresentationFormat>
  <Paragraphs>130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  Common Core  Mathematics  for Parents   </vt:lpstr>
      <vt:lpstr>OBJECTIVES</vt:lpstr>
      <vt:lpstr>Why Common Core Standards?</vt:lpstr>
      <vt:lpstr>CORNERSTONE of Common Core Math</vt:lpstr>
      <vt:lpstr>COMMON CORE MATH STANDARDS</vt:lpstr>
      <vt:lpstr>STANDARDS FOR  MATHEMATICAL PRACTICE</vt:lpstr>
      <vt:lpstr>Building a Toolbox of Strategies</vt:lpstr>
      <vt:lpstr>Building a Toolbox of Strategies</vt:lpstr>
      <vt:lpstr>Building a Toolbox of Strategies</vt:lpstr>
      <vt:lpstr>ADDITION</vt:lpstr>
      <vt:lpstr>SUBTRACTION</vt:lpstr>
      <vt:lpstr>MULTIPLICATION </vt:lpstr>
      <vt:lpstr>DIVISION</vt:lpstr>
      <vt:lpstr>HOME SUPPORT Talk about math in positive ways</vt:lpstr>
      <vt:lpstr>HOME SUPPORT Know what your children are learning</vt:lpstr>
      <vt:lpstr>HOME SUPPORT Have high expectations for your children</vt:lpstr>
      <vt:lpstr>HOME SUPPORT Make math an everyday part of your family</vt:lpstr>
      <vt:lpstr>LONG-TERM GOALS &amp; BENEFITS of Common Core Math</vt:lpstr>
      <vt:lpstr>Common Core Math Parent Roadmaps</vt:lpstr>
      <vt:lpstr>Thank You &amp; Go Math!</vt:lpstr>
    </vt:vector>
  </TitlesOfParts>
  <Company>Los Angeles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Core Math at HOME</dc:title>
  <dc:creator>LAUSD user</dc:creator>
  <cp:lastModifiedBy>Joseph Espinosa</cp:lastModifiedBy>
  <cp:revision>63</cp:revision>
  <dcterms:created xsi:type="dcterms:W3CDTF">2014-09-07T21:19:03Z</dcterms:created>
  <dcterms:modified xsi:type="dcterms:W3CDTF">2015-01-27T12:27:53Z</dcterms:modified>
</cp:coreProperties>
</file>