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5" r:id="rId2"/>
    <p:sldId id="343" r:id="rId3"/>
    <p:sldId id="296" r:id="rId4"/>
    <p:sldId id="342" r:id="rId5"/>
    <p:sldId id="341" r:id="rId6"/>
    <p:sldId id="338" r:id="rId7"/>
    <p:sldId id="339" r:id="rId8"/>
    <p:sldId id="329" r:id="rId9"/>
    <p:sldId id="330" r:id="rId10"/>
    <p:sldId id="331" r:id="rId11"/>
    <p:sldId id="332" r:id="rId12"/>
    <p:sldId id="333" r:id="rId13"/>
    <p:sldId id="334" r:id="rId14"/>
    <p:sldId id="335" r:id="rId15"/>
    <p:sldId id="336" r:id="rId16"/>
    <p:sldId id="337" r:id="rId17"/>
    <p:sldId id="317" r:id="rId18"/>
    <p:sldId id="326" r:id="rId19"/>
    <p:sldId id="319" r:id="rId20"/>
    <p:sldId id="262" r:id="rId21"/>
    <p:sldId id="263" r:id="rId22"/>
    <p:sldId id="264" r:id="rId23"/>
    <p:sldId id="265" r:id="rId24"/>
    <p:sldId id="318" r:id="rId25"/>
    <p:sldId id="266" r:id="rId26"/>
    <p:sldId id="340" r:id="rId27"/>
    <p:sldId id="316" r:id="rId28"/>
    <p:sldId id="273" r:id="rId29"/>
    <p:sldId id="280" r:id="rId30"/>
    <p:sldId id="298" r:id="rId31"/>
    <p:sldId id="306" r:id="rId32"/>
    <p:sldId id="307" r:id="rId33"/>
    <p:sldId id="308" r:id="rId34"/>
    <p:sldId id="309" r:id="rId35"/>
    <p:sldId id="31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74" autoAdjust="0"/>
  </p:normalViewPr>
  <p:slideViewPr>
    <p:cSldViewPr snapToGrid="0" snapToObjects="1">
      <p:cViewPr>
        <p:scale>
          <a:sx n="70" d="100"/>
          <a:sy n="70" d="100"/>
        </p:scale>
        <p:origin x="-1374" y="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65C8C-0EA8-2445-87A5-8545A23CFCA9}" type="datetimeFigureOut">
              <a:rPr lang="en-US" smtClean="0"/>
              <a:t>5/11/2015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97851F-7968-584B-BC65-F9ABDC22D996}" type="slidenum">
              <a:rPr lang="en-US" smtClean="0"/>
              <a:t>‹#›</a:t>
            </a:fld>
            <a:endParaRPr lang="en-US"/>
          </a:p>
        </p:txBody>
      </p:sp>
    </p:spTree>
    <p:extLst>
      <p:ext uri="{BB962C8B-B14F-4D97-AF65-F5344CB8AC3E}">
        <p14:creationId xmlns:p14="http://schemas.microsoft.com/office/powerpoint/2010/main" val="34630924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Klanfer </a:t>
            </a:r>
            <a:r>
              <a:rPr lang="en-US" b="1" dirty="0" smtClean="0">
                <a:sym typeface="Wingdings" panose="05000000000000000000" pitchFamily="2" charset="2"/>
              </a:rPr>
              <a:t> discuss all documents</a:t>
            </a:r>
            <a:r>
              <a:rPr lang="en-US" b="1" baseline="0" dirty="0" smtClean="0">
                <a:sym typeface="Wingdings" panose="05000000000000000000" pitchFamily="2" charset="2"/>
              </a:rPr>
              <a:t> they grabbed</a:t>
            </a:r>
            <a:endParaRPr lang="en-US" b="1" dirty="0"/>
          </a:p>
        </p:txBody>
      </p:sp>
      <p:sp>
        <p:nvSpPr>
          <p:cNvPr id="4" name="Slide Number Placeholder 3"/>
          <p:cNvSpPr>
            <a:spLocks noGrp="1"/>
          </p:cNvSpPr>
          <p:nvPr>
            <p:ph type="sldNum" sz="quarter" idx="10"/>
          </p:nvPr>
        </p:nvSpPr>
        <p:spPr/>
        <p:txBody>
          <a:bodyPr/>
          <a:lstStyle/>
          <a:p>
            <a:fld id="{EE5A21A0-3E1D-1E4F-AF0E-C061CEF815B7}" type="slidenum">
              <a:rPr lang="en-US" smtClean="0"/>
              <a:t>1</a:t>
            </a:fld>
            <a:endParaRPr lang="en-US"/>
          </a:p>
        </p:txBody>
      </p:sp>
    </p:spTree>
    <p:extLst>
      <p:ext uri="{BB962C8B-B14F-4D97-AF65-F5344CB8AC3E}">
        <p14:creationId xmlns:p14="http://schemas.microsoft.com/office/powerpoint/2010/main" val="178734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Quon</a:t>
            </a:r>
            <a:endParaRPr lang="en-US" b="1" dirty="0" smtClean="0"/>
          </a:p>
          <a:p>
            <a:r>
              <a:rPr lang="en-US" dirty="0" smtClean="0"/>
              <a:t>Due </a:t>
            </a:r>
            <a:r>
              <a:rPr lang="en-US" dirty="0" smtClean="0"/>
              <a:t>to lack</a:t>
            </a:r>
            <a:r>
              <a:rPr lang="en-US" baseline="0" dirty="0" smtClean="0"/>
              <a:t> of funding for the current school year, AMU was unable to sponsor many of the listed events. </a:t>
            </a:r>
            <a:endParaRPr lang="en-US" dirty="0"/>
          </a:p>
        </p:txBody>
      </p:sp>
      <p:sp>
        <p:nvSpPr>
          <p:cNvPr id="4" name="Slide Number Placeholder 3"/>
          <p:cNvSpPr>
            <a:spLocks noGrp="1"/>
          </p:cNvSpPr>
          <p:nvPr>
            <p:ph type="sldNum" sz="quarter" idx="10"/>
          </p:nvPr>
        </p:nvSpPr>
        <p:spPr/>
        <p:txBody>
          <a:bodyPr/>
          <a:lstStyle/>
          <a:p>
            <a:fld id="{728167E9-70E7-4BB2-A6D7-23ECF85CDC1E}" type="slidenum">
              <a:rPr lang="en-US" smtClean="0"/>
              <a:t>10</a:t>
            </a:fld>
            <a:endParaRPr lang="en-US"/>
          </a:p>
        </p:txBody>
      </p:sp>
    </p:spTree>
    <p:extLst>
      <p:ext uri="{BB962C8B-B14F-4D97-AF65-F5344CB8AC3E}">
        <p14:creationId xmlns:p14="http://schemas.microsoft.com/office/powerpoint/2010/main" val="190875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Quon</a:t>
            </a:r>
            <a:endParaRPr lang="en-US" b="1" dirty="0"/>
          </a:p>
        </p:txBody>
      </p:sp>
      <p:sp>
        <p:nvSpPr>
          <p:cNvPr id="4" name="Slide Number Placeholder 3"/>
          <p:cNvSpPr>
            <a:spLocks noGrp="1"/>
          </p:cNvSpPr>
          <p:nvPr>
            <p:ph type="sldNum" sz="quarter" idx="10"/>
          </p:nvPr>
        </p:nvSpPr>
        <p:spPr/>
        <p:txBody>
          <a:bodyPr/>
          <a:lstStyle/>
          <a:p>
            <a:fld id="{FC97851F-7968-584B-BC65-F9ABDC22D996}" type="slidenum">
              <a:rPr lang="en-US" smtClean="0"/>
              <a:t>11</a:t>
            </a:fld>
            <a:endParaRPr lang="en-US"/>
          </a:p>
        </p:txBody>
      </p:sp>
    </p:spTree>
    <p:extLst>
      <p:ext uri="{BB962C8B-B14F-4D97-AF65-F5344CB8AC3E}">
        <p14:creationId xmlns:p14="http://schemas.microsoft.com/office/powerpoint/2010/main" val="914032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Quon</a:t>
            </a:r>
            <a:r>
              <a:rPr lang="en-US" b="1" dirty="0" smtClean="0"/>
              <a:t>----this slide is important</a:t>
            </a:r>
            <a:endParaRPr lang="en-US" b="1" dirty="0"/>
          </a:p>
        </p:txBody>
      </p:sp>
      <p:sp>
        <p:nvSpPr>
          <p:cNvPr id="4" name="Slide Number Placeholder 3"/>
          <p:cNvSpPr>
            <a:spLocks noGrp="1"/>
          </p:cNvSpPr>
          <p:nvPr>
            <p:ph type="sldNum" sz="quarter" idx="10"/>
          </p:nvPr>
        </p:nvSpPr>
        <p:spPr/>
        <p:txBody>
          <a:bodyPr/>
          <a:lstStyle/>
          <a:p>
            <a:fld id="{FC97851F-7968-584B-BC65-F9ABDC22D996}" type="slidenum">
              <a:rPr lang="en-US" smtClean="0"/>
              <a:t>12</a:t>
            </a:fld>
            <a:endParaRPr lang="en-US"/>
          </a:p>
        </p:txBody>
      </p:sp>
    </p:spTree>
    <p:extLst>
      <p:ext uri="{BB962C8B-B14F-4D97-AF65-F5344CB8AC3E}">
        <p14:creationId xmlns:p14="http://schemas.microsoft.com/office/powerpoint/2010/main" val="1769086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QUON</a:t>
            </a:r>
          </a:p>
          <a:p>
            <a:r>
              <a:rPr lang="en-US" dirty="0" smtClean="0"/>
              <a:t>*</a:t>
            </a:r>
            <a:r>
              <a:rPr lang="en-US" dirty="0" smtClean="0"/>
              <a:t>22 payments per year</a:t>
            </a:r>
            <a:endParaRPr lang="en-US" dirty="0"/>
          </a:p>
          <a:p>
            <a:r>
              <a:rPr lang="en-US" dirty="0" smtClean="0"/>
              <a:t>*$3 increase per check for $10.73</a:t>
            </a:r>
            <a:r>
              <a:rPr lang="en-US" baseline="0" dirty="0" smtClean="0"/>
              <a:t> total</a:t>
            </a:r>
          </a:p>
          <a:p>
            <a:endParaRPr lang="en-US" dirty="0" smtClean="0"/>
          </a:p>
        </p:txBody>
      </p:sp>
      <p:sp>
        <p:nvSpPr>
          <p:cNvPr id="4" name="Slide Number Placeholder 3"/>
          <p:cNvSpPr>
            <a:spLocks noGrp="1"/>
          </p:cNvSpPr>
          <p:nvPr>
            <p:ph type="sldNum" sz="quarter" idx="10"/>
          </p:nvPr>
        </p:nvSpPr>
        <p:spPr/>
        <p:txBody>
          <a:bodyPr/>
          <a:lstStyle/>
          <a:p>
            <a:fld id="{728167E9-70E7-4BB2-A6D7-23ECF85CDC1E}" type="slidenum">
              <a:rPr lang="en-US" smtClean="0"/>
              <a:t>13</a:t>
            </a:fld>
            <a:endParaRPr lang="en-US"/>
          </a:p>
        </p:txBody>
      </p:sp>
    </p:spTree>
    <p:extLst>
      <p:ext uri="{BB962C8B-B14F-4D97-AF65-F5344CB8AC3E}">
        <p14:creationId xmlns:p14="http://schemas.microsoft.com/office/powerpoint/2010/main" val="4081381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Quon</a:t>
            </a:r>
            <a:endParaRPr lang="en-US" b="1" dirty="0" smtClean="0"/>
          </a:p>
          <a:p>
            <a:r>
              <a:rPr lang="en-US" dirty="0" smtClean="0"/>
              <a:t>If </a:t>
            </a:r>
            <a:r>
              <a:rPr lang="en-US" dirty="0" smtClean="0"/>
              <a:t>we are</a:t>
            </a:r>
            <a:r>
              <a:rPr lang="en-US" baseline="0" dirty="0" smtClean="0"/>
              <a:t> able to pay our committees a competitive stipend, more candidates are likely to apply and be active in the union and committees. This year, because of cut backs, teachers and counselors lost representation.</a:t>
            </a:r>
            <a:endParaRPr lang="en-US" dirty="0"/>
          </a:p>
        </p:txBody>
      </p:sp>
      <p:sp>
        <p:nvSpPr>
          <p:cNvPr id="4" name="Slide Number Placeholder 3"/>
          <p:cNvSpPr>
            <a:spLocks noGrp="1"/>
          </p:cNvSpPr>
          <p:nvPr>
            <p:ph type="sldNum" sz="quarter" idx="10"/>
          </p:nvPr>
        </p:nvSpPr>
        <p:spPr/>
        <p:txBody>
          <a:bodyPr/>
          <a:lstStyle/>
          <a:p>
            <a:fld id="{728167E9-70E7-4BB2-A6D7-23ECF85CDC1E}" type="slidenum">
              <a:rPr lang="en-US" smtClean="0"/>
              <a:t>14</a:t>
            </a:fld>
            <a:endParaRPr lang="en-US"/>
          </a:p>
        </p:txBody>
      </p:sp>
    </p:spTree>
    <p:extLst>
      <p:ext uri="{BB962C8B-B14F-4D97-AF65-F5344CB8AC3E}">
        <p14:creationId xmlns:p14="http://schemas.microsoft.com/office/powerpoint/2010/main" val="3884012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Quon</a:t>
            </a:r>
            <a:endParaRPr lang="en-US" b="1" dirty="0"/>
          </a:p>
        </p:txBody>
      </p:sp>
      <p:sp>
        <p:nvSpPr>
          <p:cNvPr id="4" name="Slide Number Placeholder 3"/>
          <p:cNvSpPr>
            <a:spLocks noGrp="1"/>
          </p:cNvSpPr>
          <p:nvPr>
            <p:ph type="sldNum" sz="quarter" idx="10"/>
          </p:nvPr>
        </p:nvSpPr>
        <p:spPr/>
        <p:txBody>
          <a:bodyPr/>
          <a:lstStyle/>
          <a:p>
            <a:fld id="{FC97851F-7968-584B-BC65-F9ABDC22D996}" type="slidenum">
              <a:rPr lang="en-US" smtClean="0"/>
              <a:t>15</a:t>
            </a:fld>
            <a:endParaRPr lang="en-US"/>
          </a:p>
        </p:txBody>
      </p:sp>
    </p:spTree>
    <p:extLst>
      <p:ext uri="{BB962C8B-B14F-4D97-AF65-F5344CB8AC3E}">
        <p14:creationId xmlns:p14="http://schemas.microsoft.com/office/powerpoint/2010/main" val="79792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QUON</a:t>
            </a:r>
            <a:endParaRPr lang="en-US" b="1" dirty="0"/>
          </a:p>
        </p:txBody>
      </p:sp>
      <p:sp>
        <p:nvSpPr>
          <p:cNvPr id="4" name="Slide Number Placeholder 3"/>
          <p:cNvSpPr>
            <a:spLocks noGrp="1"/>
          </p:cNvSpPr>
          <p:nvPr>
            <p:ph type="sldNum" sz="quarter" idx="10"/>
          </p:nvPr>
        </p:nvSpPr>
        <p:spPr/>
        <p:txBody>
          <a:bodyPr/>
          <a:lstStyle/>
          <a:p>
            <a:fld id="{FC97851F-7968-584B-BC65-F9ABDC22D996}" type="slidenum">
              <a:rPr lang="en-US" smtClean="0"/>
              <a:t>16</a:t>
            </a:fld>
            <a:endParaRPr lang="en-US"/>
          </a:p>
        </p:txBody>
      </p:sp>
    </p:spTree>
    <p:extLst>
      <p:ext uri="{BB962C8B-B14F-4D97-AF65-F5344CB8AC3E}">
        <p14:creationId xmlns:p14="http://schemas.microsoft.com/office/powerpoint/2010/main" val="2316531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Nicole</a:t>
            </a:r>
            <a:endParaRPr lang="en-US" b="1" dirty="0"/>
          </a:p>
        </p:txBody>
      </p:sp>
      <p:sp>
        <p:nvSpPr>
          <p:cNvPr id="4" name="Slide Number Placeholder 3"/>
          <p:cNvSpPr>
            <a:spLocks noGrp="1"/>
          </p:cNvSpPr>
          <p:nvPr>
            <p:ph type="sldNum" sz="quarter" idx="10"/>
          </p:nvPr>
        </p:nvSpPr>
        <p:spPr/>
        <p:txBody>
          <a:bodyPr/>
          <a:lstStyle/>
          <a:p>
            <a:fld id="{60FC04CF-D4E0-684C-B951-D1B0C9CDC3DA}" type="slidenum">
              <a:rPr lang="en-US" smtClean="0"/>
              <a:t>18</a:t>
            </a:fld>
            <a:endParaRPr lang="en-US"/>
          </a:p>
        </p:txBody>
      </p:sp>
    </p:spTree>
    <p:extLst>
      <p:ext uri="{BB962C8B-B14F-4D97-AF65-F5344CB8AC3E}">
        <p14:creationId xmlns:p14="http://schemas.microsoft.com/office/powerpoint/2010/main" val="2462471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FC97851F-7968-584B-BC65-F9ABDC22D996}" type="slidenum">
              <a:rPr lang="en-US" smtClean="0"/>
              <a:t>19</a:t>
            </a:fld>
            <a:endParaRPr lang="en-US"/>
          </a:p>
        </p:txBody>
      </p:sp>
    </p:spTree>
    <p:extLst>
      <p:ext uri="{BB962C8B-B14F-4D97-AF65-F5344CB8AC3E}">
        <p14:creationId xmlns:p14="http://schemas.microsoft.com/office/powerpoint/2010/main" val="171805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FC97851F-7968-584B-BC65-F9ABDC22D996}" type="slidenum">
              <a:rPr lang="en-US" smtClean="0"/>
              <a:t>20</a:t>
            </a:fld>
            <a:endParaRPr lang="en-US"/>
          </a:p>
        </p:txBody>
      </p:sp>
    </p:spTree>
    <p:extLst>
      <p:ext uri="{BB962C8B-B14F-4D97-AF65-F5344CB8AC3E}">
        <p14:creationId xmlns:p14="http://schemas.microsoft.com/office/powerpoint/2010/main" val="2904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9225">
              <a:defRPr/>
            </a:pPr>
            <a:r>
              <a:rPr lang="en-US" b="1" dirty="0" smtClean="0"/>
              <a:t>KLANFER</a:t>
            </a:r>
          </a:p>
          <a:p>
            <a:pPr defTabSz="459225">
              <a:defRPr/>
            </a:pPr>
            <a:r>
              <a:rPr lang="en-US" baseline="0" dirty="0" smtClean="0"/>
              <a:t>how </a:t>
            </a:r>
            <a:r>
              <a:rPr lang="en-US" baseline="0" dirty="0" smtClean="0"/>
              <a:t>teachers are disenfranchised by the structure and policy of these committees</a:t>
            </a:r>
          </a:p>
          <a:p>
            <a:endParaRPr lang="en-US" b="1" baseline="0" dirty="0" smtClean="0"/>
          </a:p>
          <a:p>
            <a:r>
              <a:rPr lang="en-US" b="1" baseline="0" dirty="0" smtClean="0"/>
              <a:t>UPDATES FROM TODAY</a:t>
            </a:r>
          </a:p>
          <a:p>
            <a:pPr marL="281664" indent="-281664">
              <a:buFontTx/>
              <a:buChar char="-"/>
            </a:pPr>
            <a:r>
              <a:rPr lang="en-US" dirty="0" smtClean="0">
                <a:solidFill>
                  <a:srgbClr val="FF0000"/>
                </a:solidFill>
              </a:rPr>
              <a:t>LEADRESHIP POSITIONs</a:t>
            </a:r>
          </a:p>
          <a:p>
            <a:pPr marL="732326" lvl="1" indent="-281664">
              <a:buFontTx/>
              <a:buChar char="-"/>
            </a:pPr>
            <a:r>
              <a:rPr lang="en-US" dirty="0" smtClean="0">
                <a:solidFill>
                  <a:srgbClr val="FF0000"/>
                </a:solidFill>
              </a:rPr>
              <a:t>HAMMER OUT ROLES AND RESPONSIBILITIES FOR LEADERSHIP ALL LEADERSHIP POSITIONS @ LOCKE WE VOTE</a:t>
            </a:r>
          </a:p>
          <a:p>
            <a:endParaRPr lang="en-US" dirty="0"/>
          </a:p>
        </p:txBody>
      </p:sp>
      <p:sp>
        <p:nvSpPr>
          <p:cNvPr id="4" name="Slide Number Placeholder 3"/>
          <p:cNvSpPr>
            <a:spLocks noGrp="1"/>
          </p:cNvSpPr>
          <p:nvPr>
            <p:ph type="sldNum" sz="quarter" idx="10"/>
          </p:nvPr>
        </p:nvSpPr>
        <p:spPr/>
        <p:txBody>
          <a:bodyPr/>
          <a:lstStyle/>
          <a:p>
            <a:fld id="{60FC04CF-D4E0-684C-B951-D1B0C9CDC3DA}" type="slidenum">
              <a:rPr lang="en-US" smtClean="0"/>
              <a:t>2</a:t>
            </a:fld>
            <a:endParaRPr lang="en-US"/>
          </a:p>
        </p:txBody>
      </p:sp>
    </p:spTree>
    <p:extLst>
      <p:ext uri="{BB962C8B-B14F-4D97-AF65-F5344CB8AC3E}">
        <p14:creationId xmlns:p14="http://schemas.microsoft.com/office/powerpoint/2010/main" val="2073108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FC97851F-7968-584B-BC65-F9ABDC22D996}" type="slidenum">
              <a:rPr lang="en-US" smtClean="0"/>
              <a:t>21</a:t>
            </a:fld>
            <a:endParaRPr lang="en-US"/>
          </a:p>
        </p:txBody>
      </p:sp>
    </p:spTree>
    <p:extLst>
      <p:ext uri="{BB962C8B-B14F-4D97-AF65-F5344CB8AC3E}">
        <p14:creationId xmlns:p14="http://schemas.microsoft.com/office/powerpoint/2010/main" val="690459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FC97851F-7968-584B-BC65-F9ABDC22D996}" type="slidenum">
              <a:rPr lang="en-US" smtClean="0"/>
              <a:t>22</a:t>
            </a:fld>
            <a:endParaRPr lang="en-US"/>
          </a:p>
        </p:txBody>
      </p:sp>
    </p:spTree>
    <p:extLst>
      <p:ext uri="{BB962C8B-B14F-4D97-AF65-F5344CB8AC3E}">
        <p14:creationId xmlns:p14="http://schemas.microsoft.com/office/powerpoint/2010/main" val="1178634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a:t>
            </a:r>
            <a:endParaRPr lang="en-US" dirty="0"/>
          </a:p>
        </p:txBody>
      </p:sp>
      <p:sp>
        <p:nvSpPr>
          <p:cNvPr id="4" name="Slide Number Placeholder 3"/>
          <p:cNvSpPr>
            <a:spLocks noGrp="1"/>
          </p:cNvSpPr>
          <p:nvPr>
            <p:ph type="sldNum" sz="quarter" idx="10"/>
          </p:nvPr>
        </p:nvSpPr>
        <p:spPr/>
        <p:txBody>
          <a:bodyPr/>
          <a:lstStyle/>
          <a:p>
            <a:fld id="{FC97851F-7968-584B-BC65-F9ABDC22D996}" type="slidenum">
              <a:rPr lang="en-US" smtClean="0"/>
              <a:t>23</a:t>
            </a:fld>
            <a:endParaRPr lang="en-US"/>
          </a:p>
        </p:txBody>
      </p:sp>
    </p:spTree>
    <p:extLst>
      <p:ext uri="{BB962C8B-B14F-4D97-AF65-F5344CB8AC3E}">
        <p14:creationId xmlns:p14="http://schemas.microsoft.com/office/powerpoint/2010/main" val="1050726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Miguel---mention that this is why having our</a:t>
            </a:r>
            <a:r>
              <a:rPr lang="en-US" baseline="0" dirty="0" smtClean="0"/>
              <a:t> union dues increase is important because we need to be able to give stipends to those individuals on the evaluation committee.</a:t>
            </a:r>
          </a:p>
        </p:txBody>
      </p:sp>
      <p:sp>
        <p:nvSpPr>
          <p:cNvPr id="4" name="Slide Number Placeholder 3"/>
          <p:cNvSpPr>
            <a:spLocks noGrp="1"/>
          </p:cNvSpPr>
          <p:nvPr>
            <p:ph type="sldNum" sz="quarter" idx="10"/>
          </p:nvPr>
        </p:nvSpPr>
        <p:spPr/>
        <p:txBody>
          <a:bodyPr/>
          <a:lstStyle/>
          <a:p>
            <a:fld id="{FC97851F-7968-584B-BC65-F9ABDC22D996}" type="slidenum">
              <a:rPr lang="en-US" smtClean="0"/>
              <a:t>24</a:t>
            </a:fld>
            <a:endParaRPr lang="en-US"/>
          </a:p>
        </p:txBody>
      </p:sp>
    </p:spTree>
    <p:extLst>
      <p:ext uri="{BB962C8B-B14F-4D97-AF65-F5344CB8AC3E}">
        <p14:creationId xmlns:p14="http://schemas.microsoft.com/office/powerpoint/2010/main" val="2462773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Miguel</a:t>
            </a:r>
          </a:p>
          <a:p>
            <a:r>
              <a:rPr lang="en-US" dirty="0" smtClean="0"/>
              <a:t>At this point you want to mention that these responses were just a few of many. That</a:t>
            </a:r>
            <a:r>
              <a:rPr lang="en-US" baseline="0" dirty="0" smtClean="0"/>
              <a:t> </a:t>
            </a:r>
            <a:r>
              <a:rPr lang="en-US" baseline="0" dirty="0" err="1" smtClean="0"/>
              <a:t>locke</a:t>
            </a:r>
            <a:r>
              <a:rPr lang="en-US" baseline="0" dirty="0" smtClean="0"/>
              <a:t> represents the transformational voice and we would like to collect info from teacher</a:t>
            </a:r>
            <a:endParaRPr lang="en-US" dirty="0"/>
          </a:p>
        </p:txBody>
      </p:sp>
      <p:sp>
        <p:nvSpPr>
          <p:cNvPr id="4" name="Slide Number Placeholder 3"/>
          <p:cNvSpPr>
            <a:spLocks noGrp="1"/>
          </p:cNvSpPr>
          <p:nvPr>
            <p:ph type="sldNum" sz="quarter" idx="10"/>
          </p:nvPr>
        </p:nvSpPr>
        <p:spPr/>
        <p:txBody>
          <a:bodyPr/>
          <a:lstStyle/>
          <a:p>
            <a:fld id="{FC97851F-7968-584B-BC65-F9ABDC22D996}" type="slidenum">
              <a:rPr lang="en-US" smtClean="0"/>
              <a:t>25</a:t>
            </a:fld>
            <a:endParaRPr lang="en-US"/>
          </a:p>
        </p:txBody>
      </p:sp>
    </p:spTree>
    <p:extLst>
      <p:ext uri="{BB962C8B-B14F-4D97-AF65-F5344CB8AC3E}">
        <p14:creationId xmlns:p14="http://schemas.microsoft.com/office/powerpoint/2010/main" val="1964528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Miguel type</a:t>
            </a:r>
            <a:r>
              <a:rPr lang="en-US" b="1" baseline="0" dirty="0" smtClean="0"/>
              <a:t> up feedback</a:t>
            </a:r>
            <a:endParaRPr lang="en-US" b="1" dirty="0"/>
          </a:p>
        </p:txBody>
      </p:sp>
      <p:sp>
        <p:nvSpPr>
          <p:cNvPr id="4" name="Slide Number Placeholder 3"/>
          <p:cNvSpPr>
            <a:spLocks noGrp="1"/>
          </p:cNvSpPr>
          <p:nvPr>
            <p:ph type="sldNum" sz="quarter" idx="10"/>
          </p:nvPr>
        </p:nvSpPr>
        <p:spPr/>
        <p:txBody>
          <a:bodyPr/>
          <a:lstStyle/>
          <a:p>
            <a:fld id="{FC97851F-7968-584B-BC65-F9ABDC22D996}" type="slidenum">
              <a:rPr lang="en-US" smtClean="0"/>
              <a:t>26</a:t>
            </a:fld>
            <a:endParaRPr lang="en-US"/>
          </a:p>
        </p:txBody>
      </p:sp>
    </p:spTree>
    <p:extLst>
      <p:ext uri="{BB962C8B-B14F-4D97-AF65-F5344CB8AC3E}">
        <p14:creationId xmlns:p14="http://schemas.microsoft.com/office/powerpoint/2010/main" val="335688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Mr. O</a:t>
            </a:r>
          </a:p>
          <a:p>
            <a:endParaRPr lang="en-US" dirty="0"/>
          </a:p>
        </p:txBody>
      </p:sp>
      <p:sp>
        <p:nvSpPr>
          <p:cNvPr id="4" name="Slide Number Placeholder 3"/>
          <p:cNvSpPr>
            <a:spLocks noGrp="1"/>
          </p:cNvSpPr>
          <p:nvPr>
            <p:ph type="sldNum" sz="quarter" idx="10"/>
          </p:nvPr>
        </p:nvSpPr>
        <p:spPr/>
        <p:txBody>
          <a:bodyPr/>
          <a:lstStyle/>
          <a:p>
            <a:fld id="{FC97851F-7968-584B-BC65-F9ABDC22D996}" type="slidenum">
              <a:rPr lang="en-US" smtClean="0"/>
              <a:t>27</a:t>
            </a:fld>
            <a:endParaRPr lang="en-US"/>
          </a:p>
        </p:txBody>
      </p:sp>
    </p:spTree>
    <p:extLst>
      <p:ext uri="{BB962C8B-B14F-4D97-AF65-F5344CB8AC3E}">
        <p14:creationId xmlns:p14="http://schemas.microsoft.com/office/powerpoint/2010/main" val="1748370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Mr. O</a:t>
            </a:r>
            <a:endParaRPr lang="en-US" b="1" dirty="0"/>
          </a:p>
        </p:txBody>
      </p:sp>
      <p:sp>
        <p:nvSpPr>
          <p:cNvPr id="4" name="Slide Number Placeholder 3"/>
          <p:cNvSpPr>
            <a:spLocks noGrp="1"/>
          </p:cNvSpPr>
          <p:nvPr>
            <p:ph type="sldNum" sz="quarter" idx="10"/>
          </p:nvPr>
        </p:nvSpPr>
        <p:spPr/>
        <p:txBody>
          <a:bodyPr/>
          <a:lstStyle/>
          <a:p>
            <a:fld id="{FC97851F-7968-584B-BC65-F9ABDC22D996}" type="slidenum">
              <a:rPr lang="en-US" smtClean="0"/>
              <a:t>28</a:t>
            </a:fld>
            <a:endParaRPr lang="en-US"/>
          </a:p>
        </p:txBody>
      </p:sp>
    </p:spTree>
    <p:extLst>
      <p:ext uri="{BB962C8B-B14F-4D97-AF65-F5344CB8AC3E}">
        <p14:creationId xmlns:p14="http://schemas.microsoft.com/office/powerpoint/2010/main" val="3361959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Mr. </a:t>
            </a:r>
            <a:r>
              <a:rPr lang="en-US" b="1" dirty="0" smtClean="0"/>
              <a:t>O—mention updates</a:t>
            </a:r>
            <a:r>
              <a:rPr lang="en-US" b="1" baseline="0" dirty="0" smtClean="0"/>
              <a:t> from the morning</a:t>
            </a:r>
            <a:endParaRPr lang="en-US" b="1" dirty="0"/>
          </a:p>
        </p:txBody>
      </p:sp>
      <p:sp>
        <p:nvSpPr>
          <p:cNvPr id="4" name="Slide Number Placeholder 3"/>
          <p:cNvSpPr>
            <a:spLocks noGrp="1"/>
          </p:cNvSpPr>
          <p:nvPr>
            <p:ph type="sldNum" sz="quarter" idx="10"/>
          </p:nvPr>
        </p:nvSpPr>
        <p:spPr/>
        <p:txBody>
          <a:bodyPr/>
          <a:lstStyle/>
          <a:p>
            <a:fld id="{FC97851F-7968-584B-BC65-F9ABDC22D996}" type="slidenum">
              <a:rPr lang="en-US" smtClean="0"/>
              <a:t>29</a:t>
            </a:fld>
            <a:endParaRPr lang="en-US"/>
          </a:p>
        </p:txBody>
      </p:sp>
    </p:spTree>
    <p:extLst>
      <p:ext uri="{BB962C8B-B14F-4D97-AF65-F5344CB8AC3E}">
        <p14:creationId xmlns:p14="http://schemas.microsoft.com/office/powerpoint/2010/main" val="2264722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Miguel…here we are going to break up into academies to sign up</a:t>
            </a:r>
            <a:endParaRPr lang="en-US" b="1" dirty="0"/>
          </a:p>
        </p:txBody>
      </p:sp>
      <p:sp>
        <p:nvSpPr>
          <p:cNvPr id="4" name="Slide Number Placeholder 3"/>
          <p:cNvSpPr>
            <a:spLocks noGrp="1"/>
          </p:cNvSpPr>
          <p:nvPr>
            <p:ph type="sldNum" sz="quarter" idx="10"/>
          </p:nvPr>
        </p:nvSpPr>
        <p:spPr/>
        <p:txBody>
          <a:bodyPr/>
          <a:lstStyle/>
          <a:p>
            <a:fld id="{60FC04CF-D4E0-684C-B951-D1B0C9CDC3DA}" type="slidenum">
              <a:rPr lang="en-US" smtClean="0"/>
              <a:t>30</a:t>
            </a:fld>
            <a:endParaRPr lang="en-US"/>
          </a:p>
        </p:txBody>
      </p:sp>
    </p:spTree>
    <p:extLst>
      <p:ext uri="{BB962C8B-B14F-4D97-AF65-F5344CB8AC3E}">
        <p14:creationId xmlns:p14="http://schemas.microsoft.com/office/powerpoint/2010/main" val="147062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Hana</a:t>
            </a:r>
            <a:endParaRPr lang="en-US" dirty="0"/>
          </a:p>
        </p:txBody>
      </p:sp>
      <p:sp>
        <p:nvSpPr>
          <p:cNvPr id="4" name="Slide Number Placeholder 3"/>
          <p:cNvSpPr>
            <a:spLocks noGrp="1"/>
          </p:cNvSpPr>
          <p:nvPr>
            <p:ph type="sldNum" sz="quarter" idx="10"/>
          </p:nvPr>
        </p:nvSpPr>
        <p:spPr/>
        <p:txBody>
          <a:bodyPr/>
          <a:lstStyle/>
          <a:p>
            <a:fld id="{EE5A21A0-3E1D-1E4F-AF0E-C061CEF815B7}" type="slidenum">
              <a:rPr lang="en-US" smtClean="0"/>
              <a:t>3</a:t>
            </a:fld>
            <a:endParaRPr lang="en-US"/>
          </a:p>
        </p:txBody>
      </p:sp>
    </p:spTree>
    <p:extLst>
      <p:ext uri="{BB962C8B-B14F-4D97-AF65-F5344CB8AC3E}">
        <p14:creationId xmlns:p14="http://schemas.microsoft.com/office/powerpoint/2010/main" val="628383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a:t>
            </a:r>
            <a:endParaRPr lang="en-US" dirty="0"/>
          </a:p>
        </p:txBody>
      </p:sp>
      <p:sp>
        <p:nvSpPr>
          <p:cNvPr id="4" name="Slide Number Placeholder 3"/>
          <p:cNvSpPr>
            <a:spLocks noGrp="1"/>
          </p:cNvSpPr>
          <p:nvPr>
            <p:ph type="sldNum" sz="quarter" idx="10"/>
          </p:nvPr>
        </p:nvSpPr>
        <p:spPr/>
        <p:txBody>
          <a:bodyPr/>
          <a:lstStyle/>
          <a:p>
            <a:fld id="{60FC04CF-D4E0-684C-B951-D1B0C9CDC3DA}" type="slidenum">
              <a:rPr lang="en-US" smtClean="0"/>
              <a:t>31</a:t>
            </a:fld>
            <a:endParaRPr lang="en-US"/>
          </a:p>
        </p:txBody>
      </p:sp>
    </p:spTree>
    <p:extLst>
      <p:ext uri="{BB962C8B-B14F-4D97-AF65-F5344CB8AC3E}">
        <p14:creationId xmlns:p14="http://schemas.microsoft.com/office/powerpoint/2010/main" val="867915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a:t>
            </a:r>
            <a:r>
              <a:rPr lang="en-US" baseline="0" dirty="0" smtClean="0"/>
              <a:t> </a:t>
            </a:r>
            <a:r>
              <a:rPr lang="en-US" dirty="0" smtClean="0"/>
              <a:t>Someone </a:t>
            </a:r>
            <a:r>
              <a:rPr lang="en-US" dirty="0" smtClean="0"/>
              <a:t>from 9th</a:t>
            </a:r>
            <a:endParaRPr lang="en-US" dirty="0"/>
          </a:p>
        </p:txBody>
      </p:sp>
      <p:sp>
        <p:nvSpPr>
          <p:cNvPr id="4" name="Slide Number Placeholder 3"/>
          <p:cNvSpPr>
            <a:spLocks noGrp="1"/>
          </p:cNvSpPr>
          <p:nvPr>
            <p:ph type="sldNum" sz="quarter" idx="10"/>
          </p:nvPr>
        </p:nvSpPr>
        <p:spPr/>
        <p:txBody>
          <a:bodyPr/>
          <a:lstStyle/>
          <a:p>
            <a:fld id="{60FC04CF-D4E0-684C-B951-D1B0C9CDC3DA}" type="slidenum">
              <a:rPr lang="en-US" smtClean="0"/>
              <a:t>32</a:t>
            </a:fld>
            <a:endParaRPr lang="en-US"/>
          </a:p>
        </p:txBody>
      </p:sp>
    </p:spTree>
    <p:extLst>
      <p:ext uri="{BB962C8B-B14F-4D97-AF65-F5344CB8AC3E}">
        <p14:creationId xmlns:p14="http://schemas.microsoft.com/office/powerpoint/2010/main" val="404777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Someone from a</a:t>
            </a:r>
            <a:endParaRPr lang="en-US" dirty="0"/>
          </a:p>
        </p:txBody>
      </p:sp>
      <p:sp>
        <p:nvSpPr>
          <p:cNvPr id="4" name="Slide Number Placeholder 3"/>
          <p:cNvSpPr>
            <a:spLocks noGrp="1"/>
          </p:cNvSpPr>
          <p:nvPr>
            <p:ph type="sldNum" sz="quarter" idx="10"/>
          </p:nvPr>
        </p:nvSpPr>
        <p:spPr/>
        <p:txBody>
          <a:bodyPr/>
          <a:lstStyle/>
          <a:p>
            <a:fld id="{60FC04CF-D4E0-684C-B951-D1B0C9CDC3DA}" type="slidenum">
              <a:rPr lang="en-US" smtClean="0"/>
              <a:t>33</a:t>
            </a:fld>
            <a:endParaRPr lang="en-US"/>
          </a:p>
        </p:txBody>
      </p:sp>
    </p:spTree>
    <p:extLst>
      <p:ext uri="{BB962C8B-B14F-4D97-AF65-F5344CB8AC3E}">
        <p14:creationId xmlns:p14="http://schemas.microsoft.com/office/powerpoint/2010/main" val="404777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Someone from b</a:t>
            </a:r>
            <a:endParaRPr lang="en-US" dirty="0"/>
          </a:p>
        </p:txBody>
      </p:sp>
      <p:sp>
        <p:nvSpPr>
          <p:cNvPr id="4" name="Slide Number Placeholder 3"/>
          <p:cNvSpPr>
            <a:spLocks noGrp="1"/>
          </p:cNvSpPr>
          <p:nvPr>
            <p:ph type="sldNum" sz="quarter" idx="10"/>
          </p:nvPr>
        </p:nvSpPr>
        <p:spPr/>
        <p:txBody>
          <a:bodyPr/>
          <a:lstStyle/>
          <a:p>
            <a:fld id="{60FC04CF-D4E0-684C-B951-D1B0C9CDC3DA}" type="slidenum">
              <a:rPr lang="en-US" smtClean="0"/>
              <a:t>34</a:t>
            </a:fld>
            <a:endParaRPr lang="en-US"/>
          </a:p>
        </p:txBody>
      </p:sp>
    </p:spTree>
    <p:extLst>
      <p:ext uri="{BB962C8B-B14F-4D97-AF65-F5344CB8AC3E}">
        <p14:creationId xmlns:p14="http://schemas.microsoft.com/office/powerpoint/2010/main" val="404777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Someone from C</a:t>
            </a:r>
            <a:endParaRPr lang="en-US" dirty="0"/>
          </a:p>
        </p:txBody>
      </p:sp>
      <p:sp>
        <p:nvSpPr>
          <p:cNvPr id="4" name="Slide Number Placeholder 3"/>
          <p:cNvSpPr>
            <a:spLocks noGrp="1"/>
          </p:cNvSpPr>
          <p:nvPr>
            <p:ph type="sldNum" sz="quarter" idx="10"/>
          </p:nvPr>
        </p:nvSpPr>
        <p:spPr/>
        <p:txBody>
          <a:bodyPr/>
          <a:lstStyle/>
          <a:p>
            <a:fld id="{60FC04CF-D4E0-684C-B951-D1B0C9CDC3DA}" type="slidenum">
              <a:rPr lang="en-US" smtClean="0"/>
              <a:t>35</a:t>
            </a:fld>
            <a:endParaRPr lang="en-US"/>
          </a:p>
        </p:txBody>
      </p:sp>
    </p:spTree>
    <p:extLst>
      <p:ext uri="{BB962C8B-B14F-4D97-AF65-F5344CB8AC3E}">
        <p14:creationId xmlns:p14="http://schemas.microsoft.com/office/powerpoint/2010/main" val="40477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Dawn..mention</a:t>
            </a:r>
            <a:r>
              <a:rPr lang="en-US" b="1" dirty="0" smtClean="0"/>
              <a:t> the difficulty they experience as</a:t>
            </a:r>
            <a:r>
              <a:rPr lang="en-US" b="1" baseline="0" dirty="0" smtClean="0"/>
              <a:t> non union </a:t>
            </a:r>
            <a:r>
              <a:rPr lang="en-US" b="1" baseline="0" dirty="0" err="1" smtClean="0"/>
              <a:t>workers..merit</a:t>
            </a:r>
            <a:r>
              <a:rPr lang="en-US" b="1" baseline="0" dirty="0" smtClean="0"/>
              <a:t> based pay </a:t>
            </a:r>
            <a:r>
              <a:rPr lang="en-US" b="1" baseline="0" dirty="0" err="1" smtClean="0"/>
              <a:t>etc</a:t>
            </a:r>
            <a:endParaRPr lang="en-US" b="1" dirty="0"/>
          </a:p>
        </p:txBody>
      </p:sp>
      <p:sp>
        <p:nvSpPr>
          <p:cNvPr id="4" name="Slide Number Placeholder 3"/>
          <p:cNvSpPr>
            <a:spLocks noGrp="1"/>
          </p:cNvSpPr>
          <p:nvPr>
            <p:ph type="sldNum" sz="quarter" idx="10"/>
          </p:nvPr>
        </p:nvSpPr>
        <p:spPr/>
        <p:txBody>
          <a:bodyPr/>
          <a:lstStyle/>
          <a:p>
            <a:fld id="{60FC04CF-D4E0-684C-B951-D1B0C9CDC3DA}" type="slidenum">
              <a:rPr lang="en-US" smtClean="0"/>
              <a:t>4</a:t>
            </a:fld>
            <a:endParaRPr lang="en-US"/>
          </a:p>
        </p:txBody>
      </p:sp>
    </p:spTree>
    <p:extLst>
      <p:ext uri="{BB962C8B-B14F-4D97-AF65-F5344CB8AC3E}">
        <p14:creationId xmlns:p14="http://schemas.microsoft.com/office/powerpoint/2010/main" val="86791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Hector</a:t>
            </a:r>
            <a:endParaRPr lang="en-US" b="1" dirty="0"/>
          </a:p>
        </p:txBody>
      </p:sp>
      <p:sp>
        <p:nvSpPr>
          <p:cNvPr id="4" name="Slide Number Placeholder 3"/>
          <p:cNvSpPr>
            <a:spLocks noGrp="1"/>
          </p:cNvSpPr>
          <p:nvPr>
            <p:ph type="sldNum" sz="quarter" idx="10"/>
          </p:nvPr>
        </p:nvSpPr>
        <p:spPr/>
        <p:txBody>
          <a:bodyPr/>
          <a:lstStyle/>
          <a:p>
            <a:fld id="{FC97851F-7968-584B-BC65-F9ABDC22D996}" type="slidenum">
              <a:rPr lang="en-US" smtClean="0"/>
              <a:t>5</a:t>
            </a:fld>
            <a:endParaRPr lang="en-US"/>
          </a:p>
        </p:txBody>
      </p:sp>
    </p:spTree>
    <p:extLst>
      <p:ext uri="{BB962C8B-B14F-4D97-AF65-F5344CB8AC3E}">
        <p14:creationId xmlns:p14="http://schemas.microsoft.com/office/powerpoint/2010/main" val="191206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Hector</a:t>
            </a:r>
          </a:p>
          <a:p>
            <a:r>
              <a:rPr lang="en-US" dirty="0" smtClean="0"/>
              <a:t>Mention that there are currently member</a:t>
            </a:r>
            <a:r>
              <a:rPr lang="en-US" baseline="0" dirty="0" smtClean="0"/>
              <a:t>s ho are outside of the timeline</a:t>
            </a:r>
            <a:endParaRPr lang="en-US" dirty="0"/>
          </a:p>
        </p:txBody>
      </p:sp>
      <p:sp>
        <p:nvSpPr>
          <p:cNvPr id="4" name="Slide Number Placeholder 3"/>
          <p:cNvSpPr>
            <a:spLocks noGrp="1"/>
          </p:cNvSpPr>
          <p:nvPr>
            <p:ph type="sldNum" sz="quarter" idx="10"/>
          </p:nvPr>
        </p:nvSpPr>
        <p:spPr/>
        <p:txBody>
          <a:bodyPr/>
          <a:lstStyle/>
          <a:p>
            <a:fld id="{60FC04CF-D4E0-684C-B951-D1B0C9CDC3DA}" type="slidenum">
              <a:rPr lang="en-US" smtClean="0"/>
              <a:t>6</a:t>
            </a:fld>
            <a:endParaRPr lang="en-US"/>
          </a:p>
        </p:txBody>
      </p:sp>
    </p:spTree>
    <p:extLst>
      <p:ext uri="{BB962C8B-B14F-4D97-AF65-F5344CB8AC3E}">
        <p14:creationId xmlns:p14="http://schemas.microsoft.com/office/powerpoint/2010/main" val="179259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Hector</a:t>
            </a:r>
          </a:p>
          <a:p>
            <a:r>
              <a:rPr lang="en-US" dirty="0" smtClean="0"/>
              <a:t>MEMBERS</a:t>
            </a:r>
            <a:r>
              <a:rPr lang="en-US" baseline="0" dirty="0" smtClean="0"/>
              <a:t> if you know you are going to be put on a development plan INVITE YOUR REPS…also if you do not agree with development plan write a letter of disagreement and grieve</a:t>
            </a:r>
            <a:r>
              <a:rPr lang="en-US" baseline="0" dirty="0" smtClean="0"/>
              <a:t>! There are strict timelines to get this done</a:t>
            </a:r>
            <a:endParaRPr lang="en-US" dirty="0"/>
          </a:p>
        </p:txBody>
      </p:sp>
      <p:sp>
        <p:nvSpPr>
          <p:cNvPr id="4" name="Slide Number Placeholder 3"/>
          <p:cNvSpPr>
            <a:spLocks noGrp="1"/>
          </p:cNvSpPr>
          <p:nvPr>
            <p:ph type="sldNum" sz="quarter" idx="10"/>
          </p:nvPr>
        </p:nvSpPr>
        <p:spPr/>
        <p:txBody>
          <a:bodyPr/>
          <a:lstStyle/>
          <a:p>
            <a:fld id="{60FC04CF-D4E0-684C-B951-D1B0C9CDC3DA}" type="slidenum">
              <a:rPr lang="en-US" smtClean="0"/>
              <a:t>7</a:t>
            </a:fld>
            <a:endParaRPr lang="en-US"/>
          </a:p>
        </p:txBody>
      </p:sp>
    </p:spTree>
    <p:extLst>
      <p:ext uri="{BB962C8B-B14F-4D97-AF65-F5344CB8AC3E}">
        <p14:creationId xmlns:p14="http://schemas.microsoft.com/office/powerpoint/2010/main" val="179259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QUON</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PPT for site reps to give to sites on the dues increase…why don’t we toot our horn?</a:t>
            </a:r>
          </a:p>
          <a:p>
            <a:r>
              <a:rPr lang="en-US" sz="1200" b="0" i="0" kern="1200" dirty="0" smtClean="0">
                <a:solidFill>
                  <a:schemeClr val="tx1"/>
                </a:solidFill>
                <a:effectLst/>
                <a:latin typeface="+mn-lt"/>
                <a:ea typeface="+mn-ea"/>
                <a:cs typeface="+mn-cs"/>
              </a:rPr>
              <a:t>Motivate the need for a dues increase by explaining what the money has been used for…they should include:</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Support for UTLA contract fight…and how their pay raise and rejection of evaluation system will help us!</a:t>
            </a:r>
          </a:p>
          <a:p>
            <a:r>
              <a:rPr lang="en-US" sz="1200" b="0" i="0" kern="1200" dirty="0" smtClean="0">
                <a:solidFill>
                  <a:schemeClr val="tx1"/>
                </a:solidFill>
                <a:effectLst/>
                <a:latin typeface="+mn-lt"/>
                <a:ea typeface="+mn-ea"/>
                <a:cs typeface="+mn-cs"/>
              </a:rPr>
              <a:t>Conferences to strengthen the union—organizing, charter networking.</a:t>
            </a:r>
          </a:p>
          <a:p>
            <a:r>
              <a:rPr lang="en-US" sz="1200" b="0" i="0" kern="1200" dirty="0" smtClean="0">
                <a:solidFill>
                  <a:schemeClr val="tx1"/>
                </a:solidFill>
                <a:effectLst/>
                <a:latin typeface="+mn-lt"/>
                <a:ea typeface="+mn-ea"/>
                <a:cs typeface="+mn-cs"/>
              </a:rPr>
              <a:t>Support to GD teachers in fighting and WINNING grievances (give a few examples- most teachers do not know of them at all- Leadership, Locke)</a:t>
            </a:r>
          </a:p>
          <a:p>
            <a:r>
              <a:rPr lang="en-US" sz="1200" b="0" i="0" kern="1200" dirty="0" smtClean="0">
                <a:solidFill>
                  <a:schemeClr val="tx1"/>
                </a:solidFill>
                <a:effectLst/>
                <a:latin typeface="+mn-lt"/>
                <a:ea typeface="+mn-ea"/>
                <a:cs typeface="+mn-cs"/>
              </a:rPr>
              <a:t>What Salina does with her hours to support teachers at local sites, visits, …and also</a:t>
            </a:r>
          </a:p>
          <a:p>
            <a:r>
              <a:rPr lang="en-US" sz="1200" b="0" i="0" kern="1200" dirty="0" smtClean="0">
                <a:solidFill>
                  <a:schemeClr val="tx1"/>
                </a:solidFill>
                <a:effectLst/>
                <a:latin typeface="+mn-lt"/>
                <a:ea typeface="+mn-ea"/>
                <a:cs typeface="+mn-cs"/>
              </a:rPr>
              <a:t>What CTA assists with….</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You get the picture…Let’s make it a union-strengthening event and not a handle for anti-union members in our ranks and management to denigrate the union. This complements our one-on-one meetings.</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Thanks for inviting the alliance teachers Salina—it was inspiring AND we can be organized to really help them win!   A joint social event would be the most effective.</a:t>
            </a:r>
          </a:p>
          <a:p>
            <a:endParaRPr lang="en-US" dirty="0"/>
          </a:p>
        </p:txBody>
      </p:sp>
      <p:sp>
        <p:nvSpPr>
          <p:cNvPr id="4" name="Slide Number Placeholder 3"/>
          <p:cNvSpPr>
            <a:spLocks noGrp="1"/>
          </p:cNvSpPr>
          <p:nvPr>
            <p:ph type="sldNum" sz="quarter" idx="10"/>
          </p:nvPr>
        </p:nvSpPr>
        <p:spPr/>
        <p:txBody>
          <a:bodyPr/>
          <a:lstStyle/>
          <a:p>
            <a:fld id="{FC97851F-7968-584B-BC65-F9ABDC22D996}" type="slidenum">
              <a:rPr lang="en-US" smtClean="0"/>
              <a:t>8</a:t>
            </a:fld>
            <a:endParaRPr lang="en-US"/>
          </a:p>
        </p:txBody>
      </p:sp>
    </p:spTree>
    <p:extLst>
      <p:ext uri="{BB962C8B-B14F-4D97-AF65-F5344CB8AC3E}">
        <p14:creationId xmlns:p14="http://schemas.microsoft.com/office/powerpoint/2010/main" val="275578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QUON</a:t>
            </a:r>
          </a:p>
          <a:p>
            <a:r>
              <a:rPr lang="en-US" sz="1200" b="0" i="0" kern="1200" dirty="0" smtClean="0">
                <a:solidFill>
                  <a:schemeClr val="tx1"/>
                </a:solidFill>
                <a:effectLst/>
                <a:latin typeface="+mn-lt"/>
                <a:ea typeface="+mn-ea"/>
                <a:cs typeface="+mn-cs"/>
              </a:rPr>
              <a:t>Category </a:t>
            </a:r>
            <a:r>
              <a:rPr lang="en-US" sz="1200" b="0" i="0" kern="1200" dirty="0" smtClean="0">
                <a:solidFill>
                  <a:schemeClr val="tx1"/>
                </a:solidFill>
                <a:effectLst/>
                <a:latin typeface="+mn-lt"/>
                <a:ea typeface="+mn-ea"/>
                <a:cs typeface="+mn-cs"/>
              </a:rPr>
              <a:t>1 individuals:</a:t>
            </a:r>
          </a:p>
          <a:p>
            <a:r>
              <a:rPr lang="en-US" sz="1200" b="0" i="0" kern="1200" dirty="0" smtClean="0">
                <a:solidFill>
                  <a:schemeClr val="tx1"/>
                </a:solidFill>
                <a:effectLst/>
                <a:latin typeface="+mn-lt"/>
                <a:ea typeface="+mn-ea"/>
                <a:cs typeface="+mn-cs"/>
              </a:rPr>
              <a:t>NEA –    $183.00</a:t>
            </a:r>
          </a:p>
          <a:p>
            <a:r>
              <a:rPr lang="en-US" sz="1200" b="0" i="0" kern="1200" dirty="0" smtClean="0">
                <a:solidFill>
                  <a:schemeClr val="tx1"/>
                </a:solidFill>
                <a:effectLst/>
                <a:latin typeface="+mn-lt"/>
                <a:ea typeface="+mn-ea"/>
                <a:cs typeface="+mn-cs"/>
              </a:rPr>
              <a:t>CTA –     $641.00</a:t>
            </a:r>
          </a:p>
          <a:p>
            <a:r>
              <a:rPr lang="en-US" sz="1200" b="0" i="0" kern="1200" dirty="0" smtClean="0">
                <a:solidFill>
                  <a:schemeClr val="tx1"/>
                </a:solidFill>
                <a:effectLst/>
                <a:latin typeface="+mn-lt"/>
                <a:ea typeface="+mn-ea"/>
                <a:cs typeface="+mn-cs"/>
              </a:rPr>
              <a:t>AMU–     $170.00 per year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TOTAL - $994.00 or $45.18 for the 22 deductions.</a:t>
            </a:r>
          </a:p>
          <a:p>
            <a:endParaRPr lang="en-US" dirty="0"/>
          </a:p>
        </p:txBody>
      </p:sp>
      <p:sp>
        <p:nvSpPr>
          <p:cNvPr id="4" name="Slide Number Placeholder 3"/>
          <p:cNvSpPr>
            <a:spLocks noGrp="1"/>
          </p:cNvSpPr>
          <p:nvPr>
            <p:ph type="sldNum" sz="quarter" idx="10"/>
          </p:nvPr>
        </p:nvSpPr>
        <p:spPr/>
        <p:txBody>
          <a:bodyPr/>
          <a:lstStyle/>
          <a:p>
            <a:fld id="{728167E9-70E7-4BB2-A6D7-23ECF85CDC1E}" type="slidenum">
              <a:rPr lang="en-US" smtClean="0"/>
              <a:t>9</a:t>
            </a:fld>
            <a:endParaRPr lang="en-US"/>
          </a:p>
        </p:txBody>
      </p:sp>
    </p:spTree>
    <p:extLst>
      <p:ext uri="{BB962C8B-B14F-4D97-AF65-F5344CB8AC3E}">
        <p14:creationId xmlns:p14="http://schemas.microsoft.com/office/powerpoint/2010/main" val="379299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61212E-9EE0-41E7-839B-9A68CD8C3BA3}"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386034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1212E-9EE0-41E7-839B-9A68CD8C3BA3}"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79325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1212E-9EE0-41E7-839B-9A68CD8C3BA3}"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183340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1212E-9EE0-41E7-839B-9A68CD8C3BA3}"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203402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61212E-9EE0-41E7-839B-9A68CD8C3BA3}"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30391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61212E-9EE0-41E7-839B-9A68CD8C3BA3}"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82974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61212E-9EE0-41E7-839B-9A68CD8C3BA3}" type="datetimeFigureOut">
              <a:rPr lang="en-US" smtClean="0"/>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239937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61212E-9EE0-41E7-839B-9A68CD8C3BA3}" type="datetimeFigureOut">
              <a:rPr lang="en-US" smtClean="0"/>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93453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1212E-9EE0-41E7-839B-9A68CD8C3BA3}" type="datetimeFigureOut">
              <a:rPr lang="en-US" smtClean="0"/>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98434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1212E-9EE0-41E7-839B-9A68CD8C3BA3}"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142301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1212E-9EE0-41E7-839B-9A68CD8C3BA3}"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56655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1212E-9EE0-41E7-839B-9A68CD8C3BA3}" type="datetimeFigureOut">
              <a:rPr lang="en-US" smtClean="0"/>
              <a:t>5/11/2015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A105C-9E92-4965-9408-98567B1ABF7B}" type="slidenum">
              <a:rPr lang="en-US" smtClean="0"/>
              <a:t>‹#›</a:t>
            </a:fld>
            <a:endParaRPr lang="en-US"/>
          </a:p>
        </p:txBody>
      </p:sp>
    </p:spTree>
    <p:extLst>
      <p:ext uri="{BB962C8B-B14F-4D97-AF65-F5344CB8AC3E}">
        <p14:creationId xmlns:p14="http://schemas.microsoft.com/office/powerpoint/2010/main" val="198155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hyperlink" Target="http://www.allianceeducators.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upload.wikimedia.org/wikipedia/commons/3/3c/The_hand_that_will_rule_the_world.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1629"/>
          <a:stretch/>
        </p:blipFill>
        <p:spPr bwMode="auto">
          <a:xfrm>
            <a:off x="3409950" y="2441517"/>
            <a:ext cx="2354150" cy="16906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12694" y="544071"/>
            <a:ext cx="7772400" cy="1470025"/>
          </a:xfrm>
        </p:spPr>
        <p:txBody>
          <a:bodyPr>
            <a:prstTxWarp prst="textPlain">
              <a:avLst/>
            </a:prstTxWarp>
          </a:bodyPr>
          <a:lstStyle/>
          <a:p>
            <a:r>
              <a:rPr lang="en-US" b="1" dirty="0" smtClean="0">
                <a:ln w="17780" cmpd="sng">
                  <a:solidFill>
                    <a:schemeClr val="tx1">
                      <a:lumMod val="95000"/>
                      <a:lumOff val="5000"/>
                    </a:schemeClr>
                  </a:solidFill>
                  <a:prstDash val="solid"/>
                  <a:miter lim="800000"/>
                </a:ln>
                <a:solidFill>
                  <a:srgbClr val="FF0000"/>
                </a:solidFill>
                <a:effectLst>
                  <a:outerShdw blurRad="50800" algn="tl" rotWithShape="0">
                    <a:srgbClr val="000000"/>
                  </a:outerShdw>
                </a:effectLst>
                <a:latin typeface="Algerian" panose="04020705040A02060702" pitchFamily="82" charset="0"/>
              </a:rPr>
              <a:t>AMU TIME </a:t>
            </a:r>
            <a:endParaRPr lang="en-US" b="1" dirty="0">
              <a:ln w="17780" cmpd="sng">
                <a:solidFill>
                  <a:schemeClr val="tx1">
                    <a:lumMod val="95000"/>
                    <a:lumOff val="5000"/>
                  </a:schemeClr>
                </a:solidFill>
                <a:prstDash val="solid"/>
                <a:miter lim="800000"/>
              </a:ln>
              <a:solidFill>
                <a:srgbClr val="FF0000"/>
              </a:solidFill>
              <a:effectLst>
                <a:outerShdw blurRad="50800" algn="tl" rotWithShape="0">
                  <a:srgbClr val="000000"/>
                </a:outerShdw>
              </a:effectLst>
              <a:latin typeface="Algerian" panose="04020705040A02060702" pitchFamily="82" charset="0"/>
            </a:endParaRPr>
          </a:p>
        </p:txBody>
      </p:sp>
      <p:sp>
        <p:nvSpPr>
          <p:cNvPr id="3" name="Subtitle 2"/>
          <p:cNvSpPr>
            <a:spLocks noGrp="1"/>
          </p:cNvSpPr>
          <p:nvPr>
            <p:ph type="subTitle" idx="1"/>
          </p:nvPr>
        </p:nvSpPr>
        <p:spPr>
          <a:xfrm>
            <a:off x="1371600" y="2326619"/>
            <a:ext cx="6400800" cy="1752600"/>
          </a:xfrm>
        </p:spPr>
        <p:txBody>
          <a:bodyPr>
            <a:normAutofit/>
          </a:bodyPr>
          <a:lstStyle/>
          <a:p>
            <a:r>
              <a:rPr lang="en-US" sz="4000" dirty="0" smtClean="0">
                <a:solidFill>
                  <a:srgbClr val="FF0000"/>
                </a:solidFill>
              </a:rPr>
              <a:t>MAY                         2015</a:t>
            </a:r>
            <a:endParaRPr lang="en-US" sz="4000" dirty="0">
              <a:solidFill>
                <a:srgbClr val="FF0000"/>
              </a:solidFill>
            </a:endParaRPr>
          </a:p>
        </p:txBody>
      </p:sp>
      <p:sp>
        <p:nvSpPr>
          <p:cNvPr id="5" name="Rectangle 4"/>
          <p:cNvSpPr/>
          <p:nvPr/>
        </p:nvSpPr>
        <p:spPr>
          <a:xfrm>
            <a:off x="2351375" y="4615411"/>
            <a:ext cx="4441345" cy="1569660"/>
          </a:xfrm>
          <a:prstGeom prst="rect">
            <a:avLst/>
          </a:prstGeom>
          <a:noFill/>
        </p:spPr>
        <p:txBody>
          <a:bodyPr wrap="none" lIns="91440" tIns="45720" rIns="91440" bIns="45720">
            <a:spAutoFit/>
          </a:bodyPr>
          <a:lstStyle/>
          <a:p>
            <a:pPr algn="ctr"/>
            <a:r>
              <a:rPr lang="en-US" sz="3200" b="1" u="sng" dirty="0" smtClean="0"/>
              <a:t>Read and Review</a:t>
            </a:r>
          </a:p>
          <a:p>
            <a:pPr algn="ctr"/>
            <a:r>
              <a:rPr lang="en-US" sz="3200" smtClean="0"/>
              <a:t>AMU Updates</a:t>
            </a:r>
            <a:endParaRPr lang="en-US" sz="3200" dirty="0" smtClean="0"/>
          </a:p>
          <a:p>
            <a:pPr algn="ctr"/>
            <a:r>
              <a:rPr lang="en-US" sz="3200" dirty="0" smtClean="0"/>
              <a:t>Union </a:t>
            </a:r>
            <a:r>
              <a:rPr lang="en-US" sz="3200" dirty="0" smtClean="0"/>
              <a:t>Budget Info Sheet</a:t>
            </a:r>
            <a:endParaRPr lang="en-US" sz="3200" dirty="0" smtClean="0"/>
          </a:p>
        </p:txBody>
      </p:sp>
      <p:sp>
        <p:nvSpPr>
          <p:cNvPr id="4" name="Rectangle 3"/>
          <p:cNvSpPr/>
          <p:nvPr/>
        </p:nvSpPr>
        <p:spPr>
          <a:xfrm rot="20682582">
            <a:off x="356992" y="3860117"/>
            <a:ext cx="2174250" cy="660753"/>
          </a:xfrm>
          <a:prstGeom prst="rect">
            <a:avLst/>
          </a:prstGeom>
          <a:noFill/>
        </p:spPr>
        <p:txBody>
          <a:bodyPr wrap="none" lIns="91440" tIns="45720" rIns="91440" bIns="45720">
            <a:prstTxWarp prst="textWave1">
              <a:avLst/>
            </a:prstTxWarp>
            <a:spAutoFit/>
          </a:bodyPr>
          <a:lstStyle/>
          <a:p>
            <a:pPr algn="ctr"/>
            <a:r>
              <a:rPr lang="en-US" sz="5400" b="1" dirty="0" err="1" smtClean="0">
                <a:ln w="31550" cmpd="sng">
                  <a:solidFill>
                    <a:schemeClr val="tx1"/>
                  </a:solidFill>
                  <a:prstDash val="solid"/>
                </a:ln>
                <a:solidFill>
                  <a:srgbClr val="00CC00"/>
                </a:solidFill>
                <a:effectLst>
                  <a:outerShdw blurRad="50800" dist="40000" dir="5400000" algn="tl" rotWithShape="0">
                    <a:srgbClr val="000000">
                      <a:shade val="5000"/>
                      <a:satMod val="120000"/>
                      <a:alpha val="33000"/>
                    </a:srgbClr>
                  </a:outerShdw>
                </a:effectLst>
              </a:rPr>
              <a:t>Warm-UP</a:t>
            </a:r>
            <a:endParaRPr lang="en-US" sz="5400" b="1" cap="none" spc="0" dirty="0">
              <a:ln w="31550" cmpd="sng">
                <a:solidFill>
                  <a:schemeClr val="tx1"/>
                </a:solidFill>
                <a:prstDash val="solid"/>
              </a:ln>
              <a:solidFill>
                <a:srgbClr val="00CC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221874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Did You </a:t>
            </a:r>
            <a:r>
              <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rPr>
              <a:t>K</a:t>
            </a: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now?</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smtClean="0"/>
              <a:t>Dues allow for our President to be on full-time release.</a:t>
            </a:r>
          </a:p>
          <a:p>
            <a:r>
              <a:rPr lang="en-US" dirty="0" smtClean="0"/>
              <a:t>Dues support our site-reps, executive board and committees (evaluation, benefits, negotiations, grievance, calendar, election).</a:t>
            </a:r>
          </a:p>
          <a:p>
            <a:r>
              <a:rPr lang="en-US" dirty="0" smtClean="0"/>
              <a:t>Dues pay for our website, surveys, president cellphone, AMU domain name, AMU emails. </a:t>
            </a:r>
          </a:p>
          <a:p>
            <a:r>
              <a:rPr lang="en-US" dirty="0" smtClean="0"/>
              <a:t>Dues pay for support staff from CTA- Penny Upton!! </a:t>
            </a:r>
            <a:r>
              <a:rPr lang="en-US" dirty="0" smtClean="0">
                <a:sym typeface="Wingdings"/>
              </a:rPr>
              <a:t> </a:t>
            </a:r>
            <a:endParaRPr lang="en-US" dirty="0" smtClean="0"/>
          </a:p>
          <a:p>
            <a:r>
              <a:rPr lang="en-US" dirty="0" smtClean="0"/>
              <a:t>Dues allow us to fund our members’ professional growth. Each year, we send at least 20 members to professional developments of their choice.</a:t>
            </a:r>
          </a:p>
          <a:p>
            <a:r>
              <a:rPr lang="en-US" dirty="0" smtClean="0"/>
              <a:t>Dues support member arbitration as needed.</a:t>
            </a:r>
          </a:p>
          <a:p>
            <a:r>
              <a:rPr lang="en-US" dirty="0" smtClean="0"/>
              <a:t>Dues also support our shirts, site lunches and raffles.</a:t>
            </a:r>
          </a:p>
          <a:p>
            <a:r>
              <a:rPr lang="en-US" dirty="0" smtClean="0"/>
              <a:t>Dues are tax deductible!</a:t>
            </a:r>
          </a:p>
          <a:p>
            <a:endParaRPr lang="en-US" dirty="0"/>
          </a:p>
        </p:txBody>
      </p:sp>
    </p:spTree>
    <p:extLst>
      <p:ext uri="{BB962C8B-B14F-4D97-AF65-F5344CB8AC3E}">
        <p14:creationId xmlns:p14="http://schemas.microsoft.com/office/powerpoint/2010/main" val="375154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Increasing Union Dues</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fontScale="70000" lnSpcReduction="20000"/>
          </a:bodyPr>
          <a:lstStyle/>
          <a:p>
            <a:r>
              <a:rPr lang="en-US" sz="4000" dirty="0" smtClean="0"/>
              <a:t>Periodically, dues must increase to reflect:</a:t>
            </a:r>
          </a:p>
          <a:p>
            <a:pPr lvl="1"/>
            <a:r>
              <a:rPr lang="en-US" sz="4000" dirty="0" smtClean="0"/>
              <a:t>1. Growing Membership</a:t>
            </a:r>
          </a:p>
          <a:p>
            <a:pPr lvl="1"/>
            <a:r>
              <a:rPr lang="en-US" sz="4000" dirty="0" smtClean="0"/>
              <a:t>2. Union needs</a:t>
            </a:r>
          </a:p>
          <a:p>
            <a:pPr lvl="1"/>
            <a:r>
              <a:rPr lang="en-US" sz="4000" dirty="0" smtClean="0"/>
              <a:t>3. Inflation and salary changes</a:t>
            </a:r>
          </a:p>
          <a:p>
            <a:pPr lvl="1"/>
            <a:r>
              <a:rPr lang="en-US" sz="4000" dirty="0" smtClean="0"/>
              <a:t>4. Sustainability and securing future success</a:t>
            </a:r>
          </a:p>
          <a:p>
            <a:r>
              <a:rPr lang="en-US" sz="4000" dirty="0"/>
              <a:t>As AMU continues to grow, we must increase our dues to secure our present and our future.</a:t>
            </a:r>
          </a:p>
          <a:p>
            <a:r>
              <a:rPr lang="en-US" sz="4000" dirty="0"/>
              <a:t>We have not raised dues since 2011 </a:t>
            </a:r>
            <a:r>
              <a:rPr lang="en-US" sz="4000" dirty="0" smtClean="0"/>
              <a:t>                ($</a:t>
            </a:r>
            <a:r>
              <a:rPr lang="en-US" sz="4000" dirty="0"/>
              <a:t>50 increase/year).</a:t>
            </a:r>
          </a:p>
          <a:p>
            <a:r>
              <a:rPr lang="en-US" sz="4000" dirty="0"/>
              <a:t>The proposed increase is only going towards AMU.</a:t>
            </a:r>
          </a:p>
          <a:p>
            <a:pPr lvl="1"/>
            <a:endParaRPr lang="en-US" dirty="0" smtClean="0"/>
          </a:p>
          <a:p>
            <a:pPr lvl="1"/>
            <a:endParaRPr lang="en-US" dirty="0"/>
          </a:p>
          <a:p>
            <a:pPr marL="457200" lvl="1" indent="0">
              <a:buNone/>
            </a:pPr>
            <a:endParaRPr lang="en-US" dirty="0"/>
          </a:p>
        </p:txBody>
      </p:sp>
    </p:spTree>
    <p:extLst>
      <p:ext uri="{BB962C8B-B14F-4D97-AF65-F5344CB8AC3E}">
        <p14:creationId xmlns:p14="http://schemas.microsoft.com/office/powerpoint/2010/main" val="323162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Current Dues by District:</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endParaRPr lang="en-US" sz="3900" dirty="0" smtClean="0"/>
          </a:p>
          <a:p>
            <a:endParaRPr lang="en-US" sz="3900" dirty="0"/>
          </a:p>
          <a:p>
            <a:endParaRPr lang="en-US" sz="3900" dirty="0" smtClean="0"/>
          </a:p>
          <a:p>
            <a:endParaRPr lang="en-US" sz="3900" dirty="0"/>
          </a:p>
          <a:p>
            <a:endParaRPr lang="en-US" sz="3900" dirty="0" smtClean="0"/>
          </a:p>
          <a:p>
            <a:endParaRPr lang="en-US" sz="3900" dirty="0" smtClean="0"/>
          </a:p>
          <a:p>
            <a:r>
              <a:rPr lang="en-US" sz="3900" b="1" dirty="0" smtClean="0"/>
              <a:t>Our dues have been </a:t>
            </a:r>
            <a:r>
              <a:rPr lang="en-US" sz="3900" b="1" u="sng" dirty="0" smtClean="0"/>
              <a:t>extremely low </a:t>
            </a:r>
            <a:r>
              <a:rPr lang="en-US" sz="3900" b="1" dirty="0" smtClean="0"/>
              <a:t>compared to other local districts.</a:t>
            </a:r>
            <a:endParaRPr lang="en-US" sz="3900" b="1" dirty="0"/>
          </a:p>
          <a:p>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663957069"/>
              </p:ext>
            </p:extLst>
          </p:nvPr>
        </p:nvGraphicFramePr>
        <p:xfrm>
          <a:off x="600499" y="1458575"/>
          <a:ext cx="8086300" cy="3962400"/>
        </p:xfrm>
        <a:graphic>
          <a:graphicData uri="http://schemas.openxmlformats.org/drawingml/2006/table">
            <a:tbl>
              <a:tblPr firstRow="1" bandRow="1">
                <a:tableStyleId>{073A0DAA-6AF3-43AB-8588-CEC1D06C72B9}</a:tableStyleId>
              </a:tblPr>
              <a:tblGrid>
                <a:gridCol w="4722128"/>
                <a:gridCol w="3364172"/>
              </a:tblGrid>
              <a:tr h="370840">
                <a:tc>
                  <a:txBody>
                    <a:bodyPr/>
                    <a:lstStyle/>
                    <a:p>
                      <a:pPr algn="ctr"/>
                      <a:r>
                        <a:rPr lang="en-US" sz="2400" dirty="0" smtClean="0"/>
                        <a:t>Union</a:t>
                      </a:r>
                      <a:endParaRPr lang="en-US" sz="2400" dirty="0"/>
                    </a:p>
                  </a:txBody>
                  <a:tcPr/>
                </a:tc>
                <a:tc>
                  <a:txBody>
                    <a:bodyPr/>
                    <a:lstStyle/>
                    <a:p>
                      <a:pPr algn="ctr"/>
                      <a:r>
                        <a:rPr lang="en-US" sz="2400" dirty="0" smtClean="0"/>
                        <a:t>Dues/year</a:t>
                      </a:r>
                      <a:endParaRPr lang="en-US" sz="2400" dirty="0"/>
                    </a:p>
                  </a:txBody>
                  <a:tcPr/>
                </a:tc>
              </a:tr>
              <a:tr h="370840">
                <a:tc>
                  <a:txBody>
                    <a:bodyPr/>
                    <a:lstStyle/>
                    <a:p>
                      <a:r>
                        <a:rPr lang="en-US" sz="2000" dirty="0" smtClean="0"/>
                        <a:t>AMU members: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$170/year</a:t>
                      </a:r>
                    </a:p>
                    <a:p>
                      <a:endParaRPr lang="en-US" sz="2000" dirty="0"/>
                    </a:p>
                  </a:txBody>
                  <a:tcPr/>
                </a:tc>
              </a:tr>
              <a:tr h="370840">
                <a:tc>
                  <a:txBody>
                    <a:bodyPr/>
                    <a:lstStyle/>
                    <a:p>
                      <a:r>
                        <a:rPr lang="en-US" sz="2000" dirty="0" smtClean="0"/>
                        <a:t>Santa Monica/Malibu: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$201/year</a:t>
                      </a:r>
                    </a:p>
                    <a:p>
                      <a:endParaRPr lang="en-US" sz="2000" dirty="0"/>
                    </a:p>
                  </a:txBody>
                  <a:tcPr/>
                </a:tc>
              </a:tr>
              <a:tr h="370840">
                <a:tc>
                  <a:txBody>
                    <a:bodyPr/>
                    <a:lstStyle/>
                    <a:p>
                      <a:r>
                        <a:rPr lang="en-US" sz="2000" dirty="0" smtClean="0"/>
                        <a:t>Beverly Hills: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$247/year</a:t>
                      </a:r>
                    </a:p>
                    <a:p>
                      <a:endParaRPr lang="en-US" sz="2000" dirty="0"/>
                    </a:p>
                  </a:txBody>
                  <a:tcPr/>
                </a:tc>
              </a:tr>
              <a:tr h="370840">
                <a:tc>
                  <a:txBody>
                    <a:bodyPr/>
                    <a:lstStyle/>
                    <a:p>
                      <a:r>
                        <a:rPr lang="en-US" sz="2000" dirty="0" smtClean="0"/>
                        <a:t>UTLA (LAUSD):</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$689.04/year</a:t>
                      </a:r>
                    </a:p>
                    <a:p>
                      <a:endParaRPr lang="en-US" sz="2000" dirty="0"/>
                    </a:p>
                  </a:txBody>
                  <a:tcPr/>
                </a:tc>
              </a:tr>
              <a:tr h="370840">
                <a:tc>
                  <a:txBody>
                    <a:bodyPr/>
                    <a:lstStyle/>
                    <a:p>
                      <a:r>
                        <a:rPr lang="en-US" sz="2000" dirty="0" smtClean="0"/>
                        <a:t>Teachers Association of Long Beach: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$1066/year</a:t>
                      </a:r>
                      <a:endParaRPr lang="en-US" sz="2400" dirty="0" smtClean="0"/>
                    </a:p>
                    <a:p>
                      <a:endParaRPr lang="en-US" sz="2000" dirty="0"/>
                    </a:p>
                  </a:txBody>
                  <a:tcPr/>
                </a:tc>
              </a:tr>
            </a:tbl>
          </a:graphicData>
        </a:graphic>
      </p:graphicFrame>
    </p:spTree>
    <p:extLst>
      <p:ext uri="{BB962C8B-B14F-4D97-AF65-F5344CB8AC3E}">
        <p14:creationId xmlns:p14="http://schemas.microsoft.com/office/powerpoint/2010/main" val="93957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066800"/>
          </a:xfrm>
        </p:spPr>
        <p:txBody>
          <a:bodyPr>
            <a:no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Proposed Increase</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5" name="Content Placeholder 4"/>
          <p:cNvSpPr>
            <a:spLocks noGrp="1"/>
          </p:cNvSpPr>
          <p:nvPr>
            <p:ph idx="1"/>
          </p:nvPr>
        </p:nvSpPr>
        <p:spPr>
          <a:xfrm>
            <a:off x="457200" y="1524000"/>
            <a:ext cx="8229600" cy="5181600"/>
          </a:xfrm>
        </p:spPr>
        <p:txBody>
          <a:bodyPr>
            <a:normAutofit/>
          </a:bodyPr>
          <a:lstStyle/>
          <a:p>
            <a:r>
              <a:rPr lang="en-US" sz="4000" dirty="0"/>
              <a:t>$3.00 </a:t>
            </a:r>
            <a:r>
              <a:rPr lang="en-US" sz="4000" dirty="0" smtClean="0"/>
              <a:t>increase per check</a:t>
            </a:r>
          </a:p>
          <a:p>
            <a:r>
              <a:rPr lang="en-US" sz="4000" dirty="0" smtClean="0"/>
              <a:t>$</a:t>
            </a:r>
            <a:r>
              <a:rPr lang="en-US" sz="4000" b="1" dirty="0" smtClean="0"/>
              <a:t>10.73 </a:t>
            </a:r>
            <a:r>
              <a:rPr lang="en-US" sz="4000" b="1" dirty="0"/>
              <a:t>per </a:t>
            </a:r>
            <a:r>
              <a:rPr lang="en-US" sz="4000" b="1" dirty="0" smtClean="0"/>
              <a:t>check total     </a:t>
            </a:r>
            <a:r>
              <a:rPr lang="en-US" sz="4000" dirty="0" smtClean="0"/>
              <a:t>(previously at $7.73 a check)</a:t>
            </a:r>
            <a:endParaRPr lang="en-US" sz="4000" b="1" dirty="0"/>
          </a:p>
          <a:p>
            <a:r>
              <a:rPr lang="en-US" sz="4000" dirty="0"/>
              <a:t>$66.00 increase per year</a:t>
            </a:r>
          </a:p>
          <a:p>
            <a:r>
              <a:rPr lang="en-US" sz="4000" dirty="0"/>
              <a:t>$236 </a:t>
            </a:r>
            <a:r>
              <a:rPr lang="en-US" sz="4000" dirty="0" smtClean="0"/>
              <a:t>total dues per academic year</a:t>
            </a:r>
            <a:endParaRPr lang="en-US" sz="4000" dirty="0"/>
          </a:p>
          <a:p>
            <a:pPr marL="0" indent="0">
              <a:buNone/>
            </a:pPr>
            <a:endParaRPr lang="en-US" sz="4000" b="1" dirty="0"/>
          </a:p>
        </p:txBody>
      </p:sp>
    </p:spTree>
    <p:extLst>
      <p:ext uri="{BB962C8B-B14F-4D97-AF65-F5344CB8AC3E}">
        <p14:creationId xmlns:p14="http://schemas.microsoft.com/office/powerpoint/2010/main" val="256928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Why this Increase Matters:</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fontScale="92500"/>
          </a:bodyPr>
          <a:lstStyle/>
          <a:p>
            <a:r>
              <a:rPr lang="en-US" dirty="0" smtClean="0"/>
              <a:t>Offering a competitive stipend allows for more recruitment and stronger representation.</a:t>
            </a:r>
          </a:p>
          <a:p>
            <a:r>
              <a:rPr lang="en-US" dirty="0" smtClean="0"/>
              <a:t>A functioning union helps protect teachers, counselors and students: class sizes, cases loads, etc.</a:t>
            </a:r>
          </a:p>
          <a:p>
            <a:r>
              <a:rPr lang="en-US" dirty="0" smtClean="0"/>
              <a:t>Supports president regardless of placement on salary scale.</a:t>
            </a:r>
          </a:p>
          <a:p>
            <a:r>
              <a:rPr lang="en-US" dirty="0" smtClean="0"/>
              <a:t>Ultimately, to protect teachers and counselors. Today, tomorrow and forever more.</a:t>
            </a:r>
          </a:p>
          <a:p>
            <a:endParaRPr lang="en-US" dirty="0"/>
          </a:p>
        </p:txBody>
      </p:sp>
    </p:spTree>
    <p:extLst>
      <p:ext uri="{BB962C8B-B14F-4D97-AF65-F5344CB8AC3E}">
        <p14:creationId xmlns:p14="http://schemas.microsoft.com/office/powerpoint/2010/main" val="41232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066800"/>
          </a:xfrm>
        </p:spPr>
        <p:txBody>
          <a:bodyPr>
            <a:no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Why this Increase Matters:</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5" name="Content Placeholder 4"/>
          <p:cNvSpPr>
            <a:spLocks noGrp="1"/>
          </p:cNvSpPr>
          <p:nvPr>
            <p:ph idx="1"/>
          </p:nvPr>
        </p:nvSpPr>
        <p:spPr>
          <a:xfrm>
            <a:off x="457200" y="1524000"/>
            <a:ext cx="8229600" cy="5181600"/>
          </a:xfrm>
        </p:spPr>
        <p:txBody>
          <a:bodyPr>
            <a:normAutofit/>
          </a:bodyPr>
          <a:lstStyle/>
          <a:p>
            <a:r>
              <a:rPr lang="en-US" sz="4000" dirty="0" smtClean="0"/>
              <a:t>Continued funding for our President, committees, site-reps and members.</a:t>
            </a:r>
          </a:p>
          <a:p>
            <a:r>
              <a:rPr lang="en-US" sz="4000" dirty="0" smtClean="0"/>
              <a:t>The ability to create new committees as needed.</a:t>
            </a:r>
          </a:p>
          <a:p>
            <a:r>
              <a:rPr lang="en-US" sz="4000" dirty="0" smtClean="0"/>
              <a:t>Intentional and planned savings for our future.</a:t>
            </a:r>
          </a:p>
          <a:p>
            <a:endParaRPr lang="en-US" sz="4000" dirty="0"/>
          </a:p>
        </p:txBody>
      </p:sp>
    </p:spTree>
    <p:extLst>
      <p:ext uri="{BB962C8B-B14F-4D97-AF65-F5344CB8AC3E}">
        <p14:creationId xmlns:p14="http://schemas.microsoft.com/office/powerpoint/2010/main" val="374189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Next steps</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3" name="TextBox 2"/>
          <p:cNvSpPr txBox="1"/>
          <p:nvPr/>
        </p:nvSpPr>
        <p:spPr>
          <a:xfrm>
            <a:off x="914400" y="2362200"/>
            <a:ext cx="7162800" cy="4093428"/>
          </a:xfrm>
          <a:prstGeom prst="rect">
            <a:avLst/>
          </a:prstGeom>
          <a:noFill/>
        </p:spPr>
        <p:txBody>
          <a:bodyPr wrap="square" rtlCol="0">
            <a:spAutoFit/>
          </a:bodyPr>
          <a:lstStyle/>
          <a:p>
            <a:pPr algn="ctr"/>
            <a:r>
              <a:rPr lang="en-US" sz="4000" dirty="0" smtClean="0"/>
              <a:t>Site reps will vote on the proposed dues increase at the June 1</a:t>
            </a:r>
            <a:r>
              <a:rPr lang="en-US" sz="4000" baseline="30000" dirty="0" smtClean="0"/>
              <a:t>st</a:t>
            </a:r>
            <a:r>
              <a:rPr lang="en-US" sz="4000" dirty="0" smtClean="0"/>
              <a:t> Site Rep Meeting. </a:t>
            </a:r>
          </a:p>
          <a:p>
            <a:pPr algn="ctr"/>
            <a:endParaRPr lang="en-US" sz="2800" dirty="0"/>
          </a:p>
          <a:p>
            <a:pPr algn="ctr"/>
            <a:endParaRPr lang="en-US" sz="2800" dirty="0" smtClean="0"/>
          </a:p>
          <a:p>
            <a:pPr algn="ctr"/>
            <a:endParaRPr lang="en-US" sz="2800" dirty="0"/>
          </a:p>
          <a:p>
            <a:pPr algn="ctr"/>
            <a:endParaRPr lang="en-US" sz="2800" dirty="0" smtClean="0"/>
          </a:p>
          <a:p>
            <a:pPr algn="ctr"/>
            <a:endParaRPr lang="en-US" sz="2800" dirty="0"/>
          </a:p>
        </p:txBody>
      </p:sp>
    </p:spTree>
    <p:extLst>
      <p:ext uri="{BB962C8B-B14F-4D97-AF65-F5344CB8AC3E}">
        <p14:creationId xmlns:p14="http://schemas.microsoft.com/office/powerpoint/2010/main" val="838343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9098"/>
            <a:ext cx="8229600" cy="1143000"/>
          </a:xfrm>
        </p:spPr>
        <p:txBody>
          <a:bodyPr>
            <a:normAutofit fontScale="90000"/>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Vote via Survey Monkey Link</a:t>
            </a:r>
            <a:endParaRPr lang="en-US" sz="5400" dirty="0">
              <a:ln w="12700">
                <a:solidFill>
                  <a:schemeClr val="tx1"/>
                </a:solidFill>
                <a:prstDash val="solid"/>
              </a:ln>
              <a:solidFill>
                <a:srgbClr val="FF0000"/>
              </a:solidFill>
            </a:endParaRPr>
          </a:p>
        </p:txBody>
      </p:sp>
    </p:spTree>
    <p:extLst>
      <p:ext uri="{BB962C8B-B14F-4D97-AF65-F5344CB8AC3E}">
        <p14:creationId xmlns:p14="http://schemas.microsoft.com/office/powerpoint/2010/main" val="405485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7339" y="2150297"/>
            <a:ext cx="6349564" cy="923330"/>
          </a:xfrm>
          <a:prstGeom prst="rect">
            <a:avLst/>
          </a:prstGeom>
          <a:noFill/>
        </p:spPr>
        <p:txBody>
          <a:bodyPr wrap="square" rtlCol="0">
            <a:spAutoFit/>
          </a:bodyPr>
          <a:lstStyle/>
          <a:p>
            <a:pPr marL="285750" indent="-285750">
              <a:buFont typeface="Wingdings" charset="2"/>
              <a:buChar char="q"/>
            </a:pPr>
            <a:endParaRPr lang="en-US" dirty="0" smtClean="0"/>
          </a:p>
          <a:p>
            <a:endParaRPr lang="en-US" dirty="0" smtClean="0"/>
          </a:p>
          <a:p>
            <a:pPr marL="285750" indent="-285750">
              <a:buFont typeface="Wingdings" charset="2"/>
              <a:buChar char="q"/>
            </a:pPr>
            <a:endParaRPr lang="en-US" dirty="0"/>
          </a:p>
        </p:txBody>
      </p:sp>
      <p:sp>
        <p:nvSpPr>
          <p:cNvPr id="3" name="TextBox 2"/>
          <p:cNvSpPr txBox="1"/>
          <p:nvPr/>
        </p:nvSpPr>
        <p:spPr>
          <a:xfrm>
            <a:off x="146413" y="1697211"/>
            <a:ext cx="8796915" cy="4524315"/>
          </a:xfrm>
          <a:prstGeom prst="rect">
            <a:avLst/>
          </a:prstGeom>
          <a:noFill/>
        </p:spPr>
        <p:txBody>
          <a:bodyPr wrap="square" rtlCol="0">
            <a:spAutoFit/>
          </a:bodyPr>
          <a:lstStyle/>
          <a:p>
            <a:pPr marL="285750" indent="-285750">
              <a:buFont typeface="Wingdings" charset="2"/>
              <a:buChar char="q"/>
            </a:pPr>
            <a:r>
              <a:rPr lang="en-US" sz="3600" dirty="0" smtClean="0"/>
              <a:t>If you shared your personal email with the bargaining team you should have received an update via email from </a:t>
            </a:r>
            <a:r>
              <a:rPr lang="en-US" sz="3600" dirty="0" smtClean="0">
                <a:solidFill>
                  <a:srgbClr val="FF0000"/>
                </a:solidFill>
              </a:rPr>
              <a:t>Elizabeth Ruff </a:t>
            </a:r>
            <a:r>
              <a:rPr lang="en-US" sz="3600" dirty="0" smtClean="0"/>
              <a:t>before the start of spring break. </a:t>
            </a:r>
          </a:p>
          <a:p>
            <a:endParaRPr lang="en-US" sz="3600" dirty="0" smtClean="0"/>
          </a:p>
          <a:p>
            <a:endParaRPr lang="en-US" sz="3600" dirty="0" smtClean="0"/>
          </a:p>
          <a:p>
            <a:endParaRPr lang="en-US" sz="3600" dirty="0" smtClean="0"/>
          </a:p>
          <a:p>
            <a:endParaRPr lang="en-US" sz="3600" dirty="0"/>
          </a:p>
        </p:txBody>
      </p:sp>
      <p:sp>
        <p:nvSpPr>
          <p:cNvPr id="8" name="Title 1"/>
          <p:cNvSpPr txBox="1">
            <a:spLocks/>
          </p:cNvSpPr>
          <p:nvPr/>
        </p:nvSpPr>
        <p:spPr>
          <a:xfrm>
            <a:off x="457200" y="269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Bargaining Update</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70579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rPr>
              <a:t>Article XXI - </a:t>
            </a: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Evaluation</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50683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6988"/>
            <a:ext cx="8229600" cy="1143000"/>
          </a:xfrm>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School Site Autonomy </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5" name="TextBox 4"/>
          <p:cNvSpPr txBox="1"/>
          <p:nvPr/>
        </p:nvSpPr>
        <p:spPr>
          <a:xfrm>
            <a:off x="457200" y="1288732"/>
            <a:ext cx="8229600" cy="4955203"/>
          </a:xfrm>
          <a:prstGeom prst="rect">
            <a:avLst/>
          </a:prstGeom>
          <a:noFill/>
        </p:spPr>
        <p:txBody>
          <a:bodyPr wrap="square" rtlCol="0">
            <a:spAutoFit/>
          </a:bodyPr>
          <a:lstStyle/>
          <a:p>
            <a:r>
              <a:rPr lang="en-US" sz="2000" dirty="0" smtClean="0"/>
              <a:t>31.3 </a:t>
            </a:r>
          </a:p>
          <a:p>
            <a:r>
              <a:rPr lang="en-US" sz="2000" dirty="0" smtClean="0"/>
              <a:t>Important Contract Language:</a:t>
            </a:r>
          </a:p>
          <a:p>
            <a:endParaRPr lang="en-US" sz="2000" dirty="0"/>
          </a:p>
          <a:p>
            <a:r>
              <a:rPr lang="en-US" sz="2000" dirty="0" smtClean="0"/>
              <a:t>“Green </a:t>
            </a:r>
            <a:r>
              <a:rPr lang="en-US" sz="2000" dirty="0"/>
              <a:t>Dot is committed to a school environment where teacher and counselor talents will be supported and utilized to their fullest potential. </a:t>
            </a:r>
            <a:r>
              <a:rPr lang="en-US" sz="2000" u="sng" dirty="0"/>
              <a:t>Unit members will have the opportunity to participate in shared decision-making on curricular and extra-curricular issues.</a:t>
            </a:r>
            <a:r>
              <a:rPr lang="en-US" sz="2000" dirty="0"/>
              <a:t> Unit members shall have representation on school committees; however, the exact composition and authority of these bodies may differ</a:t>
            </a:r>
            <a:r>
              <a:rPr lang="en-US" sz="2000" u="sng" dirty="0"/>
              <a:t>. </a:t>
            </a:r>
            <a:r>
              <a:rPr lang="en-US" sz="2000" b="1" u="sng" dirty="0">
                <a:solidFill>
                  <a:srgbClr val="FF0000"/>
                </a:solidFill>
              </a:rPr>
              <a:t>Committee members shall be selected by site unit members for all site committees</a:t>
            </a:r>
            <a:r>
              <a:rPr lang="en-US" sz="2000" u="sng" dirty="0"/>
              <a:t>. All requirements, processes and expectations of all committee members and/or leadership positions (non-administrative) shall be communicated to all members.</a:t>
            </a:r>
            <a:r>
              <a:rPr lang="en-US" sz="2000" dirty="0"/>
              <a:t> </a:t>
            </a:r>
            <a:r>
              <a:rPr lang="en-US" sz="2000" b="1" u="sng" dirty="0">
                <a:solidFill>
                  <a:srgbClr val="FF0000"/>
                </a:solidFill>
              </a:rPr>
              <a:t>Each </a:t>
            </a:r>
            <a:r>
              <a:rPr lang="en-US" sz="3600" b="1" u="sng" dirty="0">
                <a:solidFill>
                  <a:srgbClr val="FF0000"/>
                </a:solidFill>
              </a:rPr>
              <a:t>site </a:t>
            </a:r>
            <a:r>
              <a:rPr lang="en-US" sz="2000" b="1" u="sng" dirty="0">
                <a:solidFill>
                  <a:srgbClr val="FF0000"/>
                </a:solidFill>
              </a:rPr>
              <a:t>shall determine the requirements, processes and expectations for committee members and/or leadership positions</a:t>
            </a:r>
            <a:r>
              <a:rPr lang="en-US" sz="2000" b="1" u="sng" dirty="0" smtClean="0">
                <a:solidFill>
                  <a:srgbClr val="FF0000"/>
                </a:solidFill>
              </a:rPr>
              <a:t>.” </a:t>
            </a:r>
            <a:endParaRPr lang="en-US" sz="2000" b="1" u="sng" dirty="0">
              <a:solidFill>
                <a:srgbClr val="FF0000"/>
              </a:solidFill>
            </a:endParaRPr>
          </a:p>
          <a:p>
            <a:r>
              <a:rPr lang="en-US" sz="2000" u="sng" dirty="0" smtClean="0"/>
              <a:t> </a:t>
            </a:r>
          </a:p>
        </p:txBody>
      </p:sp>
    </p:spTree>
    <p:extLst>
      <p:ext uri="{BB962C8B-B14F-4D97-AF65-F5344CB8AC3E}">
        <p14:creationId xmlns:p14="http://schemas.microsoft.com/office/powerpoint/2010/main" val="795967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Evaluation Survey Data </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aphicFrame>
        <p:nvGraphicFramePr>
          <p:cNvPr id="4" name="Content Placeholder 3"/>
          <p:cNvGraphicFramePr>
            <a:graphicFrameLocks/>
          </p:cNvGraphicFramePr>
          <p:nvPr>
            <p:extLst>
              <p:ext uri="{D42A27DB-BD31-4B8C-83A1-F6EECF244321}">
                <p14:modId xmlns:p14="http://schemas.microsoft.com/office/powerpoint/2010/main" val="460293405"/>
              </p:ext>
            </p:extLst>
          </p:nvPr>
        </p:nvGraphicFramePr>
        <p:xfrm>
          <a:off x="0" y="1424836"/>
          <a:ext cx="9144000" cy="4653280"/>
        </p:xfrm>
        <a:graphic>
          <a:graphicData uri="http://schemas.openxmlformats.org/drawingml/2006/table">
            <a:tbl>
              <a:tblPr firstRow="1" bandRow="1">
                <a:tableStyleId>{073A0DAA-6AF3-43AB-8588-CEC1D06C72B9}</a:tableStyleId>
              </a:tblPr>
              <a:tblGrid>
                <a:gridCol w="1947334"/>
                <a:gridCol w="2624666"/>
                <a:gridCol w="2116666"/>
                <a:gridCol w="2455334"/>
              </a:tblGrid>
              <a:tr h="370840">
                <a:tc>
                  <a:txBody>
                    <a:bodyPr/>
                    <a:lstStyle/>
                    <a:p>
                      <a:pPr algn="ctr"/>
                      <a:r>
                        <a:rPr lang="en-US" sz="1600" dirty="0" smtClean="0"/>
                        <a:t>School</a:t>
                      </a:r>
                      <a:endParaRPr lang="en-US" sz="1600" dirty="0"/>
                    </a:p>
                  </a:txBody>
                  <a:tcPr/>
                </a:tc>
                <a:tc>
                  <a:txBody>
                    <a:bodyPr/>
                    <a:lstStyle/>
                    <a:p>
                      <a:pPr algn="ctr"/>
                      <a:r>
                        <a:rPr lang="en-US" sz="1600" dirty="0" smtClean="0"/>
                        <a:t>Votes </a:t>
                      </a:r>
                    </a:p>
                    <a:p>
                      <a:pPr algn="ctr"/>
                      <a:r>
                        <a:rPr lang="en-US" sz="1600" dirty="0" smtClean="0"/>
                        <a:t>(classic/A </a:t>
                      </a:r>
                      <a:r>
                        <a:rPr lang="en-US" sz="1600" baseline="0" dirty="0" smtClean="0"/>
                        <a:t>or B/blank)</a:t>
                      </a:r>
                      <a:endParaRPr lang="en-US" sz="1600" dirty="0"/>
                    </a:p>
                  </a:txBody>
                  <a:tcPr/>
                </a:tc>
                <a:tc>
                  <a:txBody>
                    <a:bodyPr/>
                    <a:lstStyle/>
                    <a:p>
                      <a:pPr algn="ctr"/>
                      <a:r>
                        <a:rPr lang="en-US" sz="1600" dirty="0" smtClean="0"/>
                        <a:t>School</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Votes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(classic/</a:t>
                      </a:r>
                      <a:r>
                        <a:rPr lang="en-US" sz="1600" dirty="0" err="1" smtClean="0"/>
                        <a:t>A</a:t>
                      </a:r>
                      <a:r>
                        <a:rPr lang="en-US" sz="1600" baseline="0" dirty="0" err="1" smtClean="0"/>
                        <a:t>or</a:t>
                      </a:r>
                      <a:r>
                        <a:rPr lang="en-US" sz="1600" baseline="0" dirty="0" smtClean="0"/>
                        <a:t> B/blank)</a:t>
                      </a:r>
                      <a:endParaRPr lang="en-US" sz="1600" dirty="0" smtClean="0"/>
                    </a:p>
                  </a:txBody>
                  <a:tcPr/>
                </a:tc>
              </a:tr>
              <a:tr h="370840">
                <a:tc>
                  <a:txBody>
                    <a:bodyPr/>
                    <a:lstStyle/>
                    <a:p>
                      <a:r>
                        <a:rPr lang="en-US" dirty="0" smtClean="0">
                          <a:solidFill>
                            <a:srgbClr val="FF0000"/>
                          </a:solidFill>
                        </a:rPr>
                        <a:t>9</a:t>
                      </a:r>
                      <a:r>
                        <a:rPr lang="en-US" baseline="30000" dirty="0" smtClean="0">
                          <a:solidFill>
                            <a:srgbClr val="FF0000"/>
                          </a:solidFill>
                        </a:rPr>
                        <a:t>th</a:t>
                      </a:r>
                      <a:r>
                        <a:rPr lang="en-US" dirty="0" smtClean="0">
                          <a:solidFill>
                            <a:srgbClr val="FF0000"/>
                          </a:solidFill>
                        </a:rPr>
                        <a:t> Academy</a:t>
                      </a:r>
                      <a:endParaRPr lang="en-US" dirty="0">
                        <a:solidFill>
                          <a:srgbClr val="FF0000"/>
                        </a:solidFill>
                      </a:endParaRPr>
                    </a:p>
                  </a:txBody>
                  <a:tcPr/>
                </a:tc>
                <a:tc>
                  <a:txBody>
                    <a:bodyPr/>
                    <a:lstStyle/>
                    <a:p>
                      <a:r>
                        <a:rPr lang="en-US" dirty="0" smtClean="0">
                          <a:solidFill>
                            <a:srgbClr val="FF0000"/>
                          </a:solidFill>
                        </a:rPr>
                        <a:t>6 votes     (2/3/1)</a:t>
                      </a:r>
                      <a:endParaRPr lang="en-US" dirty="0">
                        <a:solidFill>
                          <a:srgbClr val="FF0000"/>
                        </a:solidFill>
                      </a:endParaRPr>
                    </a:p>
                  </a:txBody>
                  <a:tcPr/>
                </a:tc>
                <a:tc>
                  <a:txBody>
                    <a:bodyPr/>
                    <a:lstStyle/>
                    <a:p>
                      <a:r>
                        <a:rPr lang="en-US" dirty="0" smtClean="0"/>
                        <a:t>Mae Jemison</a:t>
                      </a:r>
                      <a:endParaRPr lang="en-US" dirty="0"/>
                    </a:p>
                  </a:txBody>
                  <a:tcPr/>
                </a:tc>
                <a:tc>
                  <a:txBody>
                    <a:bodyPr/>
                    <a:lstStyle/>
                    <a:p>
                      <a:r>
                        <a:rPr lang="en-US" dirty="0" smtClean="0"/>
                        <a:t>4 votes    (2/2/0)</a:t>
                      </a:r>
                      <a:endParaRPr lang="en-US" dirty="0"/>
                    </a:p>
                  </a:txBody>
                  <a:tcPr/>
                </a:tc>
              </a:tr>
              <a:tr h="370840">
                <a:tc>
                  <a:txBody>
                    <a:bodyPr/>
                    <a:lstStyle/>
                    <a:p>
                      <a:r>
                        <a:rPr lang="en-US" dirty="0" smtClean="0">
                          <a:solidFill>
                            <a:srgbClr val="FF0000"/>
                          </a:solidFill>
                        </a:rPr>
                        <a:t>Locke A</a:t>
                      </a:r>
                      <a:endParaRPr lang="en-US" dirty="0">
                        <a:solidFill>
                          <a:srgbClr val="FF0000"/>
                        </a:solidFill>
                      </a:endParaRPr>
                    </a:p>
                  </a:txBody>
                  <a:tcPr/>
                </a:tc>
                <a:tc>
                  <a:txBody>
                    <a:bodyPr/>
                    <a:lstStyle/>
                    <a:p>
                      <a:r>
                        <a:rPr lang="en-US" dirty="0" smtClean="0">
                          <a:solidFill>
                            <a:srgbClr val="FF0000"/>
                          </a:solidFill>
                        </a:rPr>
                        <a:t>25 votes   (23/1/1)</a:t>
                      </a:r>
                      <a:endParaRPr lang="en-US" dirty="0">
                        <a:solidFill>
                          <a:srgbClr val="FF0000"/>
                        </a:solidFill>
                      </a:endParaRPr>
                    </a:p>
                  </a:txBody>
                  <a:tcPr/>
                </a:tc>
                <a:tc>
                  <a:txBody>
                    <a:bodyPr/>
                    <a:lstStyle/>
                    <a:p>
                      <a:r>
                        <a:rPr lang="en-US" dirty="0" smtClean="0"/>
                        <a:t>ODLH</a:t>
                      </a:r>
                      <a:endParaRPr lang="en-US" dirty="0"/>
                    </a:p>
                  </a:txBody>
                  <a:tcPr/>
                </a:tc>
                <a:tc>
                  <a:txBody>
                    <a:bodyPr/>
                    <a:lstStyle/>
                    <a:p>
                      <a:r>
                        <a:rPr lang="en-US" dirty="0" smtClean="0"/>
                        <a:t>20 votes  (18/0/2)</a:t>
                      </a:r>
                      <a:endParaRPr lang="en-US" dirty="0"/>
                    </a:p>
                  </a:txBody>
                  <a:tcPr/>
                </a:tc>
              </a:tr>
              <a:tr h="370840">
                <a:tc>
                  <a:txBody>
                    <a:bodyPr/>
                    <a:lstStyle/>
                    <a:p>
                      <a:r>
                        <a:rPr lang="en-US" dirty="0" smtClean="0">
                          <a:solidFill>
                            <a:srgbClr val="FF0000"/>
                          </a:solidFill>
                        </a:rPr>
                        <a:t>Locke B</a:t>
                      </a:r>
                      <a:endParaRPr lang="en-US" dirty="0">
                        <a:solidFill>
                          <a:srgbClr val="FF0000"/>
                        </a:solidFill>
                      </a:endParaRPr>
                    </a:p>
                  </a:txBody>
                  <a:tcPr/>
                </a:tc>
                <a:tc>
                  <a:txBody>
                    <a:bodyPr/>
                    <a:lstStyle/>
                    <a:p>
                      <a:r>
                        <a:rPr lang="en-US" dirty="0" smtClean="0">
                          <a:solidFill>
                            <a:srgbClr val="FF0000"/>
                          </a:solidFill>
                        </a:rPr>
                        <a:t>16 votes   (14/1/1)</a:t>
                      </a:r>
                      <a:endParaRPr lang="en-US" dirty="0">
                        <a:solidFill>
                          <a:srgbClr val="FF0000"/>
                        </a:solidFill>
                      </a:endParaRPr>
                    </a:p>
                  </a:txBody>
                  <a:tcPr/>
                </a:tc>
                <a:tc>
                  <a:txBody>
                    <a:bodyPr/>
                    <a:lstStyle/>
                    <a:p>
                      <a:r>
                        <a:rPr lang="en-US" dirty="0" smtClean="0"/>
                        <a:t>Pat Brown </a:t>
                      </a:r>
                      <a:endParaRPr lang="en-US" dirty="0"/>
                    </a:p>
                  </a:txBody>
                  <a:tcPr/>
                </a:tc>
                <a:tc>
                  <a:txBody>
                    <a:bodyPr/>
                    <a:lstStyle/>
                    <a:p>
                      <a:r>
                        <a:rPr lang="en-US" dirty="0" smtClean="0"/>
                        <a:t>27 votes  (20/7/0)</a:t>
                      </a:r>
                      <a:endParaRPr lang="en-US" dirty="0"/>
                    </a:p>
                  </a:txBody>
                  <a:tcPr/>
                </a:tc>
              </a:tr>
              <a:tr h="0">
                <a:tc>
                  <a:txBody>
                    <a:bodyPr/>
                    <a:lstStyle/>
                    <a:p>
                      <a:r>
                        <a:rPr lang="en-US" dirty="0" smtClean="0">
                          <a:solidFill>
                            <a:srgbClr val="FF0000"/>
                          </a:solidFill>
                        </a:rPr>
                        <a:t>Locke C</a:t>
                      </a:r>
                      <a:endParaRPr lang="en-US" dirty="0">
                        <a:solidFill>
                          <a:srgbClr val="FF0000"/>
                        </a:solidFill>
                      </a:endParaRPr>
                    </a:p>
                  </a:txBody>
                  <a:tcPr/>
                </a:tc>
                <a:tc>
                  <a:txBody>
                    <a:bodyPr/>
                    <a:lstStyle/>
                    <a:p>
                      <a:r>
                        <a:rPr lang="en-US" dirty="0" smtClean="0">
                          <a:solidFill>
                            <a:srgbClr val="FF0000"/>
                          </a:solidFill>
                        </a:rPr>
                        <a:t>12</a:t>
                      </a:r>
                      <a:r>
                        <a:rPr lang="en-US" baseline="0" dirty="0" smtClean="0">
                          <a:solidFill>
                            <a:srgbClr val="FF0000"/>
                          </a:solidFill>
                        </a:rPr>
                        <a:t> votes   (12/0/0)</a:t>
                      </a:r>
                      <a:endParaRPr lang="en-US" dirty="0">
                        <a:solidFill>
                          <a:srgbClr val="FF0000"/>
                        </a:solidFill>
                      </a:endParaRPr>
                    </a:p>
                  </a:txBody>
                  <a:tcPr/>
                </a:tc>
                <a:tc>
                  <a:txBody>
                    <a:bodyPr/>
                    <a:lstStyle/>
                    <a:p>
                      <a:r>
                        <a:rPr lang="en-US" dirty="0" smtClean="0">
                          <a:solidFill>
                            <a:srgbClr val="FF0000"/>
                          </a:solidFill>
                        </a:rPr>
                        <a:t>Phillis Wheatley</a:t>
                      </a:r>
                      <a:endParaRPr lang="en-US" dirty="0">
                        <a:solidFill>
                          <a:srgbClr val="FF0000"/>
                        </a:solidFill>
                      </a:endParaRPr>
                    </a:p>
                  </a:txBody>
                  <a:tcPr/>
                </a:tc>
                <a:tc>
                  <a:txBody>
                    <a:bodyPr/>
                    <a:lstStyle/>
                    <a:p>
                      <a:r>
                        <a:rPr lang="en-US" dirty="0" smtClean="0">
                          <a:solidFill>
                            <a:srgbClr val="FF0000"/>
                          </a:solidFill>
                        </a:rPr>
                        <a:t>25 votes  (17/8/1)</a:t>
                      </a:r>
                      <a:endParaRPr lang="en-US" dirty="0">
                        <a:solidFill>
                          <a:srgbClr val="FF0000"/>
                        </a:solidFill>
                      </a:endParaRPr>
                    </a:p>
                  </a:txBody>
                  <a:tcPr/>
                </a:tc>
              </a:tr>
              <a:tr h="370840">
                <a:tc>
                  <a:txBody>
                    <a:bodyPr/>
                    <a:lstStyle/>
                    <a:p>
                      <a:r>
                        <a:rPr lang="en-US" dirty="0" smtClean="0">
                          <a:solidFill>
                            <a:srgbClr val="FF0000"/>
                          </a:solidFill>
                        </a:rPr>
                        <a:t>ACPA </a:t>
                      </a:r>
                      <a:endParaRPr lang="en-US" dirty="0">
                        <a:solidFill>
                          <a:srgbClr val="FF0000"/>
                        </a:solidFill>
                      </a:endParaRPr>
                    </a:p>
                  </a:txBody>
                  <a:tcPr/>
                </a:tc>
                <a:tc>
                  <a:txBody>
                    <a:bodyPr/>
                    <a:lstStyle/>
                    <a:p>
                      <a:r>
                        <a:rPr lang="en-US" dirty="0" smtClean="0">
                          <a:solidFill>
                            <a:srgbClr val="FF0000"/>
                          </a:solidFill>
                        </a:rPr>
                        <a:t>15</a:t>
                      </a:r>
                      <a:r>
                        <a:rPr lang="en-US" baseline="0" dirty="0" smtClean="0">
                          <a:solidFill>
                            <a:srgbClr val="FF0000"/>
                          </a:solidFill>
                        </a:rPr>
                        <a:t> votes   (13/2/0)</a:t>
                      </a:r>
                      <a:endParaRPr lang="en-US" dirty="0">
                        <a:solidFill>
                          <a:srgbClr val="FF0000"/>
                        </a:solidFill>
                      </a:endParaRPr>
                    </a:p>
                  </a:txBody>
                  <a:tcPr/>
                </a:tc>
                <a:tc>
                  <a:txBody>
                    <a:bodyPr/>
                    <a:lstStyle/>
                    <a:p>
                      <a:r>
                        <a:rPr lang="en-US" dirty="0" smtClean="0"/>
                        <a:t>Ralph</a:t>
                      </a:r>
                      <a:r>
                        <a:rPr lang="en-US" baseline="0" dirty="0" smtClean="0"/>
                        <a:t> Bunche</a:t>
                      </a:r>
                      <a:endParaRPr lang="en-US" dirty="0"/>
                    </a:p>
                  </a:txBody>
                  <a:tcPr/>
                </a:tc>
                <a:tc>
                  <a:txBody>
                    <a:bodyPr/>
                    <a:lstStyle/>
                    <a:p>
                      <a:r>
                        <a:rPr lang="en-US" dirty="0" smtClean="0"/>
                        <a:t>18 votes  (13/5/0)</a:t>
                      </a:r>
                      <a:endParaRPr lang="en-US" dirty="0"/>
                    </a:p>
                  </a:txBody>
                  <a:tcPr/>
                </a:tc>
              </a:tr>
              <a:tr h="370840">
                <a:tc>
                  <a:txBody>
                    <a:bodyPr/>
                    <a:lstStyle/>
                    <a:p>
                      <a:r>
                        <a:rPr lang="en-US" dirty="0" smtClean="0"/>
                        <a:t>Ellen Ochoa</a:t>
                      </a:r>
                      <a:endParaRPr lang="en-US" dirty="0"/>
                    </a:p>
                  </a:txBody>
                  <a:tcPr/>
                </a:tc>
                <a:tc>
                  <a:txBody>
                    <a:bodyPr/>
                    <a:lstStyle/>
                    <a:p>
                      <a:r>
                        <a:rPr lang="en-US" dirty="0" smtClean="0"/>
                        <a:t>7 votes</a:t>
                      </a:r>
                      <a:r>
                        <a:rPr lang="en-US" baseline="0" dirty="0" smtClean="0"/>
                        <a:t>     (</a:t>
                      </a:r>
                      <a:r>
                        <a:rPr lang="en-US" dirty="0" smtClean="0"/>
                        <a:t>5/1/0)</a:t>
                      </a:r>
                      <a:endParaRPr lang="en-US" dirty="0"/>
                    </a:p>
                  </a:txBody>
                  <a:tcPr/>
                </a:tc>
                <a:tc>
                  <a:txBody>
                    <a:bodyPr/>
                    <a:lstStyle/>
                    <a:p>
                      <a:r>
                        <a:rPr lang="en-US" dirty="0" smtClean="0">
                          <a:solidFill>
                            <a:schemeClr val="bg2">
                              <a:lumMod val="50000"/>
                            </a:schemeClr>
                          </a:solidFill>
                        </a:rPr>
                        <a:t>ASLA</a:t>
                      </a:r>
                      <a:endParaRPr lang="en-US" dirty="0">
                        <a:solidFill>
                          <a:schemeClr val="bg2">
                            <a:lumMod val="50000"/>
                          </a:schemeClr>
                        </a:solidFill>
                      </a:endParaRPr>
                    </a:p>
                  </a:txBody>
                  <a:tcPr/>
                </a:tc>
                <a:tc>
                  <a:txBody>
                    <a:bodyPr/>
                    <a:lstStyle/>
                    <a:p>
                      <a:r>
                        <a:rPr lang="en-US" dirty="0" smtClean="0">
                          <a:solidFill>
                            <a:schemeClr val="bg2">
                              <a:lumMod val="50000"/>
                            </a:schemeClr>
                          </a:solidFill>
                        </a:rPr>
                        <a:t>20 votes  (10/10/0)</a:t>
                      </a:r>
                      <a:endParaRPr lang="en-US" dirty="0">
                        <a:solidFill>
                          <a:schemeClr val="bg2">
                            <a:lumMod val="50000"/>
                          </a:schemeClr>
                        </a:solidFill>
                      </a:endParaRPr>
                    </a:p>
                  </a:txBody>
                  <a:tcPr/>
                </a:tc>
              </a:tr>
              <a:tr h="370840">
                <a:tc>
                  <a:txBody>
                    <a:bodyPr/>
                    <a:lstStyle/>
                    <a:p>
                      <a:r>
                        <a:rPr lang="en-US" dirty="0" smtClean="0">
                          <a:solidFill>
                            <a:schemeClr val="bg2">
                              <a:lumMod val="50000"/>
                            </a:schemeClr>
                          </a:solidFill>
                        </a:rPr>
                        <a:t>Inglewood </a:t>
                      </a:r>
                      <a:endParaRPr lang="en-US" dirty="0">
                        <a:solidFill>
                          <a:schemeClr val="bg2">
                            <a:lumMod val="50000"/>
                          </a:schemeClr>
                        </a:solidFill>
                      </a:endParaRPr>
                    </a:p>
                  </a:txBody>
                  <a:tcPr/>
                </a:tc>
                <a:tc>
                  <a:txBody>
                    <a:bodyPr/>
                    <a:lstStyle/>
                    <a:p>
                      <a:r>
                        <a:rPr lang="en-US" dirty="0" smtClean="0">
                          <a:solidFill>
                            <a:schemeClr val="bg2">
                              <a:lumMod val="50000"/>
                            </a:schemeClr>
                          </a:solidFill>
                        </a:rPr>
                        <a:t>21</a:t>
                      </a:r>
                      <a:r>
                        <a:rPr lang="en-US" baseline="0" dirty="0" smtClean="0">
                          <a:solidFill>
                            <a:schemeClr val="bg2">
                              <a:lumMod val="50000"/>
                            </a:schemeClr>
                          </a:solidFill>
                        </a:rPr>
                        <a:t> votes   (9/12/0)</a:t>
                      </a:r>
                      <a:endParaRPr lang="en-US" dirty="0">
                        <a:solidFill>
                          <a:schemeClr val="bg2">
                            <a:lumMod val="50000"/>
                          </a:schemeClr>
                        </a:solidFill>
                      </a:endParaRPr>
                    </a:p>
                  </a:txBody>
                  <a:tcPr/>
                </a:tc>
                <a:tc>
                  <a:txBody>
                    <a:bodyPr/>
                    <a:lstStyle/>
                    <a:p>
                      <a:r>
                        <a:rPr lang="en-US" dirty="0" smtClean="0"/>
                        <a:t>Venice </a:t>
                      </a:r>
                      <a:endParaRPr lang="en-US" dirty="0"/>
                    </a:p>
                  </a:txBody>
                  <a:tcPr/>
                </a:tc>
                <a:tc>
                  <a:txBody>
                    <a:bodyPr/>
                    <a:lstStyle/>
                    <a:p>
                      <a:r>
                        <a:rPr lang="en-US" dirty="0" smtClean="0"/>
                        <a:t>14 votes  (14/0/0)</a:t>
                      </a:r>
                      <a:endParaRPr lang="en-US" dirty="0"/>
                    </a:p>
                  </a:txBody>
                  <a:tcPr/>
                </a:tc>
              </a:tr>
              <a:tr h="370840">
                <a:tc>
                  <a:txBody>
                    <a:bodyPr/>
                    <a:lstStyle/>
                    <a:p>
                      <a:r>
                        <a:rPr lang="en-US" dirty="0" smtClean="0"/>
                        <a:t>AJR</a:t>
                      </a:r>
                      <a:endParaRPr lang="en-US" dirty="0"/>
                    </a:p>
                  </a:txBody>
                  <a:tcPr/>
                </a:tc>
                <a:tc>
                  <a:txBody>
                    <a:bodyPr/>
                    <a:lstStyle/>
                    <a:p>
                      <a:r>
                        <a:rPr lang="en-US" dirty="0" smtClean="0"/>
                        <a:t>18 votes   (17/1/0)</a:t>
                      </a:r>
                      <a:endParaRPr lang="en-US" dirty="0"/>
                    </a:p>
                  </a:txBody>
                  <a:tcPr/>
                </a:tc>
                <a:tc>
                  <a:txBody>
                    <a:bodyPr/>
                    <a:lstStyle/>
                    <a:p>
                      <a:r>
                        <a:rPr lang="en-US" dirty="0" smtClean="0">
                          <a:solidFill>
                            <a:schemeClr val="bg2">
                              <a:lumMod val="50000"/>
                            </a:schemeClr>
                          </a:solidFill>
                        </a:rPr>
                        <a:t>Watts </a:t>
                      </a:r>
                      <a:endParaRPr lang="en-US" dirty="0">
                        <a:solidFill>
                          <a:schemeClr val="bg2">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50000"/>
                            </a:schemeClr>
                          </a:solidFill>
                        </a:rPr>
                        <a:t>19 vote    (1/18/0)</a:t>
                      </a:r>
                    </a:p>
                  </a:txBody>
                  <a:tcPr/>
                </a:tc>
              </a:tr>
              <a:tr h="370840">
                <a:tc>
                  <a:txBody>
                    <a:bodyPr/>
                    <a:lstStyle/>
                    <a:p>
                      <a:r>
                        <a:rPr lang="en-US" dirty="0" smtClean="0"/>
                        <a:t>James B. Taylor</a:t>
                      </a:r>
                      <a:endParaRPr lang="en-US" dirty="0"/>
                    </a:p>
                  </a:txBody>
                  <a:tcPr/>
                </a:tc>
                <a:tc>
                  <a:txBody>
                    <a:bodyPr/>
                    <a:lstStyle/>
                    <a:p>
                      <a:r>
                        <a:rPr lang="en-US" dirty="0" smtClean="0"/>
                        <a:t>11 votes   (10/1/0)</a:t>
                      </a:r>
                      <a:endParaRPr lang="en-US" dirty="0"/>
                    </a:p>
                  </a:txBody>
                  <a:tcPr/>
                </a:tc>
                <a:tc>
                  <a:txBody>
                    <a:bodyPr/>
                    <a:lstStyle/>
                    <a:p>
                      <a:r>
                        <a:rPr lang="en-US" dirty="0" smtClean="0">
                          <a:solidFill>
                            <a:srgbClr val="FF0000"/>
                          </a:solidFill>
                        </a:rPr>
                        <a:t>Western </a:t>
                      </a:r>
                      <a:endParaRPr lang="en-US" dirty="0">
                        <a:solidFill>
                          <a:srgbClr val="FF0000"/>
                        </a:solidFill>
                      </a:endParaRPr>
                    </a:p>
                  </a:txBody>
                  <a:tcPr/>
                </a:tc>
                <a:tc>
                  <a:txBody>
                    <a:bodyPr/>
                    <a:lstStyle/>
                    <a:p>
                      <a:r>
                        <a:rPr lang="en-US" dirty="0" smtClean="0">
                          <a:solidFill>
                            <a:srgbClr val="FF0000"/>
                          </a:solidFill>
                        </a:rPr>
                        <a:t>20 votes  (20/0/0)</a:t>
                      </a:r>
                      <a:endParaRPr lang="en-US" dirty="0">
                        <a:solidFill>
                          <a:srgbClr val="FF0000"/>
                        </a:solidFill>
                      </a:endParaRPr>
                    </a:p>
                  </a:txBody>
                  <a:tcPr/>
                </a:tc>
              </a:tr>
              <a:tr h="370840">
                <a:tc>
                  <a:txBody>
                    <a:bodyPr/>
                    <a:lstStyle/>
                    <a:p>
                      <a:r>
                        <a:rPr lang="en-US" dirty="0" smtClean="0">
                          <a:solidFill>
                            <a:schemeClr val="bg2">
                              <a:lumMod val="50000"/>
                            </a:schemeClr>
                          </a:solidFill>
                        </a:rPr>
                        <a:t>Jeff</a:t>
                      </a:r>
                      <a:endParaRPr lang="en-US" dirty="0">
                        <a:solidFill>
                          <a:schemeClr val="bg2">
                            <a:lumMod val="50000"/>
                          </a:schemeClr>
                        </a:solidFill>
                      </a:endParaRPr>
                    </a:p>
                  </a:txBody>
                  <a:tcPr/>
                </a:tc>
                <a:tc>
                  <a:txBody>
                    <a:bodyPr/>
                    <a:lstStyle/>
                    <a:p>
                      <a:r>
                        <a:rPr lang="en-US" dirty="0" smtClean="0">
                          <a:solidFill>
                            <a:schemeClr val="bg2">
                              <a:lumMod val="50000"/>
                            </a:schemeClr>
                          </a:solidFill>
                        </a:rPr>
                        <a:t>10</a:t>
                      </a:r>
                      <a:r>
                        <a:rPr lang="en-US" baseline="0" dirty="0" smtClean="0">
                          <a:solidFill>
                            <a:schemeClr val="bg2">
                              <a:lumMod val="50000"/>
                            </a:schemeClr>
                          </a:solidFill>
                        </a:rPr>
                        <a:t> votes   (3/7/0)</a:t>
                      </a:r>
                      <a:endParaRPr lang="en-US" dirty="0">
                        <a:solidFill>
                          <a:schemeClr val="bg2">
                            <a:lumMod val="50000"/>
                          </a:schemeClr>
                        </a:solidFill>
                      </a:endParaRPr>
                    </a:p>
                  </a:txBody>
                  <a:tcPr/>
                </a:tc>
                <a:tc>
                  <a:txBody>
                    <a:bodyPr/>
                    <a:lstStyle/>
                    <a:p>
                      <a:r>
                        <a:rPr lang="en-US" dirty="0" smtClean="0"/>
                        <a:t>Westside</a:t>
                      </a:r>
                      <a:endParaRPr lang="en-US" dirty="0"/>
                    </a:p>
                  </a:txBody>
                  <a:tcPr/>
                </a:tc>
                <a:tc>
                  <a:txBody>
                    <a:bodyPr/>
                    <a:lstStyle/>
                    <a:p>
                      <a:r>
                        <a:rPr lang="en-US" dirty="0" smtClean="0"/>
                        <a:t>13 votes  (13/0/0)</a:t>
                      </a:r>
                      <a:endParaRPr lang="en-US" dirty="0"/>
                    </a:p>
                  </a:txBody>
                  <a:tcPr/>
                </a:tc>
              </a:tr>
              <a:tr h="370840">
                <a:tc>
                  <a:txBody>
                    <a:bodyPr/>
                    <a:lstStyle/>
                    <a:p>
                      <a:r>
                        <a:rPr lang="en-US" dirty="0" smtClean="0"/>
                        <a:t>Leadership</a:t>
                      </a:r>
                      <a:endParaRPr lang="en-US" dirty="0"/>
                    </a:p>
                  </a:txBody>
                  <a:tcPr/>
                </a:tc>
                <a:tc>
                  <a:txBody>
                    <a:bodyPr/>
                    <a:lstStyle/>
                    <a:p>
                      <a:r>
                        <a:rPr lang="en-US" dirty="0" smtClean="0"/>
                        <a:t>15 votes   (13/2/0)</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642874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Survey Data</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3" name="Rectangle 2"/>
          <p:cNvSpPr/>
          <p:nvPr/>
        </p:nvSpPr>
        <p:spPr>
          <a:xfrm>
            <a:off x="287866" y="1694724"/>
            <a:ext cx="7275690" cy="369332"/>
          </a:xfrm>
          <a:prstGeom prst="rect">
            <a:avLst/>
          </a:prstGeom>
        </p:spPr>
        <p:txBody>
          <a:bodyPr wrap="square">
            <a:spAutoFit/>
          </a:bodyPr>
          <a:lstStyle/>
          <a:p>
            <a:pPr marL="285750" indent="-285750">
              <a:buFont typeface="Wingdings" charset="2"/>
              <a:buChar char="q"/>
            </a:pPr>
            <a:endParaRPr lang="en-US" dirty="0"/>
          </a:p>
        </p:txBody>
      </p:sp>
      <p:sp>
        <p:nvSpPr>
          <p:cNvPr id="4" name="Rectangle 3"/>
          <p:cNvSpPr/>
          <p:nvPr/>
        </p:nvSpPr>
        <p:spPr>
          <a:xfrm>
            <a:off x="663647" y="1674672"/>
            <a:ext cx="7563556" cy="4524315"/>
          </a:xfrm>
          <a:prstGeom prst="rect">
            <a:avLst/>
          </a:prstGeom>
        </p:spPr>
        <p:txBody>
          <a:bodyPr wrap="square">
            <a:spAutoFit/>
          </a:bodyPr>
          <a:lstStyle/>
          <a:p>
            <a:pPr marL="457200" indent="-457200">
              <a:buFont typeface="Arial" panose="020B0604020202020204" pitchFamily="34" charset="0"/>
              <a:buChar char="•"/>
            </a:pPr>
            <a:r>
              <a:rPr lang="en-US" sz="3200" dirty="0"/>
              <a:t>A total of 341 teachers responded to the survey</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a:t>79 teachers voted twice</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If </a:t>
            </a:r>
            <a:r>
              <a:rPr lang="en-US" sz="3200" dirty="0"/>
              <a:t>a teacher voted twice, </a:t>
            </a:r>
            <a:r>
              <a:rPr lang="en-US" sz="3200" dirty="0" smtClean="0"/>
              <a:t>only </a:t>
            </a:r>
            <a:r>
              <a:rPr lang="en-US" sz="3200" dirty="0"/>
              <a:t>their most recent response was counted </a:t>
            </a: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528159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5990"/>
            <a:ext cx="8229600" cy="1143000"/>
          </a:xfrm>
        </p:spPr>
        <p:txBody>
          <a:bodyPr>
            <a:noAutofit/>
          </a:bodyPr>
          <a:lstStyle/>
          <a:p>
            <a:r>
              <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rPr>
              <a:t>Stick with </a:t>
            </a: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
            </a:r>
            <a:b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b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Classic </a:t>
            </a:r>
            <a:r>
              <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rPr>
              <a:t>or </a:t>
            </a: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
            </a:r>
            <a:b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b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Move </a:t>
            </a:r>
            <a:r>
              <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rPr>
              <a:t>to Option </a:t>
            </a: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A/B?</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4" name="TextBox 3"/>
          <p:cNvSpPr txBox="1"/>
          <p:nvPr/>
        </p:nvSpPr>
        <p:spPr>
          <a:xfrm>
            <a:off x="645089" y="3159339"/>
            <a:ext cx="7835031" cy="4031873"/>
          </a:xfrm>
          <a:prstGeom prst="rect">
            <a:avLst/>
          </a:prstGeom>
          <a:noFill/>
        </p:spPr>
        <p:txBody>
          <a:bodyPr wrap="square" rtlCol="0">
            <a:spAutoFit/>
          </a:bodyPr>
          <a:lstStyle/>
          <a:p>
            <a:pPr marL="457200" indent="-457200">
              <a:buFont typeface="Arial" panose="020B0604020202020204" pitchFamily="34" charset="0"/>
              <a:buChar char="•"/>
            </a:pPr>
            <a:r>
              <a:rPr lang="en-US" sz="3200" b="1" dirty="0"/>
              <a:t>74% </a:t>
            </a:r>
            <a:r>
              <a:rPr lang="en-US" sz="3200" dirty="0"/>
              <a:t>(252) teachers said they wanted to stay with the Current Classic </a:t>
            </a:r>
            <a:endParaRPr lang="en-US" sz="3200" dirty="0" smtClean="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b="1" dirty="0" smtClean="0"/>
              <a:t>26% </a:t>
            </a:r>
            <a:r>
              <a:rPr lang="en-US" sz="3200" dirty="0" smtClean="0"/>
              <a:t>(89) teachers </a:t>
            </a:r>
            <a:r>
              <a:rPr lang="en-US" sz="3200" dirty="0"/>
              <a:t>said they wanted to move to Option A or B </a:t>
            </a: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6 </a:t>
            </a:r>
            <a:r>
              <a:rPr lang="en-US" sz="3200" dirty="0"/>
              <a:t>blanks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086405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478" y="258541"/>
            <a:ext cx="8229600" cy="1143000"/>
          </a:xfrm>
        </p:spPr>
        <p:txBody>
          <a:bodyPr>
            <a:noAutofit/>
          </a:bodyPr>
          <a:lstStyle/>
          <a:p>
            <a:r>
              <a:rPr lang="en-US" sz="4800" b="1" dirty="0" smtClean="0">
                <a:ln w="3175">
                  <a:solidFill>
                    <a:schemeClr val="tx1"/>
                  </a:solidFill>
                  <a:prstDash val="solid"/>
                </a:ln>
                <a:solidFill>
                  <a:srgbClr val="FF0000"/>
                </a:solidFill>
              </a:rPr>
              <a:t/>
            </a:r>
            <a:br>
              <a:rPr lang="en-US" sz="4800" b="1" dirty="0" smtClean="0">
                <a:ln w="3175">
                  <a:solidFill>
                    <a:schemeClr val="tx1"/>
                  </a:solidFill>
                  <a:prstDash val="solid"/>
                </a:ln>
                <a:solidFill>
                  <a:srgbClr val="FF0000"/>
                </a:solidFill>
              </a:rPr>
            </a:br>
            <a:r>
              <a:rPr lang="en-US" sz="4800" b="1" dirty="0" smtClean="0">
                <a:ln w="3175">
                  <a:solidFill>
                    <a:schemeClr val="tx1"/>
                  </a:solidFill>
                  <a:prstDash val="solid"/>
                </a:ln>
                <a:solidFill>
                  <a:srgbClr val="FF0000"/>
                </a:solidFill>
              </a:rPr>
              <a:t/>
            </a:r>
            <a:br>
              <a:rPr lang="en-US" sz="4800" b="1" dirty="0" smtClean="0">
                <a:ln w="3175">
                  <a:solidFill>
                    <a:schemeClr val="tx1"/>
                  </a:solidFill>
                  <a:prstDash val="solid"/>
                </a:ln>
                <a:solidFill>
                  <a:srgbClr val="FF0000"/>
                </a:solidFill>
              </a:rPr>
            </a:br>
            <a:r>
              <a:rPr lang="en-US" b="1" dirty="0" smtClean="0">
                <a:ln w="3175">
                  <a:solidFill>
                    <a:schemeClr val="tx1"/>
                  </a:solidFill>
                  <a:prstDash val="solid"/>
                </a:ln>
                <a:solidFill>
                  <a:srgbClr val="FF0000"/>
                </a:solidFill>
              </a:rPr>
              <a:t>After </a:t>
            </a:r>
            <a:r>
              <a:rPr lang="en-US" b="1" dirty="0">
                <a:ln w="3175">
                  <a:solidFill>
                    <a:schemeClr val="tx1"/>
                  </a:solidFill>
                  <a:prstDash val="solid"/>
                </a:ln>
                <a:solidFill>
                  <a:srgbClr val="FF0000"/>
                </a:solidFill>
              </a:rPr>
              <a:t>reviewing the details of Option A and Option B, which would you prefer to implement?</a:t>
            </a:r>
          </a:p>
        </p:txBody>
      </p:sp>
      <p:sp>
        <p:nvSpPr>
          <p:cNvPr id="3" name="TextBox 2"/>
          <p:cNvSpPr txBox="1"/>
          <p:nvPr/>
        </p:nvSpPr>
        <p:spPr>
          <a:xfrm>
            <a:off x="892457" y="2748632"/>
            <a:ext cx="7504654"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t>Of the 252 members who want to stick with Current </a:t>
            </a:r>
            <a:r>
              <a:rPr lang="en-US" sz="3200" dirty="0" smtClean="0"/>
              <a:t>Classic</a:t>
            </a:r>
          </a:p>
          <a:p>
            <a:pPr marL="914400" lvl="1" indent="-457200">
              <a:buFont typeface="Arial" panose="020B0604020202020204" pitchFamily="34" charset="0"/>
              <a:buChar char="•"/>
            </a:pPr>
            <a:endParaRPr lang="en-US" sz="3200" dirty="0"/>
          </a:p>
          <a:p>
            <a:pPr marL="914400" lvl="1" indent="-457200">
              <a:buFont typeface="Arial" panose="020B0604020202020204" pitchFamily="34" charset="0"/>
              <a:buChar char="•"/>
            </a:pPr>
            <a:r>
              <a:rPr lang="en-US" sz="3200" dirty="0" smtClean="0"/>
              <a:t>175 </a:t>
            </a:r>
            <a:r>
              <a:rPr lang="en-US" sz="3200" dirty="0"/>
              <a:t>(69%) of them voted to abstain from answering this question </a:t>
            </a:r>
          </a:p>
          <a:p>
            <a:pPr marL="914400" lvl="1" indent="-457200">
              <a:buFont typeface="Arial" panose="020B0604020202020204" pitchFamily="34" charset="0"/>
              <a:buChar char="•"/>
            </a:pPr>
            <a:r>
              <a:rPr lang="en-US" sz="3200" dirty="0"/>
              <a:t>31 (12%) voted for Option A </a:t>
            </a:r>
          </a:p>
          <a:p>
            <a:pPr marL="914400" lvl="1" indent="-457200">
              <a:buFont typeface="Arial" panose="020B0604020202020204" pitchFamily="34" charset="0"/>
              <a:buChar char="•"/>
            </a:pPr>
            <a:r>
              <a:rPr lang="en-US" sz="3200" dirty="0"/>
              <a:t>41 (16%) voted for Option B</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165099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rPr>
              <a:t>Article XXI - </a:t>
            </a: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Evaluation</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3" name="Rectangle 2"/>
          <p:cNvSpPr/>
          <p:nvPr/>
        </p:nvSpPr>
        <p:spPr>
          <a:xfrm>
            <a:off x="614149" y="1459509"/>
            <a:ext cx="7833815" cy="5262979"/>
          </a:xfrm>
          <a:prstGeom prst="rect">
            <a:avLst/>
          </a:prstGeom>
        </p:spPr>
        <p:txBody>
          <a:bodyPr wrap="square">
            <a:spAutoFit/>
          </a:bodyPr>
          <a:lstStyle/>
          <a:p>
            <a:pPr marL="285750" indent="-285750">
              <a:buFont typeface="Arial" panose="020B0604020202020204" pitchFamily="34" charset="0"/>
              <a:buChar char="•"/>
            </a:pPr>
            <a:r>
              <a:rPr lang="en-US" sz="2400" dirty="0" smtClean="0"/>
              <a:t>The </a:t>
            </a:r>
            <a:r>
              <a:rPr lang="en-US" sz="2400" dirty="0"/>
              <a:t>issue is the current teacher evaluation system</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AMU </a:t>
            </a:r>
            <a:r>
              <a:rPr lang="en-US" sz="2400" dirty="0"/>
              <a:t>and GDPS reviewed the survey data from the evaluation survey</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Based </a:t>
            </a:r>
            <a:r>
              <a:rPr lang="en-US" sz="2400" dirty="0"/>
              <a:t>on the data, it was clear that members had significant concerns about moving from the classic model to option A or option B</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u="sng" dirty="0" smtClean="0"/>
              <a:t>GDPS </a:t>
            </a:r>
            <a:r>
              <a:rPr lang="en-US" sz="2400" b="1" u="sng" dirty="0"/>
              <a:t>presented </a:t>
            </a:r>
            <a:r>
              <a:rPr lang="en-US" sz="2400" b="1" dirty="0"/>
              <a:t>AMU with "option C" </a:t>
            </a:r>
            <a:r>
              <a:rPr lang="en-US" sz="2400" dirty="0"/>
              <a:t>that was designed to address the concerns that members voiced in the evaluation survey</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smtClean="0"/>
              <a:t>No </a:t>
            </a:r>
            <a:r>
              <a:rPr lang="en-US" sz="2400" b="1" dirty="0"/>
              <a:t>agreement was reached to make </a:t>
            </a:r>
          </a:p>
        </p:txBody>
      </p:sp>
    </p:spTree>
    <p:extLst>
      <p:ext uri="{BB962C8B-B14F-4D97-AF65-F5344CB8AC3E}">
        <p14:creationId xmlns:p14="http://schemas.microsoft.com/office/powerpoint/2010/main" val="2023358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262"/>
            <a:ext cx="8229600" cy="1143000"/>
          </a:xfrm>
        </p:spPr>
        <p:txBody>
          <a:bodyPr>
            <a:no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Some reasons for </a:t>
            </a:r>
            <a:r>
              <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rPr>
              <a:t>w</a:t>
            </a: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anting to </a:t>
            </a:r>
            <a:r>
              <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rPr>
              <a:t>s</a:t>
            </a: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tay with Current Classic Evaluation System </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aphicFrame>
        <p:nvGraphicFramePr>
          <p:cNvPr id="3" name="Content Placeholder 3"/>
          <p:cNvGraphicFramePr>
            <a:graphicFrameLocks/>
          </p:cNvGraphicFramePr>
          <p:nvPr>
            <p:extLst>
              <p:ext uri="{D42A27DB-BD31-4B8C-83A1-F6EECF244321}">
                <p14:modId xmlns:p14="http://schemas.microsoft.com/office/powerpoint/2010/main" val="1191887393"/>
              </p:ext>
            </p:extLst>
          </p:nvPr>
        </p:nvGraphicFramePr>
        <p:xfrm>
          <a:off x="293426" y="2768248"/>
          <a:ext cx="8511436" cy="3925976"/>
        </p:xfrm>
        <a:graphic>
          <a:graphicData uri="http://schemas.openxmlformats.org/drawingml/2006/table">
            <a:tbl>
              <a:tblPr firstRow="1" firstCol="1" bandRow="1">
                <a:tableStyleId>{5940675A-B579-460E-94D1-54222C63F5DA}</a:tableStyleId>
              </a:tblPr>
              <a:tblGrid>
                <a:gridCol w="8511436"/>
              </a:tblGrid>
              <a:tr h="366086">
                <a:tc>
                  <a:txBody>
                    <a:bodyPr/>
                    <a:lstStyle/>
                    <a:p>
                      <a:pPr marL="0" marR="0">
                        <a:spcBef>
                          <a:spcPts val="0"/>
                        </a:spcBef>
                        <a:spcAft>
                          <a:spcPts val="0"/>
                        </a:spcAft>
                      </a:pPr>
                      <a:r>
                        <a:rPr lang="en-US" sz="2400" dirty="0" smtClean="0">
                          <a:effectLst/>
                        </a:rPr>
                        <a:t>Score transfer option</a:t>
                      </a:r>
                      <a:r>
                        <a:rPr lang="en-US" sz="2400" baseline="0" dirty="0" smtClean="0">
                          <a:effectLst/>
                        </a:rPr>
                        <a:t> is a plus</a:t>
                      </a:r>
                      <a:endParaRPr lang="en-US" sz="2400" b="0" dirty="0">
                        <a:effectLst/>
                        <a:latin typeface="+mj-lt"/>
                        <a:ea typeface="Times New Roman"/>
                        <a:cs typeface="Times New Roman"/>
                      </a:endParaRPr>
                    </a:p>
                  </a:txBody>
                  <a:tcPr marL="68580" marR="68580" marT="0" marB="0"/>
                </a:tc>
              </a:tr>
              <a:tr h="617984">
                <a:tc>
                  <a:txBody>
                    <a:bodyPr/>
                    <a:lstStyle/>
                    <a:p>
                      <a:pPr marL="0" marR="0">
                        <a:spcBef>
                          <a:spcPts val="0"/>
                        </a:spcBef>
                        <a:spcAft>
                          <a:spcPts val="0"/>
                        </a:spcAft>
                      </a:pPr>
                      <a:r>
                        <a:rPr lang="en-US" sz="2400" dirty="0" smtClean="0">
                          <a:effectLst/>
                        </a:rPr>
                        <a:t>Other options do not address sustainability</a:t>
                      </a:r>
                      <a:r>
                        <a:rPr lang="en-US" sz="2400" baseline="0" dirty="0" smtClean="0">
                          <a:effectLst/>
                        </a:rPr>
                        <a:t> issue. </a:t>
                      </a:r>
                    </a:p>
                    <a:p>
                      <a:pPr marL="0" marR="0">
                        <a:spcBef>
                          <a:spcPts val="0"/>
                        </a:spcBef>
                        <a:spcAft>
                          <a:spcPts val="0"/>
                        </a:spcAft>
                      </a:pPr>
                      <a:r>
                        <a:rPr lang="en-US" sz="2400" baseline="0" dirty="0" smtClean="0">
                          <a:effectLst/>
                        </a:rPr>
                        <a:t>(More work/more stress)</a:t>
                      </a:r>
                      <a:endParaRPr lang="en-US" sz="2400" b="0" dirty="0">
                        <a:effectLst/>
                        <a:latin typeface="+mj-lt"/>
                        <a:ea typeface="Times New Roman"/>
                        <a:cs typeface="Times New Roman"/>
                      </a:endParaRPr>
                    </a:p>
                  </a:txBody>
                  <a:tcPr marL="68580" marR="68580" marT="0" marB="0"/>
                </a:tc>
              </a:tr>
              <a:tr h="617984">
                <a:tc>
                  <a:txBody>
                    <a:bodyPr/>
                    <a:lstStyle/>
                    <a:p>
                      <a:pPr marL="0" marR="0">
                        <a:spcBef>
                          <a:spcPts val="0"/>
                        </a:spcBef>
                        <a:spcAft>
                          <a:spcPts val="0"/>
                        </a:spcAft>
                      </a:pPr>
                      <a:r>
                        <a:rPr lang="en-US" sz="2400" dirty="0" smtClean="0">
                          <a:effectLst/>
                        </a:rPr>
                        <a:t>Lesson plan should not be done twice per year or we</a:t>
                      </a:r>
                      <a:r>
                        <a:rPr lang="en-US" sz="2400" baseline="0" dirty="0" smtClean="0">
                          <a:effectLst/>
                        </a:rPr>
                        <a:t> should keep lesson plan as is</a:t>
                      </a:r>
                      <a:endParaRPr lang="en-US" sz="2400" b="0" dirty="0" smtClean="0">
                        <a:effectLst/>
                        <a:latin typeface="+mj-lt"/>
                      </a:endParaRPr>
                    </a:p>
                  </a:txBody>
                  <a:tcPr marL="68580" marR="68580" marT="0" marB="0"/>
                </a:tc>
              </a:tr>
              <a:tr h="366086">
                <a:tc>
                  <a:txBody>
                    <a:bodyPr/>
                    <a:lstStyle/>
                    <a:p>
                      <a:pPr marL="0" marR="0">
                        <a:spcBef>
                          <a:spcPts val="0"/>
                        </a:spcBef>
                        <a:spcAft>
                          <a:spcPts val="0"/>
                        </a:spcAft>
                      </a:pPr>
                      <a:r>
                        <a:rPr lang="en-US" sz="2400" dirty="0">
                          <a:effectLst/>
                        </a:rPr>
                        <a:t>Tier </a:t>
                      </a:r>
                      <a:r>
                        <a:rPr lang="en-US" sz="2400" dirty="0" smtClean="0">
                          <a:effectLst/>
                        </a:rPr>
                        <a:t>2 – don’t like</a:t>
                      </a:r>
                      <a:endParaRPr lang="en-US" sz="2400" b="0" dirty="0" smtClean="0">
                        <a:effectLst/>
                        <a:latin typeface="+mj-lt"/>
                      </a:endParaRPr>
                    </a:p>
                  </a:txBody>
                  <a:tcPr marL="68580" marR="68580" marT="0" marB="0"/>
                </a:tc>
              </a:tr>
              <a:tr h="366086">
                <a:tc>
                  <a:txBody>
                    <a:bodyPr/>
                    <a:lstStyle/>
                    <a:p>
                      <a:pPr marL="0" marR="0">
                        <a:spcBef>
                          <a:spcPts val="0"/>
                        </a:spcBef>
                        <a:spcAft>
                          <a:spcPts val="0"/>
                        </a:spcAft>
                      </a:pPr>
                      <a:r>
                        <a:rPr lang="en-US" sz="2400" dirty="0" smtClean="0">
                          <a:effectLst/>
                        </a:rPr>
                        <a:t>Unscheduled – don’t like</a:t>
                      </a:r>
                      <a:endParaRPr lang="en-US" sz="2400" b="0" dirty="0" smtClean="0">
                        <a:effectLst/>
                        <a:latin typeface="+mj-lt"/>
                      </a:endParaRPr>
                    </a:p>
                  </a:txBody>
                  <a:tcPr marL="68580" marR="68580" marT="0" marB="0"/>
                </a:tc>
              </a:tr>
              <a:tr h="732172">
                <a:tc>
                  <a:txBody>
                    <a:bodyPr/>
                    <a:lstStyle/>
                    <a:p>
                      <a:pPr marL="0" marR="0">
                        <a:spcBef>
                          <a:spcPts val="0"/>
                        </a:spcBef>
                        <a:spcAft>
                          <a:spcPts val="0"/>
                        </a:spcAft>
                      </a:pPr>
                      <a:r>
                        <a:rPr lang="en-US" sz="2400" dirty="0" smtClean="0">
                          <a:effectLst/>
                        </a:rPr>
                        <a:t>Need</a:t>
                      </a:r>
                      <a:r>
                        <a:rPr lang="en-US" sz="2400" baseline="0" dirty="0" smtClean="0">
                          <a:effectLst/>
                        </a:rPr>
                        <a:t> more teacher input during the recommendation phase. </a:t>
                      </a:r>
                      <a:endParaRPr lang="en-US" sz="2400" b="0" dirty="0">
                        <a:effectLst/>
                        <a:latin typeface="+mj-lt"/>
                        <a:ea typeface="Times New Roman"/>
                        <a:cs typeface="Times New Roman"/>
                      </a:endParaRPr>
                    </a:p>
                  </a:txBody>
                  <a:tcPr marL="68580" marR="68580" marT="0" marB="0"/>
                </a:tc>
              </a:tr>
              <a:tr h="632506">
                <a:tc>
                  <a:txBody>
                    <a:bodyPr/>
                    <a:lstStyle/>
                    <a:p>
                      <a:pPr marL="0" marR="0">
                        <a:spcBef>
                          <a:spcPts val="0"/>
                        </a:spcBef>
                        <a:spcAft>
                          <a:spcPts val="0"/>
                        </a:spcAft>
                      </a:pPr>
                      <a:r>
                        <a:rPr lang="en-US" sz="2400" dirty="0" smtClean="0">
                          <a:effectLst/>
                        </a:rPr>
                        <a:t>Entry</a:t>
                      </a:r>
                      <a:r>
                        <a:rPr lang="en-US" sz="2400" baseline="0" dirty="0" smtClean="0">
                          <a:effectLst/>
                        </a:rPr>
                        <a:t> point for Tier 2 should be lower </a:t>
                      </a:r>
                      <a:endParaRPr lang="en-US" sz="2400" b="0" dirty="0">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537756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Feedback</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2894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89790"/>
            <a:ext cx="8229600" cy="1143000"/>
          </a:xfrm>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cs typeface="Times New Roman"/>
              </a:rPr>
              <a:t>Grievances</a:t>
            </a:r>
            <a:endParaRPr lang="en-US" sz="5400" dirty="0"/>
          </a:p>
        </p:txBody>
      </p:sp>
    </p:spTree>
    <p:extLst>
      <p:ext uri="{BB962C8B-B14F-4D97-AF65-F5344CB8AC3E}">
        <p14:creationId xmlns:p14="http://schemas.microsoft.com/office/powerpoint/2010/main" val="3850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782"/>
            <a:ext cx="8229600" cy="1143000"/>
          </a:xfrm>
        </p:spPr>
        <p:txBody>
          <a:bodyPr>
            <a:no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cs typeface="Times New Roman"/>
              </a:rPr>
              <a:t>Grievance Committee Report</a:t>
            </a:r>
            <a:b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cs typeface="Times New Roman"/>
              </a:rPr>
            </a:b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cs typeface="Times New Roman"/>
              </a:rPr>
              <a:t>Nancy Wang</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4" name="Rectangle 3"/>
          <p:cNvSpPr/>
          <p:nvPr/>
        </p:nvSpPr>
        <p:spPr>
          <a:xfrm>
            <a:off x="676439" y="1747127"/>
            <a:ext cx="7565068" cy="369332"/>
          </a:xfrm>
          <a:prstGeom prst="rect">
            <a:avLst/>
          </a:prstGeom>
        </p:spPr>
        <p:txBody>
          <a:bodyPr wrap="square">
            <a:spAutoFit/>
          </a:bodyPr>
          <a:lstStyle/>
          <a:p>
            <a:pPr marL="285750" indent="-285750">
              <a:buFont typeface="Wingdings" charset="2"/>
              <a:buChar char="q"/>
            </a:pPr>
            <a:endParaRPr lang="en-US" dirty="0"/>
          </a:p>
        </p:txBody>
      </p:sp>
      <p:sp>
        <p:nvSpPr>
          <p:cNvPr id="3" name="TextBox 2"/>
          <p:cNvSpPr txBox="1"/>
          <p:nvPr/>
        </p:nvSpPr>
        <p:spPr>
          <a:xfrm>
            <a:off x="300251" y="2635525"/>
            <a:ext cx="8386549" cy="4401205"/>
          </a:xfrm>
          <a:prstGeom prst="rect">
            <a:avLst/>
          </a:prstGeom>
          <a:noFill/>
        </p:spPr>
        <p:txBody>
          <a:bodyPr wrap="square" rtlCol="0">
            <a:spAutoFit/>
          </a:bodyPr>
          <a:lstStyle/>
          <a:p>
            <a:pPr marL="457200" indent="-457200">
              <a:buFont typeface="Arial" panose="020B0604020202020204" pitchFamily="34" charset="0"/>
              <a:buChar char="•"/>
            </a:pPr>
            <a:r>
              <a:rPr lang="en-US" sz="2800" u="sng" dirty="0"/>
              <a:t>Locke B</a:t>
            </a:r>
            <a:r>
              <a:rPr lang="en-US" sz="2800" dirty="0"/>
              <a:t>: Teacher evaluation (Level 2 response- basically “we hear your concerns but we are not changing any scores</a:t>
            </a:r>
            <a:r>
              <a:rPr lang="en-US" sz="2800" dirty="0" smtClean="0"/>
              <a:t>”)</a:t>
            </a:r>
          </a:p>
          <a:p>
            <a:pPr marL="914400" lvl="1" indent="-457200">
              <a:buFont typeface="Arial" panose="020B0604020202020204" pitchFamily="34" charset="0"/>
              <a:buChar char="•"/>
            </a:pPr>
            <a:r>
              <a:rPr lang="en-US" sz="2800" dirty="0" smtClean="0">
                <a:solidFill>
                  <a:srgbClr val="FF0000"/>
                </a:solidFill>
              </a:rPr>
              <a:t>Moving on to Level 3</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u="sng" dirty="0" err="1" smtClean="0"/>
              <a:t>Animo</a:t>
            </a:r>
            <a:r>
              <a:rPr lang="en-US" sz="2800" u="sng" dirty="0" smtClean="0"/>
              <a:t> </a:t>
            </a:r>
            <a:r>
              <a:rPr lang="en-US" sz="2800" u="sng" dirty="0"/>
              <a:t>Pat </a:t>
            </a:r>
            <a:r>
              <a:rPr lang="en-US" sz="2800" u="sng" dirty="0" smtClean="0"/>
              <a:t>Brown</a:t>
            </a:r>
            <a:r>
              <a:rPr lang="en-US" sz="2800" dirty="0" smtClean="0"/>
              <a:t>: teacher </a:t>
            </a:r>
            <a:r>
              <a:rPr lang="en-US" sz="2800" dirty="0"/>
              <a:t>received a written warning for refusing to cover during her prep period</a:t>
            </a:r>
          </a:p>
          <a:p>
            <a:pPr marL="914400" lvl="1" indent="-457200">
              <a:buFont typeface="Arial" panose="020B0604020202020204" pitchFamily="34" charset="0"/>
              <a:buChar char="•"/>
            </a:pPr>
            <a:r>
              <a:rPr lang="en-US" sz="2800" dirty="0">
                <a:solidFill>
                  <a:srgbClr val="FF0000"/>
                </a:solidFill>
              </a:rPr>
              <a:t>Moving on to Level 2</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162431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New Grievances</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381000" y="1371600"/>
            <a:ext cx="8305800" cy="4724400"/>
          </a:xfrm>
        </p:spPr>
        <p:txBody>
          <a:bodyPr>
            <a:normAutofit fontScale="92500"/>
          </a:bodyPr>
          <a:lstStyle/>
          <a:p>
            <a:r>
              <a:rPr lang="en-US" dirty="0" smtClean="0">
                <a:solidFill>
                  <a:srgbClr val="FF0000"/>
                </a:solidFill>
              </a:rPr>
              <a:t>(Informal) </a:t>
            </a:r>
            <a:r>
              <a:rPr lang="en-US" dirty="0" smtClean="0"/>
              <a:t>ARB: Formal observation</a:t>
            </a:r>
          </a:p>
          <a:p>
            <a:pPr lvl="1"/>
            <a:r>
              <a:rPr lang="en-US" dirty="0" smtClean="0"/>
              <a:t>Not following timeline/changing the meeting times </a:t>
            </a:r>
          </a:p>
          <a:p>
            <a:pPr lvl="1"/>
            <a:r>
              <a:rPr lang="en-US" dirty="0" smtClean="0"/>
              <a:t>Telling teacher that AP classes will not be observed</a:t>
            </a:r>
          </a:p>
          <a:p>
            <a:pPr lvl="1"/>
            <a:endParaRPr lang="en-US" dirty="0" smtClean="0"/>
          </a:p>
          <a:p>
            <a:r>
              <a:rPr lang="en-US" dirty="0" smtClean="0">
                <a:solidFill>
                  <a:srgbClr val="FF0000"/>
                </a:solidFill>
              </a:rPr>
              <a:t>(Potential) </a:t>
            </a:r>
            <a:r>
              <a:rPr lang="en-US" dirty="0" smtClean="0"/>
              <a:t>ARB: teaching matrix concern</a:t>
            </a:r>
          </a:p>
          <a:p>
            <a:pPr lvl="1"/>
            <a:r>
              <a:rPr lang="en-US" dirty="0" smtClean="0"/>
              <a:t>Experienced teachers are asked to take on 3-4 preps (lack of teacher retention)</a:t>
            </a:r>
          </a:p>
          <a:p>
            <a:pPr lvl="1"/>
            <a:r>
              <a:rPr lang="en-US" dirty="0" smtClean="0"/>
              <a:t>Agreed upon matrix is changed over the summer</a:t>
            </a:r>
            <a:endParaRPr lang="en-US" dirty="0"/>
          </a:p>
        </p:txBody>
      </p:sp>
    </p:spTree>
    <p:extLst>
      <p:ext uri="{BB962C8B-B14F-4D97-AF65-F5344CB8AC3E}">
        <p14:creationId xmlns:p14="http://schemas.microsoft.com/office/powerpoint/2010/main" val="1271063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Agenda</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707738762"/>
              </p:ext>
            </p:extLst>
          </p:nvPr>
        </p:nvGraphicFramePr>
        <p:xfrm>
          <a:off x="171450" y="1111250"/>
          <a:ext cx="8820150" cy="4846320"/>
        </p:xfrm>
        <a:graphic>
          <a:graphicData uri="http://schemas.openxmlformats.org/drawingml/2006/table">
            <a:tbl>
              <a:tblPr firstRow="1" bandRow="1">
                <a:tableStyleId>{5940675A-B579-460E-94D1-54222C63F5DA}</a:tableStyleId>
              </a:tblPr>
              <a:tblGrid>
                <a:gridCol w="6646445"/>
                <a:gridCol w="2173705"/>
              </a:tblGrid>
              <a:tr h="370840">
                <a:tc>
                  <a:txBody>
                    <a:bodyPr/>
                    <a:lstStyle/>
                    <a:p>
                      <a:r>
                        <a:rPr lang="en-US" sz="2400" dirty="0" err="1" smtClean="0"/>
                        <a:t>Warm-UP</a:t>
                      </a:r>
                      <a:r>
                        <a:rPr lang="en-US" sz="2400" dirty="0" smtClean="0"/>
                        <a:t>—</a:t>
                      </a:r>
                    </a:p>
                    <a:p>
                      <a:r>
                        <a:rPr lang="en-US" sz="2400" i="1" dirty="0" smtClean="0"/>
                        <a:t>Read </a:t>
                      </a:r>
                      <a:r>
                        <a:rPr lang="en-US" sz="2400" i="1" dirty="0" smtClean="0"/>
                        <a:t>about </a:t>
                      </a:r>
                      <a:r>
                        <a:rPr lang="en-US" sz="2400" i="1" dirty="0" smtClean="0"/>
                        <a:t>Negotiation Updates &amp; Union Dues </a:t>
                      </a:r>
                      <a:endParaRPr lang="en-US" sz="2400" i="1" dirty="0"/>
                    </a:p>
                  </a:txBody>
                  <a:tcPr/>
                </a:tc>
                <a:tc>
                  <a:txBody>
                    <a:bodyPr/>
                    <a:lstStyle/>
                    <a:p>
                      <a:r>
                        <a:rPr lang="en-US" sz="2400" dirty="0" smtClean="0"/>
                        <a:t>2 minutes</a:t>
                      </a:r>
                      <a:endParaRPr lang="en-US" sz="2400" dirty="0"/>
                    </a:p>
                  </a:txBody>
                  <a:tcPr/>
                </a:tc>
              </a:tr>
              <a:tr h="370840">
                <a:tc>
                  <a:txBody>
                    <a:bodyPr/>
                    <a:lstStyle/>
                    <a:p>
                      <a:r>
                        <a:rPr lang="en-US" sz="2400" dirty="0" smtClean="0"/>
                        <a:t>     31.3 Reminder</a:t>
                      </a:r>
                      <a:endParaRPr lang="en-US" sz="2400" dirty="0"/>
                    </a:p>
                  </a:txBody>
                  <a:tcPr/>
                </a:tc>
                <a:tc>
                  <a:txBody>
                    <a:bodyPr/>
                    <a:lstStyle/>
                    <a:p>
                      <a:r>
                        <a:rPr lang="en-US" sz="2400" dirty="0" smtClean="0"/>
                        <a:t>1 minutes</a:t>
                      </a:r>
                      <a:endParaRPr lang="en-US" sz="2400" dirty="0"/>
                    </a:p>
                  </a:txBody>
                  <a:tcPr/>
                </a:tc>
              </a:tr>
              <a:tr h="370840">
                <a:tc>
                  <a:txBody>
                    <a:bodyPr/>
                    <a:lstStyle/>
                    <a:p>
                      <a:r>
                        <a:rPr lang="en-US" sz="2400" baseline="0" dirty="0" smtClean="0"/>
                        <a:t>     </a:t>
                      </a:r>
                      <a:r>
                        <a:rPr lang="en-US" sz="2400" baseline="0" dirty="0" smtClean="0"/>
                        <a:t>     Alliance</a:t>
                      </a:r>
                      <a:r>
                        <a:rPr lang="en-US" sz="2400" baseline="0" dirty="0" smtClean="0"/>
                        <a:t>!</a:t>
                      </a:r>
                    </a:p>
                  </a:txBody>
                  <a:tcPr/>
                </a:tc>
                <a:tc>
                  <a:txBody>
                    <a:bodyPr/>
                    <a:lstStyle/>
                    <a:p>
                      <a:r>
                        <a:rPr lang="en-US" sz="2400" dirty="0" smtClean="0"/>
                        <a:t>1 minute</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          </a:t>
                      </a:r>
                      <a:r>
                        <a:rPr lang="en-US" sz="2400" baseline="0" dirty="0" smtClean="0"/>
                        <a:t>     Quick </a:t>
                      </a:r>
                      <a:r>
                        <a:rPr lang="en-US" sz="2400" baseline="0" dirty="0" smtClean="0"/>
                        <a:t>Reminder: Evaluation Reminder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 minutes</a:t>
                      </a:r>
                      <a:endParaRPr lang="en-US" sz="2400" dirty="0" smtClean="0"/>
                    </a:p>
                  </a:txBody>
                  <a:tcPr/>
                </a:tc>
              </a:tr>
              <a:tr h="370840">
                <a:tc>
                  <a:txBody>
                    <a:bodyPr/>
                    <a:lstStyle/>
                    <a:p>
                      <a:r>
                        <a:rPr lang="en-US" sz="2400" baseline="0" dirty="0" smtClean="0"/>
                        <a:t>               </a:t>
                      </a:r>
                      <a:r>
                        <a:rPr lang="en-US" sz="2400" baseline="0" dirty="0" smtClean="0"/>
                        <a:t>     </a:t>
                      </a:r>
                      <a:r>
                        <a:rPr lang="en-US" sz="2400" dirty="0" smtClean="0"/>
                        <a:t>Union </a:t>
                      </a:r>
                      <a:r>
                        <a:rPr lang="en-US" sz="2400" dirty="0" smtClean="0"/>
                        <a:t>Dues</a:t>
                      </a:r>
                      <a:endParaRPr lang="en-US" sz="2400" dirty="0"/>
                    </a:p>
                  </a:txBody>
                  <a:tcPr/>
                </a:tc>
                <a:tc>
                  <a:txBody>
                    <a:bodyPr/>
                    <a:lstStyle/>
                    <a:p>
                      <a:r>
                        <a:rPr lang="en-US" sz="2400" dirty="0" smtClean="0"/>
                        <a:t>15 minutes</a:t>
                      </a:r>
                      <a:endParaRPr lang="en-US" sz="2400" dirty="0"/>
                    </a:p>
                  </a:txBody>
                  <a:tcPr/>
                </a:tc>
              </a:tr>
              <a:tr h="370840">
                <a:tc>
                  <a:txBody>
                    <a:bodyPr/>
                    <a:lstStyle/>
                    <a:p>
                      <a:r>
                        <a:rPr lang="en-US" sz="2400" baseline="0" dirty="0" smtClean="0"/>
                        <a:t>               </a:t>
                      </a:r>
                      <a:r>
                        <a:rPr lang="en-US" sz="2400" dirty="0" smtClean="0"/>
                        <a:t>Negotiation</a:t>
                      </a:r>
                      <a:r>
                        <a:rPr lang="en-US" sz="2400" dirty="0" smtClean="0"/>
                        <a:t>:</a:t>
                      </a:r>
                      <a:r>
                        <a:rPr lang="en-US" sz="2400" baseline="0" dirty="0" smtClean="0"/>
                        <a:t> Evaluation Update</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10 minutes</a:t>
                      </a:r>
                      <a:endParaRPr lang="en-US" sz="2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1" baseline="0" dirty="0" smtClean="0"/>
                        <a:t>          </a:t>
                      </a:r>
                      <a:r>
                        <a:rPr lang="en-US" sz="2400" i="1" dirty="0" smtClean="0"/>
                        <a:t>Grievances</a:t>
                      </a:r>
                      <a:endParaRPr lang="en-US" sz="2400" i="1" dirty="0" smtClean="0"/>
                    </a:p>
                  </a:txBody>
                  <a:tcPr/>
                </a:tc>
                <a:tc>
                  <a:txBody>
                    <a:bodyPr/>
                    <a:lstStyle/>
                    <a:p>
                      <a:r>
                        <a:rPr lang="en-US" sz="2400" dirty="0" smtClean="0"/>
                        <a:t>5 minutes</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1" baseline="0" dirty="0" smtClean="0"/>
                        <a:t>     Academy Break out: </a:t>
                      </a:r>
                      <a:r>
                        <a:rPr lang="en-US" sz="2400" i="1" dirty="0" smtClean="0"/>
                        <a:t>One-on-Ones </a:t>
                      </a:r>
                      <a:r>
                        <a:rPr lang="en-US" sz="2400" i="1" dirty="0" smtClean="0"/>
                        <a:t>Academy </a:t>
                      </a:r>
                      <a:r>
                        <a:rPr lang="en-US" sz="2400"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i="1" baseline="0" dirty="0" smtClean="0"/>
                        <a:t>     </a:t>
                      </a:r>
                      <a:r>
                        <a:rPr lang="en-US" sz="2400" i="1" dirty="0" smtClean="0"/>
                        <a:t>Time </a:t>
                      </a:r>
                      <a:endParaRPr lang="en-US" sz="2400" i="1" dirty="0" smtClean="0"/>
                    </a:p>
                  </a:txBody>
                  <a:tcPr/>
                </a:tc>
                <a:tc>
                  <a:txBody>
                    <a:bodyPr/>
                    <a:lstStyle/>
                    <a:p>
                      <a:r>
                        <a:rPr lang="en-US" sz="2400" baseline="0" dirty="0" smtClean="0"/>
                        <a:t>10 </a:t>
                      </a:r>
                      <a:r>
                        <a:rPr lang="en-US" sz="2400" dirty="0" smtClean="0"/>
                        <a:t>minutes</a:t>
                      </a:r>
                      <a:endParaRPr lang="en-US" sz="2400" dirty="0"/>
                    </a:p>
                  </a:txBody>
                  <a:tcPr/>
                </a:tc>
              </a:tr>
              <a:tr h="370840">
                <a:tc>
                  <a:txBody>
                    <a:bodyPr/>
                    <a:lstStyle/>
                    <a:p>
                      <a:r>
                        <a:rPr lang="en-US" sz="2400" dirty="0" smtClean="0"/>
                        <a:t>Revolutionary</a:t>
                      </a:r>
                      <a:r>
                        <a:rPr lang="en-US" sz="2400" baseline="0" dirty="0" smtClean="0"/>
                        <a:t> </a:t>
                      </a:r>
                      <a:r>
                        <a:rPr lang="en-US" sz="2400" baseline="0" dirty="0" smtClean="0"/>
                        <a:t>Awards</a:t>
                      </a:r>
                      <a:endParaRPr lang="en-US" sz="2400" dirty="0"/>
                    </a:p>
                  </a:txBody>
                  <a:tcPr/>
                </a:tc>
                <a:tc>
                  <a:txBody>
                    <a:bodyPr/>
                    <a:lstStyle/>
                    <a:p>
                      <a:r>
                        <a:rPr lang="en-US" sz="2400" dirty="0" smtClean="0"/>
                        <a:t>2 </a:t>
                      </a:r>
                      <a:r>
                        <a:rPr lang="en-US" sz="2400" dirty="0" smtClean="0"/>
                        <a:t>minutes</a:t>
                      </a:r>
                      <a:endParaRPr lang="en-US" sz="2400" dirty="0"/>
                    </a:p>
                  </a:txBody>
                  <a:tcPr/>
                </a:tc>
              </a:tr>
            </a:tbl>
          </a:graphicData>
        </a:graphic>
      </p:graphicFrame>
    </p:spTree>
    <p:extLst>
      <p:ext uri="{BB962C8B-B14F-4D97-AF65-F5344CB8AC3E}">
        <p14:creationId xmlns:p14="http://schemas.microsoft.com/office/powerpoint/2010/main" val="998168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“One-on-One</a:t>
            </a: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5" name="Content Placeholder 4"/>
          <p:cNvSpPr>
            <a:spLocks noGrp="1"/>
          </p:cNvSpPr>
          <p:nvPr>
            <p:ph idx="1"/>
          </p:nvPr>
        </p:nvSpPr>
        <p:spPr/>
        <p:txBody>
          <a:bodyPr>
            <a:normAutofit fontScale="92500" lnSpcReduction="10000"/>
          </a:bodyPr>
          <a:lstStyle/>
          <a:p>
            <a:r>
              <a:rPr lang="en-US" b="1" dirty="0" smtClean="0">
                <a:solidFill>
                  <a:srgbClr val="FF0000"/>
                </a:solidFill>
              </a:rPr>
              <a:t>What is it? </a:t>
            </a:r>
          </a:p>
          <a:p>
            <a:pPr lvl="1"/>
            <a:r>
              <a:rPr lang="en-US" dirty="0" smtClean="0"/>
              <a:t>A face-to-face conversation among union members where each person gets to know more about the other that lasts about 20 minutes</a:t>
            </a:r>
          </a:p>
          <a:p>
            <a:r>
              <a:rPr lang="en-US" b="1" dirty="0" smtClean="0">
                <a:solidFill>
                  <a:srgbClr val="FF0000"/>
                </a:solidFill>
              </a:rPr>
              <a:t>Why are we doing it?</a:t>
            </a:r>
          </a:p>
          <a:p>
            <a:pPr lvl="1"/>
            <a:r>
              <a:rPr lang="en-US" dirty="0" smtClean="0"/>
              <a:t>In order to strengthen our union we need to have an aligned mission and values that reflect the ideas and values of our membership</a:t>
            </a:r>
          </a:p>
          <a:p>
            <a:pPr marL="457200" lvl="1" indent="0">
              <a:buNone/>
            </a:pPr>
            <a:endParaRPr lang="en-US" dirty="0" smtClean="0"/>
          </a:p>
          <a:p>
            <a:pPr marL="457200" lvl="1" indent="0" algn="ctr">
              <a:buNone/>
            </a:pPr>
            <a:r>
              <a:rPr lang="en-US" b="1" dirty="0" smtClean="0">
                <a:solidFill>
                  <a:srgbClr val="FF0000"/>
                </a:solidFill>
              </a:rPr>
              <a:t>CALENDAR OUR DATES</a:t>
            </a:r>
          </a:p>
        </p:txBody>
      </p:sp>
    </p:spTree>
    <p:extLst>
      <p:ext uri="{BB962C8B-B14F-4D97-AF65-F5344CB8AC3E}">
        <p14:creationId xmlns:p14="http://schemas.microsoft.com/office/powerpoint/2010/main" val="3791913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86600" cy="1066800"/>
          </a:xfrm>
        </p:spPr>
        <p:txBody>
          <a:bodyPr>
            <a:noAutofit/>
          </a:bodyPr>
          <a:lstStyle/>
          <a:p>
            <a:pPr algn="l"/>
            <a:r>
              <a:rPr lang="en-US" sz="4800" b="1" dirty="0" smtClean="0"/>
              <a:t>Our School &amp; Union Works Because You Do!</a:t>
            </a:r>
            <a:endParaRPr lang="en-US" sz="4800" b="1" dirty="0"/>
          </a:p>
        </p:txBody>
      </p:sp>
      <p:sp>
        <p:nvSpPr>
          <p:cNvPr id="4" name="Content Placeholder 3"/>
          <p:cNvSpPr>
            <a:spLocks noGrp="1"/>
          </p:cNvSpPr>
          <p:nvPr>
            <p:ph sz="half" idx="1"/>
          </p:nvPr>
        </p:nvSpPr>
        <p:spPr>
          <a:xfrm>
            <a:off x="64726" y="1524000"/>
            <a:ext cx="3059474" cy="5143500"/>
          </a:xfrm>
        </p:spPr>
        <p:txBody>
          <a:bodyPr>
            <a:normAutofit fontScale="92500" lnSpcReduction="10000"/>
          </a:bodyPr>
          <a:lstStyle/>
          <a:p>
            <a:pPr marL="0" indent="0" algn="ctr">
              <a:buNone/>
            </a:pPr>
            <a:r>
              <a:rPr lang="en-US" sz="4000" dirty="0" smtClean="0">
                <a:solidFill>
                  <a:srgbClr val="FF0000"/>
                </a:solidFill>
              </a:rPr>
              <a:t>Here are several people that are truly revolutionary when it comes to advocating for OUR union </a:t>
            </a:r>
            <a:endParaRPr lang="en-US" sz="4000" dirty="0">
              <a:solidFill>
                <a:srgbClr val="FF0000"/>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927" y="71628"/>
            <a:ext cx="1701589" cy="1299972"/>
          </a:xfrm>
          <a:prstGeom prst="rect">
            <a:avLst/>
          </a:prstGeom>
        </p:spPr>
      </p:pic>
      <p:pic>
        <p:nvPicPr>
          <p:cNvPr id="3" name="Picture 2" descr="http://upload.wikimedia.org/wikipedia/commons/3/3c/The_hand_that_will_rule_the_wor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004" y="1600200"/>
            <a:ext cx="600117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176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3733" y="2967335"/>
            <a:ext cx="421654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Locke 9th??</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ctangle 1"/>
          <p:cNvSpPr/>
          <p:nvPr/>
        </p:nvSpPr>
        <p:spPr>
          <a:xfrm>
            <a:off x="4072507" y="3986249"/>
            <a:ext cx="998991" cy="1862048"/>
          </a:xfrm>
          <a:prstGeom prst="rect">
            <a:avLst/>
          </a:prstGeom>
          <a:noFill/>
        </p:spPr>
        <p:txBody>
          <a:bodyPr wrap="none" lIns="91440" tIns="45720" rIns="91440" bIns="45720">
            <a:spAutoFit/>
          </a:bodyPr>
          <a:lstStyle/>
          <a:p>
            <a:pPr algn="ctr"/>
            <a:r>
              <a:rPr lang="en-US" sz="11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11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itle 2"/>
          <p:cNvSpPr>
            <a:spLocks noGrp="1"/>
          </p:cNvSpPr>
          <p:nvPr>
            <p:ph type="title"/>
          </p:nvPr>
        </p:nvSpPr>
        <p:spPr/>
        <p:txBody>
          <a:bodyPr>
            <a:normAutofit/>
          </a:bodyPr>
          <a:lstStyle/>
          <a:p>
            <a:r>
              <a:rPr lang="en-US" sz="5400" b="1" dirty="0" smtClean="0"/>
              <a:t>AMU MEMBER</a:t>
            </a:r>
            <a:endParaRPr lang="en-US" sz="5400" b="1" dirty="0"/>
          </a:p>
        </p:txBody>
      </p:sp>
    </p:spTree>
    <p:extLst>
      <p:ext uri="{BB962C8B-B14F-4D97-AF65-F5344CB8AC3E}">
        <p14:creationId xmlns:p14="http://schemas.microsoft.com/office/powerpoint/2010/main" val="147837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47652" y="2967335"/>
            <a:ext cx="3448701"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Locke A??</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ctangle 1"/>
          <p:cNvSpPr/>
          <p:nvPr/>
        </p:nvSpPr>
        <p:spPr>
          <a:xfrm>
            <a:off x="1382415" y="3986249"/>
            <a:ext cx="6379182" cy="1862048"/>
          </a:xfrm>
          <a:prstGeom prst="rect">
            <a:avLst/>
          </a:prstGeom>
          <a:noFill/>
        </p:spPr>
        <p:txBody>
          <a:bodyPr wrap="none" lIns="91440" tIns="45720" rIns="91440" bIns="45720">
            <a:spAutoFit/>
          </a:bodyPr>
          <a:lstStyle/>
          <a:p>
            <a:pPr algn="ctr"/>
            <a:r>
              <a:rPr lang="en-US" sz="11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Mr. Avila!!</a:t>
            </a:r>
            <a:endParaRPr lang="en-US" sz="11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itle 2"/>
          <p:cNvSpPr>
            <a:spLocks noGrp="1"/>
          </p:cNvSpPr>
          <p:nvPr>
            <p:ph type="title"/>
          </p:nvPr>
        </p:nvSpPr>
        <p:spPr/>
        <p:txBody>
          <a:bodyPr>
            <a:normAutofit/>
          </a:bodyPr>
          <a:lstStyle/>
          <a:p>
            <a:r>
              <a:rPr lang="en-US" sz="5400" b="1" dirty="0" smtClean="0"/>
              <a:t>AMU MEMBER</a:t>
            </a:r>
            <a:endParaRPr lang="en-US" sz="5400" b="1" dirty="0"/>
          </a:p>
        </p:txBody>
      </p:sp>
    </p:spTree>
    <p:extLst>
      <p:ext uri="{BB962C8B-B14F-4D97-AF65-F5344CB8AC3E}">
        <p14:creationId xmlns:p14="http://schemas.microsoft.com/office/powerpoint/2010/main" val="32207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46049" y="2967335"/>
            <a:ext cx="345190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Locke B??</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ctangle 1"/>
          <p:cNvSpPr/>
          <p:nvPr/>
        </p:nvSpPr>
        <p:spPr>
          <a:xfrm>
            <a:off x="202448" y="3986249"/>
            <a:ext cx="8739124" cy="1862048"/>
          </a:xfrm>
          <a:prstGeom prst="rect">
            <a:avLst/>
          </a:prstGeom>
          <a:noFill/>
        </p:spPr>
        <p:txBody>
          <a:bodyPr wrap="none" lIns="91440" tIns="45720" rIns="91440" bIns="45720">
            <a:spAutoFit/>
          </a:bodyPr>
          <a:lstStyle/>
          <a:p>
            <a:pPr algn="ctr"/>
            <a:r>
              <a:rPr lang="en-US" sz="11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Mr. </a:t>
            </a:r>
            <a:r>
              <a:rPr lang="en-US" sz="11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Kennelly!!</a:t>
            </a:r>
            <a:endParaRPr lang="en-US" sz="11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itle 2"/>
          <p:cNvSpPr>
            <a:spLocks noGrp="1"/>
          </p:cNvSpPr>
          <p:nvPr>
            <p:ph type="title"/>
          </p:nvPr>
        </p:nvSpPr>
        <p:spPr/>
        <p:txBody>
          <a:bodyPr>
            <a:normAutofit/>
          </a:bodyPr>
          <a:lstStyle/>
          <a:p>
            <a:r>
              <a:rPr lang="en-US" sz="5400" b="1" dirty="0" smtClean="0"/>
              <a:t>AMU MEMBER</a:t>
            </a:r>
            <a:endParaRPr lang="en-US" sz="5400" b="1" dirty="0"/>
          </a:p>
        </p:txBody>
      </p:sp>
    </p:spTree>
    <p:extLst>
      <p:ext uri="{BB962C8B-B14F-4D97-AF65-F5344CB8AC3E}">
        <p14:creationId xmlns:p14="http://schemas.microsoft.com/office/powerpoint/2010/main" val="18409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6469" y="2967335"/>
            <a:ext cx="343106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Locke C??</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ctangle 1"/>
          <p:cNvSpPr/>
          <p:nvPr/>
        </p:nvSpPr>
        <p:spPr>
          <a:xfrm>
            <a:off x="603228" y="3986249"/>
            <a:ext cx="7937558"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Mr. </a:t>
            </a: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Contreras</a:t>
            </a: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itle 2"/>
          <p:cNvSpPr>
            <a:spLocks noGrp="1"/>
          </p:cNvSpPr>
          <p:nvPr>
            <p:ph type="title"/>
          </p:nvPr>
        </p:nvSpPr>
        <p:spPr/>
        <p:txBody>
          <a:bodyPr>
            <a:normAutofit/>
          </a:bodyPr>
          <a:lstStyle/>
          <a:p>
            <a:r>
              <a:rPr lang="en-US" sz="5400" b="1" dirty="0" smtClean="0"/>
              <a:t>AMU MEMBER</a:t>
            </a:r>
            <a:endParaRPr lang="en-US" sz="5400" b="1" dirty="0"/>
          </a:p>
        </p:txBody>
      </p:sp>
    </p:spTree>
    <p:extLst>
      <p:ext uri="{BB962C8B-B14F-4D97-AF65-F5344CB8AC3E}">
        <p14:creationId xmlns:p14="http://schemas.microsoft.com/office/powerpoint/2010/main" val="17219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3/3c/The_hand_that_will_rule_the_worl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87454" y="5593086"/>
            <a:ext cx="1556546" cy="12649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94166" y="269874"/>
            <a:ext cx="7484660" cy="1066800"/>
          </a:xfrm>
        </p:spPr>
        <p:txBody>
          <a:bodyPr>
            <a:noAutofit/>
          </a:bodyPr>
          <a:lstStyle/>
          <a:p>
            <a:pPr algn="l"/>
            <a:r>
              <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rPr>
              <a:t>Alliance </a:t>
            </a:r>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Guest: </a:t>
            </a:r>
            <a:r>
              <a:rPr lang="en-US" sz="5400" b="1" dirty="0" smtClean="0"/>
              <a:t>An </a:t>
            </a:r>
            <a:r>
              <a:rPr lang="en-US" sz="5400" b="1" dirty="0"/>
              <a:t>injury to one is an injury to all</a:t>
            </a:r>
            <a:r>
              <a:rPr lang="en-US" sz="5400" b="1" dirty="0" smtClean="0"/>
              <a:t>!</a:t>
            </a:r>
            <a:endParaRPr lang="en-US" sz="5400" b="1" dirty="0"/>
          </a:p>
        </p:txBody>
      </p:sp>
      <p:sp>
        <p:nvSpPr>
          <p:cNvPr id="4" name="Content Placeholder 3"/>
          <p:cNvSpPr>
            <a:spLocks noGrp="1"/>
          </p:cNvSpPr>
          <p:nvPr>
            <p:ph sz="half" idx="1"/>
          </p:nvPr>
        </p:nvSpPr>
        <p:spPr>
          <a:xfrm>
            <a:off x="140927" y="1769669"/>
            <a:ext cx="7710982" cy="4228522"/>
          </a:xfrm>
        </p:spPr>
        <p:txBody>
          <a:bodyPr>
            <a:noAutofit/>
          </a:bodyPr>
          <a:lstStyle/>
          <a:p>
            <a:r>
              <a:rPr lang="en-US" sz="2400" dirty="0"/>
              <a:t>Teachers </a:t>
            </a:r>
            <a:r>
              <a:rPr lang="en-US" sz="2400" dirty="0" err="1"/>
              <a:t>Elana</a:t>
            </a:r>
            <a:r>
              <a:rPr lang="en-US" sz="2400" dirty="0"/>
              <a:t> </a:t>
            </a:r>
            <a:r>
              <a:rPr lang="en-US" sz="2400" dirty="0" err="1"/>
              <a:t>Goldbaum</a:t>
            </a:r>
            <a:r>
              <a:rPr lang="en-US" sz="2400" dirty="0"/>
              <a:t> and </a:t>
            </a:r>
            <a:r>
              <a:rPr lang="en-US" sz="2400" dirty="0" err="1"/>
              <a:t>Asharg</a:t>
            </a:r>
            <a:r>
              <a:rPr lang="en-US" sz="2400" dirty="0"/>
              <a:t> </a:t>
            </a:r>
            <a:r>
              <a:rPr lang="en-US" sz="2400" dirty="0" err="1"/>
              <a:t>Molla</a:t>
            </a:r>
            <a:r>
              <a:rPr lang="en-US" sz="2400" dirty="0"/>
              <a:t> from The Alliance came to speak to the site rep council about some of the challenges they have faced working for The Alliance and their reasons for wanting to unionize</a:t>
            </a:r>
            <a:r>
              <a:rPr lang="en-US" sz="2400" dirty="0" smtClean="0"/>
              <a:t>.</a:t>
            </a:r>
          </a:p>
          <a:p>
            <a:pPr marL="0" indent="0">
              <a:buNone/>
            </a:pPr>
            <a:endParaRPr lang="en-US" sz="1100" dirty="0"/>
          </a:p>
          <a:p>
            <a:r>
              <a:rPr lang="en-US" sz="2400" dirty="0"/>
              <a:t>Alliance officials have worked to block organizing efforts of its teachers. </a:t>
            </a:r>
            <a:endParaRPr lang="en-US" sz="2400" dirty="0" smtClean="0"/>
          </a:p>
          <a:p>
            <a:endParaRPr lang="en-US" sz="1050" dirty="0"/>
          </a:p>
          <a:p>
            <a:r>
              <a:rPr lang="en-US" sz="2400" dirty="0"/>
              <a:t>AMU is committed to supporting their efforts to organize and will be sending a letter of </a:t>
            </a:r>
            <a:r>
              <a:rPr lang="en-US" sz="2400" dirty="0" smtClean="0"/>
              <a:t>support</a:t>
            </a:r>
          </a:p>
          <a:p>
            <a:endParaRPr lang="en-US" sz="1050" dirty="0"/>
          </a:p>
          <a:p>
            <a:r>
              <a:rPr lang="en-US" sz="2400" dirty="0"/>
              <a:t>You can learn more about Alliance Educators United here:  </a:t>
            </a:r>
            <a:r>
              <a:rPr lang="en-US" sz="2400" dirty="0">
                <a:hlinkClick r:id="rId4"/>
              </a:rPr>
              <a:t>http://www.allianceeducators.com/</a:t>
            </a:r>
            <a:endParaRPr lang="en-US" sz="2400" dirty="0"/>
          </a:p>
          <a:p>
            <a:pPr marL="0" indent="0">
              <a:buNone/>
            </a:pPr>
            <a:r>
              <a:rPr lang="en-US" sz="2400" dirty="0" smtClean="0">
                <a:solidFill>
                  <a:srgbClr val="FF0000"/>
                </a:solidFill>
              </a:rPr>
              <a:t> </a:t>
            </a:r>
            <a:endParaRPr lang="en-US" sz="2400" dirty="0">
              <a:solidFill>
                <a:srgbClr val="FF0000"/>
              </a:solidFill>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0927" y="71628"/>
            <a:ext cx="1353239" cy="1033841"/>
          </a:xfrm>
          <a:prstGeom prst="rect">
            <a:avLst/>
          </a:prstGeom>
        </p:spPr>
      </p:pic>
    </p:spTree>
    <p:extLst>
      <p:ext uri="{BB962C8B-B14F-4D97-AF65-F5344CB8AC3E}">
        <p14:creationId xmlns:p14="http://schemas.microsoft.com/office/powerpoint/2010/main" val="500536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7001"/>
            <a:ext cx="8229600" cy="1143000"/>
          </a:xfrm>
        </p:spPr>
        <p:txBody>
          <a:bodyPr>
            <a:noAutofit/>
          </a:bodyPr>
          <a:lstStyle/>
          <a:p>
            <a:r>
              <a:rPr lang="en-US" sz="6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Quick Reminder!</a:t>
            </a:r>
            <a:br>
              <a:rPr lang="en-US" sz="6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br>
            <a:r>
              <a:rPr lang="en-US" sz="6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EVALUATION</a:t>
            </a:r>
            <a:br>
              <a:rPr lang="en-US" sz="6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br>
            <a:r>
              <a:rPr lang="en-US" sz="6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Timelines</a:t>
            </a:r>
            <a:r>
              <a:rPr lang="en-US" sz="6000" b="1" dirty="0">
                <a:ln w="12700">
                  <a:solidFill>
                    <a:schemeClr val="tx1"/>
                  </a:solidFill>
                  <a:prstDash val="solid"/>
                </a:ln>
                <a:solidFill>
                  <a:srgbClr val="FF0000"/>
                </a:solidFill>
                <a:effectLst>
                  <a:outerShdw blurRad="41275" dist="20320" dir="1800000" algn="tl" rotWithShape="0">
                    <a:srgbClr val="000000">
                      <a:alpha val="40000"/>
                    </a:srgbClr>
                  </a:outerShdw>
                </a:effectLst>
              </a:rPr>
              <a:t/>
            </a:r>
            <a:br>
              <a:rPr lang="en-US" sz="6000" b="1" dirty="0">
                <a:ln w="12700">
                  <a:solidFill>
                    <a:schemeClr val="tx1"/>
                  </a:solidFill>
                  <a:prstDash val="solid"/>
                </a:ln>
                <a:solidFill>
                  <a:srgbClr val="FF0000"/>
                </a:solidFill>
                <a:effectLst>
                  <a:outerShdw blurRad="41275" dist="20320" dir="1800000" algn="tl" rotWithShape="0">
                    <a:srgbClr val="000000">
                      <a:alpha val="40000"/>
                    </a:srgbClr>
                  </a:outerShdw>
                </a:effectLst>
              </a:rPr>
            </a:br>
            <a:endParaRPr lang="en-US" sz="6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277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Evaluation</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3" name="Rectangle 2"/>
          <p:cNvSpPr/>
          <p:nvPr/>
        </p:nvSpPr>
        <p:spPr>
          <a:xfrm>
            <a:off x="457200" y="1460747"/>
            <a:ext cx="8229600" cy="1938992"/>
          </a:xfrm>
          <a:prstGeom prst="rect">
            <a:avLst/>
          </a:prstGeom>
        </p:spPr>
        <p:txBody>
          <a:bodyPr wrap="square">
            <a:spAutoFit/>
          </a:bodyPr>
          <a:lstStyle/>
          <a:p>
            <a:r>
              <a:rPr lang="en-US" sz="2400" b="1" dirty="0" smtClean="0"/>
              <a:t>May 14: </a:t>
            </a:r>
            <a:r>
              <a:rPr lang="en-US" sz="2400" b="1" dirty="0" smtClean="0">
                <a:solidFill>
                  <a:srgbClr val="FF0000"/>
                </a:solidFill>
              </a:rPr>
              <a:t>Deadline</a:t>
            </a:r>
            <a:r>
              <a:rPr lang="en-US" sz="2400" b="1" dirty="0" smtClean="0"/>
              <a:t> for Formal (in-class) Observation to be completed</a:t>
            </a:r>
          </a:p>
          <a:p>
            <a:endParaRPr lang="en-US" sz="2400" b="1" dirty="0" smtClean="0"/>
          </a:p>
          <a:p>
            <a:r>
              <a:rPr lang="en-US" sz="2400" b="1" dirty="0" smtClean="0"/>
              <a:t>May 26: </a:t>
            </a:r>
            <a:r>
              <a:rPr lang="en-US" sz="2400" b="1" dirty="0" smtClean="0">
                <a:solidFill>
                  <a:srgbClr val="FF0000"/>
                </a:solidFill>
              </a:rPr>
              <a:t>Deadline </a:t>
            </a:r>
            <a:r>
              <a:rPr lang="en-US" sz="2400" b="1" dirty="0" smtClean="0"/>
              <a:t>for Formal, Post Observation Conference and Summative Conference</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725" y="3510389"/>
            <a:ext cx="4084621" cy="283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384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rPr>
              <a:t>Development Plans</a:t>
            </a:r>
          </a:p>
        </p:txBody>
      </p:sp>
      <p:sp>
        <p:nvSpPr>
          <p:cNvPr id="3" name="Rectangle 2"/>
          <p:cNvSpPr/>
          <p:nvPr/>
        </p:nvSpPr>
        <p:spPr>
          <a:xfrm>
            <a:off x="457200" y="1460747"/>
            <a:ext cx="8229600" cy="4893647"/>
          </a:xfrm>
          <a:prstGeom prst="rect">
            <a:avLst/>
          </a:prstGeom>
        </p:spPr>
        <p:txBody>
          <a:bodyPr wrap="square">
            <a:spAutoFit/>
          </a:bodyPr>
          <a:lstStyle/>
          <a:p>
            <a:r>
              <a:rPr lang="en-US" sz="2400" b="1" dirty="0" smtClean="0"/>
              <a:t>Purpose </a:t>
            </a:r>
            <a:endParaRPr lang="en-US" sz="2400" dirty="0"/>
          </a:p>
          <a:p>
            <a:r>
              <a:rPr lang="en-US" sz="2400" dirty="0" smtClean="0"/>
              <a:t>“The </a:t>
            </a:r>
            <a:r>
              <a:rPr lang="en-US" sz="2400" dirty="0"/>
              <a:t>Development Plan is a tool used by the school administrator and unit member to increase the level of assistance for those members struggling in their practice. While the role of the school administrator is to ensure additional resources and coaching is being provided to assist with improvement, it is also the responsibility of the teacher to access and utilize those supports as a way to impact and improve their own development</a:t>
            </a:r>
            <a:r>
              <a:rPr lang="en-US" sz="2400" dirty="0" smtClean="0"/>
              <a:t>.” </a:t>
            </a:r>
            <a:endParaRPr lang="en-US" sz="2400" dirty="0">
              <a:solidFill>
                <a:srgbClr val="660066"/>
              </a:solidFill>
            </a:endParaRPr>
          </a:p>
          <a:p>
            <a:pPr marL="285750" indent="-285750">
              <a:buFont typeface="Wingdings" charset="2"/>
              <a:buChar char="q"/>
            </a:pPr>
            <a:r>
              <a:rPr lang="en-US" sz="2400" dirty="0" smtClean="0">
                <a:solidFill>
                  <a:srgbClr val="FF0000"/>
                </a:solidFill>
              </a:rPr>
              <a:t>Development plans may lead to improvement plans. </a:t>
            </a:r>
          </a:p>
          <a:p>
            <a:pPr marL="285750" indent="-285750">
              <a:buFont typeface="Wingdings" charset="2"/>
              <a:buChar char="q"/>
            </a:pPr>
            <a:r>
              <a:rPr lang="en-US" sz="2400" dirty="0" smtClean="0">
                <a:solidFill>
                  <a:srgbClr val="FF0000"/>
                </a:solidFill>
              </a:rPr>
              <a:t>Improvement plans may lead to termination</a:t>
            </a:r>
          </a:p>
          <a:p>
            <a:pPr marL="285750" indent="-285750">
              <a:buFont typeface="Wingdings" charset="2"/>
              <a:buChar char="q"/>
            </a:pPr>
            <a:r>
              <a:rPr lang="en-US" sz="2400" dirty="0" smtClean="0">
                <a:solidFill>
                  <a:srgbClr val="FF0000"/>
                </a:solidFill>
              </a:rPr>
              <a:t>Please let you site rep know if you have been put on a development plan. </a:t>
            </a:r>
            <a:endParaRPr lang="en-US" sz="2400" dirty="0">
              <a:solidFill>
                <a:srgbClr val="FF0000"/>
              </a:solidFill>
            </a:endParaRPr>
          </a:p>
        </p:txBody>
      </p:sp>
    </p:spTree>
    <p:extLst>
      <p:ext uri="{BB962C8B-B14F-4D97-AF65-F5344CB8AC3E}">
        <p14:creationId xmlns:p14="http://schemas.microsoft.com/office/powerpoint/2010/main" val="2063195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lgerian" panose="04020705040A02060702" pitchFamily="82" charset="0"/>
              </a:rPr>
              <a:t>Union Dues</a:t>
            </a:r>
            <a:endParaRPr lang="en-US" sz="9600"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Algerian" panose="04020705040A02060702" pitchFamily="82" charset="0"/>
            </a:endParaRPr>
          </a:p>
        </p:txBody>
      </p:sp>
      <p:sp>
        <p:nvSpPr>
          <p:cNvPr id="3" name="Subtitle 2"/>
          <p:cNvSpPr>
            <a:spLocks noGrp="1"/>
          </p:cNvSpPr>
          <p:nvPr>
            <p:ph type="subTitle" idx="1"/>
          </p:nvPr>
        </p:nvSpPr>
        <p:spPr/>
        <p:txBody>
          <a:bodyPr/>
          <a:lstStyle/>
          <a:p>
            <a:r>
              <a:rPr lang="en-US" dirty="0" smtClean="0"/>
              <a:t>May 2015</a:t>
            </a:r>
            <a:endParaRPr lang="en-US" dirty="0"/>
          </a:p>
        </p:txBody>
      </p:sp>
    </p:spTree>
    <p:extLst>
      <p:ext uri="{BB962C8B-B14F-4D97-AF65-F5344CB8AC3E}">
        <p14:creationId xmlns:p14="http://schemas.microsoft.com/office/powerpoint/2010/main" val="3152873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066800"/>
          </a:xfrm>
        </p:spPr>
        <p:txBody>
          <a:bodyPr>
            <a:noAutofit/>
          </a:bodyPr>
          <a:lstStyle/>
          <a:p>
            <a:r>
              <a:rPr lang="en-US" sz="5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What are Union Dues?</a:t>
            </a:r>
            <a:endParaRPr lang="en-US" sz="54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5" name="Content Placeholder 4"/>
          <p:cNvSpPr>
            <a:spLocks noGrp="1"/>
          </p:cNvSpPr>
          <p:nvPr>
            <p:ph idx="1"/>
          </p:nvPr>
        </p:nvSpPr>
        <p:spPr>
          <a:xfrm>
            <a:off x="457200" y="1524000"/>
            <a:ext cx="8229600" cy="5181600"/>
          </a:xfrm>
        </p:spPr>
        <p:txBody>
          <a:bodyPr>
            <a:normAutofit fontScale="85000" lnSpcReduction="20000"/>
          </a:bodyPr>
          <a:lstStyle/>
          <a:p>
            <a:r>
              <a:rPr lang="en-US" sz="4000" dirty="0" smtClean="0"/>
              <a:t>Regular payments by members to support activities which the union participates. </a:t>
            </a:r>
          </a:p>
          <a:p>
            <a:r>
              <a:rPr lang="en-US" sz="4000" dirty="0"/>
              <a:t>All unionized teachers are also members of local, state and national unions.  </a:t>
            </a:r>
            <a:endParaRPr lang="en-US" sz="4000" dirty="0" smtClean="0"/>
          </a:p>
          <a:p>
            <a:r>
              <a:rPr lang="en-US" sz="4000" dirty="0" smtClean="0"/>
              <a:t>AMU is also a part of CTA (California Teachers Association) and NEA (National Educators Association).</a:t>
            </a:r>
          </a:p>
          <a:p>
            <a:r>
              <a:rPr lang="en-US" sz="4000" dirty="0" smtClean="0"/>
              <a:t>Each year, site reps approve a budget (supported by dues) that supports union function.</a:t>
            </a:r>
            <a:endParaRPr lang="en-US" sz="4000" dirty="0"/>
          </a:p>
        </p:txBody>
      </p:sp>
    </p:spTree>
    <p:extLst>
      <p:ext uri="{BB962C8B-B14F-4D97-AF65-F5344CB8AC3E}">
        <p14:creationId xmlns:p14="http://schemas.microsoft.com/office/powerpoint/2010/main" val="132375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MU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AMU Theme.thmx</Template>
  <TotalTime>2511</TotalTime>
  <Words>1959</Words>
  <Application>Microsoft Office PowerPoint</Application>
  <PresentationFormat>On-screen Show (4:3)</PresentationFormat>
  <Paragraphs>347</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AMU Theme</vt:lpstr>
      <vt:lpstr>AMU TIME </vt:lpstr>
      <vt:lpstr>School Site Autonomy </vt:lpstr>
      <vt:lpstr>Agenda</vt:lpstr>
      <vt:lpstr>Alliance Guest: An injury to one is an injury to all!</vt:lpstr>
      <vt:lpstr>Quick Reminder! EVALUATION Timelines </vt:lpstr>
      <vt:lpstr>Evaluation</vt:lpstr>
      <vt:lpstr>Development Plans</vt:lpstr>
      <vt:lpstr>Union Dues</vt:lpstr>
      <vt:lpstr>What are Union Dues?</vt:lpstr>
      <vt:lpstr>Did You Know?</vt:lpstr>
      <vt:lpstr>Increasing Union Dues</vt:lpstr>
      <vt:lpstr>Current Dues by District:</vt:lpstr>
      <vt:lpstr>Proposed Increase</vt:lpstr>
      <vt:lpstr>Why this Increase Matters:</vt:lpstr>
      <vt:lpstr>Why this Increase Matters:</vt:lpstr>
      <vt:lpstr>Next steps</vt:lpstr>
      <vt:lpstr>Vote via Survey Monkey Link</vt:lpstr>
      <vt:lpstr>PowerPoint Presentation</vt:lpstr>
      <vt:lpstr>Article XXI - Evaluation</vt:lpstr>
      <vt:lpstr>Evaluation Survey Data </vt:lpstr>
      <vt:lpstr>Survey Data</vt:lpstr>
      <vt:lpstr>Stick with  Classic or  Move to Option A/B?</vt:lpstr>
      <vt:lpstr>  After reviewing the details of Option A and Option B, which would you prefer to implement?</vt:lpstr>
      <vt:lpstr>Article XXI - Evaluation</vt:lpstr>
      <vt:lpstr>Some reasons for wanting to stay with Current Classic Evaluation System </vt:lpstr>
      <vt:lpstr>Feedback</vt:lpstr>
      <vt:lpstr>Grievances</vt:lpstr>
      <vt:lpstr>Grievance Committee Report Nancy Wang</vt:lpstr>
      <vt:lpstr>New Grievances</vt:lpstr>
      <vt:lpstr>“One-on-One”</vt:lpstr>
      <vt:lpstr>Our School &amp; Union Works Because You Do!</vt:lpstr>
      <vt:lpstr>AMU MEMBER</vt:lpstr>
      <vt:lpstr>AMU MEMBER</vt:lpstr>
      <vt:lpstr>AMU MEMBER</vt:lpstr>
      <vt:lpstr>AMU MEMBER</vt:lpstr>
    </vt:vector>
  </TitlesOfParts>
  <Company>Animo Jackie Robinson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AMU Rep Council Meeting</dc:title>
  <dc:creator>Salina Joiner</dc:creator>
  <cp:lastModifiedBy>Nicole Klanfer</cp:lastModifiedBy>
  <cp:revision>38</cp:revision>
  <dcterms:created xsi:type="dcterms:W3CDTF">2015-05-06T02:56:21Z</dcterms:created>
  <dcterms:modified xsi:type="dcterms:W3CDTF">2015-05-12T06:37:44Z</dcterms:modified>
</cp:coreProperties>
</file>