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5"/>
    <p:sldMasterId id="2147483678" r:id="rId6"/>
  </p:sldMasterIdLst>
  <p:notesMasterIdLst>
    <p:notesMasterId r:id="rId36"/>
  </p:notesMasterIdLst>
  <p:handoutMasterIdLst>
    <p:handoutMasterId r:id="rId37"/>
  </p:handoutMasterIdLst>
  <p:sldIdLst>
    <p:sldId id="519" r:id="rId7"/>
    <p:sldId id="550" r:id="rId8"/>
    <p:sldId id="315" r:id="rId9"/>
    <p:sldId id="501" r:id="rId10"/>
    <p:sldId id="386" r:id="rId11"/>
    <p:sldId id="479" r:id="rId12"/>
    <p:sldId id="537" r:id="rId13"/>
    <p:sldId id="538" r:id="rId14"/>
    <p:sldId id="539" r:id="rId15"/>
    <p:sldId id="541" r:id="rId16"/>
    <p:sldId id="540" r:id="rId17"/>
    <p:sldId id="542" r:id="rId18"/>
    <p:sldId id="543" r:id="rId19"/>
    <p:sldId id="530" r:id="rId20"/>
    <p:sldId id="544" r:id="rId21"/>
    <p:sldId id="545" r:id="rId22"/>
    <p:sldId id="546" r:id="rId23"/>
    <p:sldId id="547" r:id="rId24"/>
    <p:sldId id="548" r:id="rId25"/>
    <p:sldId id="549" r:id="rId26"/>
    <p:sldId id="532" r:id="rId27"/>
    <p:sldId id="533" r:id="rId28"/>
    <p:sldId id="523" r:id="rId29"/>
    <p:sldId id="536" r:id="rId30"/>
    <p:sldId id="552" r:id="rId31"/>
    <p:sldId id="551" r:id="rId32"/>
    <p:sldId id="524" r:id="rId33"/>
    <p:sldId id="526" r:id="rId34"/>
    <p:sldId id="527" r:id="rId35"/>
  </p:sldIdLst>
  <p:sldSz cx="9144000" cy="6858000" type="screen4x3"/>
  <p:notesSz cx="6881813" cy="92964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45">
          <p15:clr>
            <a:srgbClr val="A4A3A4"/>
          </p15:clr>
        </p15:guide>
        <p15:guide id="2" pos="5563">
          <p15:clr>
            <a:srgbClr val="A4A3A4"/>
          </p15:clr>
        </p15:guide>
      </p15:sldGuideLst>
    </p:ext>
    <p:ext uri="{2D200454-40CA-4A62-9FC3-DE9A4176ACB9}">
      <p15:notesGuideLst xmlns:p15="http://schemas.microsoft.com/office/powerpoint/2012/main" xmlns="">
        <p15:guide id="1" orient="horz" pos="2928">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Marin" initials="J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55C41B"/>
    <a:srgbClr val="009999"/>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12" autoAdjust="0"/>
    <p:restoredTop sz="82438" autoAdjust="0"/>
  </p:normalViewPr>
  <p:slideViewPr>
    <p:cSldViewPr snapToGrid="0" snapToObjects="1">
      <p:cViewPr varScale="1">
        <p:scale>
          <a:sx n="56" d="100"/>
          <a:sy n="56" d="100"/>
        </p:scale>
        <p:origin x="-1446" y="-96"/>
      </p:cViewPr>
      <p:guideLst>
        <p:guide orient="horz" pos="3845"/>
        <p:guide pos="5563"/>
      </p:guideLst>
    </p:cSldViewPr>
  </p:slideViewPr>
  <p:notesTextViewPr>
    <p:cViewPr>
      <p:scale>
        <a:sx n="100" d="100"/>
        <a:sy n="100" d="100"/>
      </p:scale>
      <p:origin x="0" y="0"/>
    </p:cViewPr>
  </p:notesTextViewPr>
  <p:sorterViewPr>
    <p:cViewPr>
      <p:scale>
        <a:sx n="66" d="100"/>
        <a:sy n="66" d="100"/>
      </p:scale>
      <p:origin x="0" y="372"/>
    </p:cViewPr>
  </p:sorterViewPr>
  <p:notesViewPr>
    <p:cSldViewPr snapToGrid="0" snapToObjects="1">
      <p:cViewPr varScale="1">
        <p:scale>
          <a:sx n="98" d="100"/>
          <a:sy n="98" d="100"/>
        </p:scale>
        <p:origin x="-2604"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5324B623-D5B1-4C15-839B-4C9DC49C1FCE}" type="datetimeFigureOut">
              <a:rPr lang="en-US" smtClean="0"/>
              <a:pPr/>
              <a:t>2/8/2015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5AD7A600-0476-4F90-B467-B0C0B06FC3AC}" type="slidenum">
              <a:rPr lang="en-US" smtClean="0"/>
              <a:pPr/>
              <a:t>‹#›</a:t>
            </a:fld>
            <a:endParaRPr lang="en-US"/>
          </a:p>
        </p:txBody>
      </p:sp>
    </p:spTree>
    <p:extLst>
      <p:ext uri="{BB962C8B-B14F-4D97-AF65-F5344CB8AC3E}">
        <p14:creationId xmlns:p14="http://schemas.microsoft.com/office/powerpoint/2010/main" val="2553122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7EBB82BF-AFFF-4DE8-8536-BF5960A967C5}" type="datetimeFigureOut">
              <a:rPr lang="en-US" smtClean="0"/>
              <a:pPr/>
              <a:t>2/8/2015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6F882E14-7B1B-4F59-9598-260F91090861}" type="slidenum">
              <a:rPr lang="en-US" smtClean="0"/>
              <a:pPr/>
              <a:t>‹#›</a:t>
            </a:fld>
            <a:endParaRPr lang="en-US"/>
          </a:p>
        </p:txBody>
      </p:sp>
    </p:spTree>
    <p:extLst>
      <p:ext uri="{BB962C8B-B14F-4D97-AF65-F5344CB8AC3E}">
        <p14:creationId xmlns:p14="http://schemas.microsoft.com/office/powerpoint/2010/main" val="36050550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 (20)</a:t>
            </a:r>
            <a:endParaRPr lang="en-US" dirty="0"/>
          </a:p>
        </p:txBody>
      </p:sp>
      <p:sp>
        <p:nvSpPr>
          <p:cNvPr id="4" name="Slide Number Placeholder 3"/>
          <p:cNvSpPr>
            <a:spLocks noGrp="1"/>
          </p:cNvSpPr>
          <p:nvPr>
            <p:ph type="sldNum" sz="quarter" idx="10"/>
          </p:nvPr>
        </p:nvSpPr>
        <p:spPr/>
        <p:txBody>
          <a:bodyPr/>
          <a:lstStyle/>
          <a:p>
            <a:fld id="{763677ED-DDC9-4C88-A0D5-830BC9FE8932}" type="slidenum">
              <a:rPr lang="en-US" smtClean="0"/>
              <a:t>5</a:t>
            </a:fld>
            <a:endParaRPr lang="en-US"/>
          </a:p>
        </p:txBody>
      </p:sp>
    </p:spTree>
    <p:extLst>
      <p:ext uri="{BB962C8B-B14F-4D97-AF65-F5344CB8AC3E}">
        <p14:creationId xmlns:p14="http://schemas.microsoft.com/office/powerpoint/2010/main" val="357592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9</a:t>
            </a:fld>
            <a:endParaRPr lang="en-US"/>
          </a:p>
        </p:txBody>
      </p:sp>
    </p:spTree>
    <p:extLst>
      <p:ext uri="{BB962C8B-B14F-4D97-AF65-F5344CB8AC3E}">
        <p14:creationId xmlns:p14="http://schemas.microsoft.com/office/powerpoint/2010/main" val="86371017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image" Target="../media/image1.emf"/><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oleObject" Target="../embeddings/oleObject2.bin"/><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tags" Target="../tags/tag12.xml"/><Relationship Id="rId11" Type="http://schemas.openxmlformats.org/officeDocument/2006/relationships/slideMaster" Target="../slideMasters/slideMaster1.xml"/><Relationship Id="rId5" Type="http://schemas.openxmlformats.org/officeDocument/2006/relationships/tags" Target="../tags/tag11.xml"/><Relationship Id="rId15" Type="http://schemas.openxmlformats.org/officeDocument/2006/relationships/image" Target="../media/image3.jpeg"/><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4.jpeg"/><Relationship Id="rId2" Type="http://schemas.openxmlformats.org/officeDocument/2006/relationships/tags" Target="../tags/tag17.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4.jpe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1.xml"/><Relationship Id="rId5" Type="http://schemas.openxmlformats.org/officeDocument/2006/relationships/tags" Target="../tags/tag23.xml"/><Relationship Id="rId4"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vmlDrawing" Target="../drawings/vmlDrawing4.vml"/><Relationship Id="rId6" Type="http://schemas.openxmlformats.org/officeDocument/2006/relationships/tags" Target="../tags/tag28.xml"/><Relationship Id="rId11" Type="http://schemas.openxmlformats.org/officeDocument/2006/relationships/image" Target="../media/image4.jpeg"/><Relationship Id="rId5" Type="http://schemas.openxmlformats.org/officeDocument/2006/relationships/tags" Target="../tags/tag27.xml"/><Relationship Id="rId10" Type="http://schemas.openxmlformats.org/officeDocument/2006/relationships/image" Target="../media/image1.emf"/><Relationship Id="rId4" Type="http://schemas.openxmlformats.org/officeDocument/2006/relationships/tags" Target="../tags/tag26.xml"/><Relationship Id="rId9"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image" Target="../media/image1.emf"/><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oleObject" Target="../embeddings/oleObject6.bin"/><Relationship Id="rId2" Type="http://schemas.openxmlformats.org/officeDocument/2006/relationships/tags" Target="../tags/tag36.xml"/><Relationship Id="rId1" Type="http://schemas.openxmlformats.org/officeDocument/2006/relationships/vmlDrawing" Target="../drawings/vmlDrawing6.vml"/><Relationship Id="rId6" Type="http://schemas.openxmlformats.org/officeDocument/2006/relationships/tags" Target="../tags/tag40.xml"/><Relationship Id="rId11" Type="http://schemas.openxmlformats.org/officeDocument/2006/relationships/slideMaster" Target="../slideMasters/slideMaster2.xml"/><Relationship Id="rId5" Type="http://schemas.openxmlformats.org/officeDocument/2006/relationships/tags" Target="../tags/tag39.xml"/><Relationship Id="rId15" Type="http://schemas.openxmlformats.org/officeDocument/2006/relationships/image" Target="../media/image3.jpeg"/><Relationship Id="rId10" Type="http://schemas.openxmlformats.org/officeDocument/2006/relationships/tags" Target="../tags/tag44.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image" Target="../media/image4.jpeg"/><Relationship Id="rId2" Type="http://schemas.openxmlformats.org/officeDocument/2006/relationships/tags" Target="../tags/tag45.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image" Target="../media/image4.jpe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Master" Target="../slideMasters/slideMaster2.xml"/><Relationship Id="rId5" Type="http://schemas.openxmlformats.org/officeDocument/2006/relationships/tags" Target="../tags/tag51.xml"/><Relationship Id="rId4" Type="http://schemas.openxmlformats.org/officeDocument/2006/relationships/tags" Target="../tags/tag5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484" name="think-cell Slide" r:id="rId12" imgW="360" imgH="360" progId="TCLayout.ActiveDocument.1">
                  <p:embed/>
                </p:oleObj>
              </mc:Choice>
              <mc:Fallback>
                <p:oleObj name="think-cell Slide" r:id="rId12" imgW="360" imgH="360" progId="TCLayout.ActiveDocument.1">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a:spLocks noChangeArrowheads="1"/>
          </p:cNvSpPr>
          <p:nvPr userDrawn="1">
            <p:custDataLst>
              <p:tags r:id="rId3"/>
            </p:custDataLst>
          </p:nvPr>
        </p:nvSpPr>
        <p:spPr bwMode="auto">
          <a:xfrm>
            <a:off x="0" y="0"/>
            <a:ext cx="9144000" cy="1981200"/>
          </a:xfrm>
          <a:prstGeom prst="rect">
            <a:avLst/>
          </a:prstGeom>
          <a:solidFill>
            <a:srgbClr val="83DA00"/>
          </a:solidFill>
          <a:ln w="9525">
            <a:noFill/>
            <a:miter lim="800000"/>
            <a:headEnd/>
            <a:tailEnd/>
          </a:ln>
          <a:effectLst/>
        </p:spPr>
        <p:txBody>
          <a:bodyPr wrap="none" anchor="ctr"/>
          <a:lstStyle/>
          <a:p>
            <a:pPr>
              <a:defRPr/>
            </a:pPr>
            <a:endParaRPr lang="en-US" dirty="0"/>
          </a:p>
        </p:txBody>
      </p:sp>
      <p:sp>
        <p:nvSpPr>
          <p:cNvPr id="4" name="Rectangle 15"/>
          <p:cNvSpPr>
            <a:spLocks noChangeArrowheads="1"/>
          </p:cNvSpPr>
          <p:nvPr userDrawn="1">
            <p:custDataLst>
              <p:tags r:id="rId4"/>
            </p:custDataLst>
          </p:nvPr>
        </p:nvSpPr>
        <p:spPr bwMode="auto">
          <a:xfrm>
            <a:off x="0" y="609600"/>
            <a:ext cx="9144000" cy="1143000"/>
          </a:xfrm>
          <a:prstGeom prst="rect">
            <a:avLst/>
          </a:prstGeom>
          <a:solidFill>
            <a:srgbClr val="69CF00"/>
          </a:solidFill>
          <a:ln w="9525">
            <a:noFill/>
            <a:miter lim="800000"/>
            <a:headEnd/>
            <a:tailEnd/>
          </a:ln>
          <a:effectLst/>
        </p:spPr>
        <p:txBody>
          <a:bodyPr wrap="none" anchor="ctr"/>
          <a:lstStyle/>
          <a:p>
            <a:pPr>
              <a:defRPr/>
            </a:pPr>
            <a:endParaRPr lang="en-US" dirty="0"/>
          </a:p>
        </p:txBody>
      </p:sp>
      <p:sp>
        <p:nvSpPr>
          <p:cNvPr id="5" name="Rectangle 14"/>
          <p:cNvSpPr>
            <a:spLocks noChangeArrowheads="1"/>
          </p:cNvSpPr>
          <p:nvPr userDrawn="1">
            <p:custDataLst>
              <p:tags r:id="rId5"/>
            </p:custDataLst>
          </p:nvPr>
        </p:nvSpPr>
        <p:spPr bwMode="auto">
          <a:xfrm>
            <a:off x="0" y="1219200"/>
            <a:ext cx="9144000" cy="381000"/>
          </a:xfrm>
          <a:prstGeom prst="rect">
            <a:avLst/>
          </a:prstGeom>
          <a:solidFill>
            <a:srgbClr val="48C400"/>
          </a:solidFill>
          <a:ln w="9525">
            <a:noFill/>
            <a:miter lim="800000"/>
            <a:headEnd/>
            <a:tailEnd/>
          </a:ln>
          <a:effectLst/>
        </p:spPr>
        <p:txBody>
          <a:bodyPr wrap="none" anchor="ctr"/>
          <a:lstStyle/>
          <a:p>
            <a:pPr>
              <a:defRPr/>
            </a:pPr>
            <a:endParaRPr lang="en-US" dirty="0"/>
          </a:p>
        </p:txBody>
      </p:sp>
      <p:pic>
        <p:nvPicPr>
          <p:cNvPr id="6" name="Picture 13"/>
          <p:cNvPicPr>
            <a:picLocks noChangeAspect="1" noChangeArrowheads="1"/>
          </p:cNvPicPr>
          <p:nvPr userDrawn="1">
            <p:custDataLst>
              <p:tags r:id="rId6"/>
            </p:custDataLst>
          </p:nvPr>
        </p:nvPicPr>
        <p:blipFill>
          <a:blip r:embed="rId14" cstate="screen"/>
          <a:srcRect/>
          <a:stretch>
            <a:fillRect/>
          </a:stretch>
        </p:blipFill>
        <p:spPr bwMode="auto">
          <a:xfrm>
            <a:off x="4800602" y="2547938"/>
            <a:ext cx="3886200" cy="1871662"/>
          </a:xfrm>
          <a:prstGeom prst="rect">
            <a:avLst/>
          </a:prstGeom>
          <a:noFill/>
          <a:ln w="9525">
            <a:noFill/>
            <a:miter lim="800000"/>
            <a:headEnd/>
            <a:tailEnd/>
          </a:ln>
        </p:spPr>
      </p:pic>
      <p:sp>
        <p:nvSpPr>
          <p:cNvPr id="7" name="Rectangle 7"/>
          <p:cNvSpPr>
            <a:spLocks noChangeArrowheads="1"/>
          </p:cNvSpPr>
          <p:nvPr userDrawn="1">
            <p:custDataLst>
              <p:tags r:id="rId7"/>
            </p:custDataLst>
          </p:nvPr>
        </p:nvSpPr>
        <p:spPr bwMode="auto">
          <a:xfrm>
            <a:off x="0" y="4876800"/>
            <a:ext cx="9144000" cy="1981200"/>
          </a:xfrm>
          <a:prstGeom prst="rect">
            <a:avLst/>
          </a:prstGeom>
          <a:solidFill>
            <a:srgbClr val="83DA00"/>
          </a:solidFill>
          <a:ln w="9525">
            <a:noFill/>
            <a:miter lim="800000"/>
            <a:headEnd/>
            <a:tailEnd/>
          </a:ln>
          <a:effectLst/>
        </p:spPr>
        <p:txBody>
          <a:bodyPr wrap="none" anchor="ctr"/>
          <a:lstStyle/>
          <a:p>
            <a:pPr>
              <a:defRPr/>
            </a:pPr>
            <a:endParaRPr lang="en-US" dirty="0"/>
          </a:p>
        </p:txBody>
      </p:sp>
      <p:sp>
        <p:nvSpPr>
          <p:cNvPr id="8" name="Rectangle 8"/>
          <p:cNvSpPr>
            <a:spLocks noChangeArrowheads="1"/>
          </p:cNvSpPr>
          <p:nvPr userDrawn="1">
            <p:custDataLst>
              <p:tags r:id="rId8"/>
            </p:custDataLst>
          </p:nvPr>
        </p:nvSpPr>
        <p:spPr bwMode="auto">
          <a:xfrm>
            <a:off x="0" y="4876800"/>
            <a:ext cx="9144000" cy="609600"/>
          </a:xfrm>
          <a:prstGeom prst="rect">
            <a:avLst/>
          </a:prstGeom>
          <a:solidFill>
            <a:srgbClr val="48C400"/>
          </a:solidFill>
          <a:ln w="9525">
            <a:noFill/>
            <a:miter lim="800000"/>
            <a:headEnd/>
            <a:tailEnd/>
          </a:ln>
          <a:effectLst/>
        </p:spPr>
        <p:txBody>
          <a:bodyPr wrap="none" anchor="ctr"/>
          <a:lstStyle/>
          <a:p>
            <a:pPr>
              <a:defRPr/>
            </a:pPr>
            <a:endParaRPr lang="en-US" dirty="0"/>
          </a:p>
        </p:txBody>
      </p:sp>
      <p:sp>
        <p:nvSpPr>
          <p:cNvPr id="9" name="Rectangle 18"/>
          <p:cNvSpPr>
            <a:spLocks noChangeArrowheads="1"/>
          </p:cNvSpPr>
          <p:nvPr userDrawn="1">
            <p:custDataLst>
              <p:tags r:id="rId9"/>
            </p:custDataLst>
          </p:nvPr>
        </p:nvSpPr>
        <p:spPr bwMode="auto">
          <a:xfrm>
            <a:off x="0" y="5867400"/>
            <a:ext cx="9144000" cy="838200"/>
          </a:xfrm>
          <a:prstGeom prst="rect">
            <a:avLst/>
          </a:prstGeom>
          <a:solidFill>
            <a:srgbClr val="69CF00"/>
          </a:solidFill>
          <a:ln w="9525">
            <a:noFill/>
            <a:miter lim="800000"/>
            <a:headEnd/>
            <a:tailEnd/>
          </a:ln>
          <a:effectLst/>
        </p:spPr>
        <p:txBody>
          <a:bodyPr wrap="none" anchor="ctr"/>
          <a:lstStyle/>
          <a:p>
            <a:pPr>
              <a:defRPr/>
            </a:pPr>
            <a:endParaRPr lang="en-US" dirty="0"/>
          </a:p>
        </p:txBody>
      </p:sp>
      <p:sp>
        <p:nvSpPr>
          <p:cNvPr id="19" name="Title 2"/>
          <p:cNvSpPr>
            <a:spLocks noGrp="1"/>
          </p:cNvSpPr>
          <p:nvPr>
            <p:ph type="title"/>
            <p:custDataLst>
              <p:tags r:id="rId10"/>
            </p:custDataLst>
          </p:nvPr>
        </p:nvSpPr>
        <p:spPr>
          <a:xfrm>
            <a:off x="533400" y="4910253"/>
            <a:ext cx="8382000" cy="553845"/>
          </a:xfrm>
        </p:spPr>
        <p:txBody>
          <a:bodyPr anchor="t" anchorCtr="0"/>
          <a:lstStyle>
            <a:lvl1pPr algn="r">
              <a:defRPr sz="2800" b="1">
                <a:solidFill>
                  <a:schemeClr val="bg1"/>
                </a:solidFill>
              </a:defRPr>
            </a:lvl1pPr>
          </a:lstStyle>
          <a:p>
            <a:endParaRPr lang="en-US" dirty="0"/>
          </a:p>
        </p:txBody>
      </p:sp>
      <p:sp>
        <p:nvSpPr>
          <p:cNvPr id="12" name="Text Placeholder 11"/>
          <p:cNvSpPr>
            <a:spLocks noGrp="1"/>
          </p:cNvSpPr>
          <p:nvPr>
            <p:ph type="body" sz="quarter" idx="10"/>
          </p:nvPr>
        </p:nvSpPr>
        <p:spPr>
          <a:xfrm>
            <a:off x="533400" y="6211229"/>
            <a:ext cx="8382000" cy="494371"/>
          </a:xfrm>
        </p:spPr>
        <p:txBody>
          <a:bodyPr anchor="b" anchorCtr="0"/>
          <a:lstStyle>
            <a:lvl1pPr marL="0" indent="0" algn="r">
              <a:buNone/>
              <a:defRPr sz="2200">
                <a:solidFill>
                  <a:srgbClr val="FFFFFF"/>
                </a:solidFill>
              </a:defRPr>
            </a:lvl1pPr>
          </a:lstStyle>
          <a:p>
            <a:pPr lvl="0"/>
            <a:endParaRPr lang="en-US" dirty="0"/>
          </a:p>
        </p:txBody>
      </p:sp>
      <p:sp>
        <p:nvSpPr>
          <p:cNvPr id="13" name="Text Box 8"/>
          <p:cNvSpPr txBox="1">
            <a:spLocks noChangeArrowheads="1"/>
          </p:cNvSpPr>
          <p:nvPr userDrawn="1"/>
        </p:nvSpPr>
        <p:spPr bwMode="auto">
          <a:xfrm>
            <a:off x="2304713" y="6430963"/>
            <a:ext cx="4766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28" charset="-128"/>
              </a:defRPr>
            </a:lvl1pPr>
            <a:lvl2pPr marL="742950" indent="-285750">
              <a:defRPr sz="2400">
                <a:solidFill>
                  <a:schemeClr val="tx1"/>
                </a:solidFill>
                <a:latin typeface="Arial" charset="0"/>
                <a:ea typeface="ＭＳ Ｐゴシック" pitchFamily="28" charset="-128"/>
              </a:defRPr>
            </a:lvl2pPr>
            <a:lvl3pPr marL="1143000" indent="-228600">
              <a:defRPr sz="2400">
                <a:solidFill>
                  <a:schemeClr val="tx1"/>
                </a:solidFill>
                <a:latin typeface="Arial" charset="0"/>
                <a:ea typeface="ＭＳ Ｐゴシック" pitchFamily="28" charset="-128"/>
              </a:defRPr>
            </a:lvl3pPr>
            <a:lvl4pPr marL="1600200" indent="-228600">
              <a:defRPr sz="2400">
                <a:solidFill>
                  <a:schemeClr val="tx1"/>
                </a:solidFill>
                <a:latin typeface="Arial" charset="0"/>
                <a:ea typeface="ＭＳ Ｐゴシック" pitchFamily="28" charset="-128"/>
              </a:defRPr>
            </a:lvl4pPr>
            <a:lvl5pPr marL="2057400" indent="-228600">
              <a:defRPr sz="2400">
                <a:solidFill>
                  <a:schemeClr val="tx1"/>
                </a:solidFill>
                <a:latin typeface="Arial" charset="0"/>
                <a:ea typeface="ＭＳ Ｐゴシック" pitchFamily="2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2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2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2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28" charset="-128"/>
              </a:defRPr>
            </a:lvl9pPr>
          </a:lstStyle>
          <a:p>
            <a:pPr algn="ctr"/>
            <a:r>
              <a:rPr lang="en-US" sz="1200" dirty="0" smtClean="0">
                <a:solidFill>
                  <a:schemeClr val="bg1"/>
                </a:solidFill>
              </a:rPr>
              <a:t>325 East 111</a:t>
            </a:r>
            <a:r>
              <a:rPr lang="en-US" sz="1200" baseline="30000" dirty="0" smtClean="0">
                <a:solidFill>
                  <a:schemeClr val="bg1"/>
                </a:solidFill>
              </a:rPr>
              <a:t>th</a:t>
            </a:r>
            <a:r>
              <a:rPr lang="en-US" sz="1200" dirty="0" smtClean="0">
                <a:solidFill>
                  <a:schemeClr val="bg1"/>
                </a:solidFill>
              </a:rPr>
              <a:t> Street |  </a:t>
            </a:r>
            <a:r>
              <a:rPr lang="en-US" sz="1200" dirty="0">
                <a:solidFill>
                  <a:schemeClr val="bg1"/>
                </a:solidFill>
              </a:rPr>
              <a:t>Los Angeles, CA </a:t>
            </a:r>
            <a:r>
              <a:rPr lang="en-US" sz="1200" dirty="0" smtClean="0">
                <a:solidFill>
                  <a:schemeClr val="bg1"/>
                </a:solidFill>
              </a:rPr>
              <a:t>90061</a:t>
            </a:r>
            <a:r>
              <a:rPr lang="en-US" sz="1200" baseline="0" dirty="0" smtClean="0">
                <a:solidFill>
                  <a:schemeClr val="bg1"/>
                </a:solidFill>
              </a:rPr>
              <a:t> | </a:t>
            </a:r>
            <a:r>
              <a:rPr lang="en-US" sz="1200" dirty="0" smtClean="0">
                <a:solidFill>
                  <a:schemeClr val="bg1"/>
                </a:solidFill>
              </a:rPr>
              <a:t>greendot.org/</a:t>
            </a:r>
            <a:r>
              <a:rPr lang="en-US" sz="1200" dirty="0" err="1" smtClean="0">
                <a:solidFill>
                  <a:schemeClr val="bg1"/>
                </a:solidFill>
              </a:rPr>
              <a:t>locke</a:t>
            </a:r>
            <a:endParaRPr lang="en-US" sz="1200" dirty="0">
              <a:solidFill>
                <a:schemeClr val="bg1"/>
              </a:solidFill>
            </a:endParaRPr>
          </a:p>
        </p:txBody>
      </p:sp>
      <p:grpSp>
        <p:nvGrpSpPr>
          <p:cNvPr id="14" name="Group 13"/>
          <p:cNvGrpSpPr/>
          <p:nvPr userDrawn="1"/>
        </p:nvGrpSpPr>
        <p:grpSpPr>
          <a:xfrm>
            <a:off x="322395" y="2006221"/>
            <a:ext cx="3266965" cy="2833047"/>
            <a:chOff x="322395" y="2006221"/>
            <a:chExt cx="3266965" cy="2833047"/>
          </a:xfrm>
        </p:grpSpPr>
        <p:pic>
          <p:nvPicPr>
            <p:cNvPr id="15" name="Picture 2" descr="https://photos-4.dropbox.com/t/0/AAD0f7_K0ZtQu7JHwf6jXNcGLvgkkvwEqjGcpdiEWbSTgw/12/103701609/jpeg/32x32/3/1374609600/0/2/Alain%20LeRoy%20Locke%20College%20Prep%20Academy%20-%20Logo.jpg/mZunV7Bd_oUWI8td5IYIr3qTk8MYuI_Mvk4pzyUwRzM?size=1024x768"/>
            <p:cNvPicPr>
              <a:picLocks noChangeAspect="1" noChangeArrowheads="1"/>
            </p:cNvPicPr>
            <p:nvPr/>
          </p:nvPicPr>
          <p:blipFill rotWithShape="1">
            <a:blip r:embed="rId15" cstate="print">
              <a:clrChange>
                <a:clrFrom>
                  <a:srgbClr val="FEFEFE"/>
                </a:clrFrom>
                <a:clrTo>
                  <a:srgbClr val="FEFEFE">
                    <a:alpha val="0"/>
                  </a:srgbClr>
                </a:clrTo>
              </a:clrChange>
              <a:extLst>
                <a:ext uri="{28A0092B-C50C-407E-A947-70E740481C1C}">
                  <a14:useLocalDpi xmlns:a14="http://schemas.microsoft.com/office/drawing/2010/main" val="0"/>
                </a:ext>
              </a:extLst>
            </a:blip>
            <a:srcRect b="15561"/>
            <a:stretch/>
          </p:blipFill>
          <p:spPr bwMode="auto">
            <a:xfrm>
              <a:off x="322395" y="2006221"/>
              <a:ext cx="2782469" cy="2811439"/>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bwMode="auto">
            <a:xfrm>
              <a:off x="2060811" y="4582233"/>
              <a:ext cx="1528549" cy="25703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17" name="Rectangle 16"/>
            <p:cNvSpPr/>
            <p:nvPr/>
          </p:nvSpPr>
          <p:spPr bwMode="auto">
            <a:xfrm>
              <a:off x="2213211" y="4506033"/>
              <a:ext cx="1376149" cy="20471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341" name="think-cell Slide" r:id="rId5" imgW="360" imgH="360" progId="TCLayout.ActiveDocument.1">
                  <p:embed/>
                </p:oleObj>
              </mc:Choice>
              <mc:Fallback>
                <p:oleObj name="think-cell Slide" r:id="rId5" imgW="360" imgH="360" progId="TCLayout.ActiveDocument.1">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p:cNvSpPr>
            <a:spLocks noChangeArrowheads="1"/>
          </p:cNvSpPr>
          <p:nvPr userDrawn="1"/>
        </p:nvSpPr>
        <p:spPr bwMode="auto">
          <a:xfrm>
            <a:off x="0" y="0"/>
            <a:ext cx="9144000" cy="838200"/>
          </a:xfrm>
          <a:prstGeom prst="rect">
            <a:avLst/>
          </a:prstGeom>
          <a:solidFill>
            <a:srgbClr val="83DA00"/>
          </a:solidFill>
          <a:ln w="9525">
            <a:noFill/>
            <a:miter lim="800000"/>
            <a:headEnd/>
            <a:tailEnd/>
          </a:ln>
          <a:effectLst/>
        </p:spPr>
        <p:txBody>
          <a:bodyPr wrap="none" anchor="ctr"/>
          <a:lstStyle/>
          <a:p>
            <a:pPr>
              <a:defRPr/>
            </a:pPr>
            <a:endParaRPr lang="en-US" dirty="0"/>
          </a:p>
        </p:txBody>
      </p:sp>
      <p:sp>
        <p:nvSpPr>
          <p:cNvPr id="5" name="Rectangle 11"/>
          <p:cNvSpPr>
            <a:spLocks noChangeArrowheads="1"/>
          </p:cNvSpPr>
          <p:nvPr userDrawn="1"/>
        </p:nvSpPr>
        <p:spPr bwMode="auto">
          <a:xfrm>
            <a:off x="0" y="0"/>
            <a:ext cx="9144000" cy="685800"/>
          </a:xfrm>
          <a:prstGeom prst="rect">
            <a:avLst/>
          </a:prstGeom>
          <a:solidFill>
            <a:srgbClr val="69CF00"/>
          </a:solidFill>
          <a:ln w="9525">
            <a:noFill/>
            <a:miter lim="800000"/>
            <a:headEnd/>
            <a:tailEnd/>
          </a:ln>
          <a:effectLst/>
        </p:spPr>
        <p:txBody>
          <a:bodyPr wrap="none" anchor="ctr"/>
          <a:lstStyle/>
          <a:p>
            <a:pPr>
              <a:defRPr/>
            </a:pPr>
            <a:endParaRPr lang="en-US" dirty="0"/>
          </a:p>
        </p:txBody>
      </p:sp>
      <p:sp>
        <p:nvSpPr>
          <p:cNvPr id="6" name="Rectangle 5"/>
          <p:cNvSpPr>
            <a:spLocks noChangeArrowheads="1"/>
          </p:cNvSpPr>
          <p:nvPr userDrawn="1"/>
        </p:nvSpPr>
        <p:spPr bwMode="auto">
          <a:xfrm>
            <a:off x="0" y="0"/>
            <a:ext cx="9144000" cy="228600"/>
          </a:xfrm>
          <a:prstGeom prst="rect">
            <a:avLst/>
          </a:prstGeom>
          <a:solidFill>
            <a:srgbClr val="48C400"/>
          </a:solidFill>
          <a:ln w="9525">
            <a:noFill/>
            <a:miter lim="800000"/>
            <a:headEnd/>
            <a:tailEnd/>
          </a:ln>
          <a:effectLst/>
        </p:spPr>
        <p:txBody>
          <a:bodyPr wrap="none" anchor="ctr"/>
          <a:lstStyle/>
          <a:p>
            <a:pPr>
              <a:defRPr/>
            </a:pPr>
            <a:endParaRPr lang="en-US" dirty="0"/>
          </a:p>
        </p:txBody>
      </p:sp>
      <p:sp>
        <p:nvSpPr>
          <p:cNvPr id="3" name="Content Placeholder 2"/>
          <p:cNvSpPr>
            <a:spLocks noGrp="1"/>
          </p:cNvSpPr>
          <p:nvPr>
            <p:ph idx="1"/>
          </p:nvPr>
        </p:nvSpPr>
        <p:spPr>
          <a:xfrm>
            <a:off x="609600" y="1295400"/>
            <a:ext cx="7772400" cy="4114800"/>
          </a:xfrm>
        </p:spPr>
        <p:txBody>
          <a:bodyPr/>
          <a:lstStyle>
            <a:lvl1pPr marL="0" indent="0">
              <a:buSzPct val="125000"/>
              <a:buFontTx/>
              <a:buNone/>
              <a:defRPr sz="1600" b="1"/>
            </a:lvl1pPr>
            <a:lvl2pPr marL="454025" indent="-220663">
              <a:buFont typeface="Arial" pitchFamily="34" charset="0"/>
              <a:buChar char="•"/>
              <a:defRPr sz="1600"/>
            </a:lvl2pPr>
            <a:lvl3pPr marL="909638" indent="-228600">
              <a:buFont typeface="Arial" pitchFamily="34" charset="0"/>
              <a:buChar char="–"/>
              <a:defRPr sz="1600"/>
            </a:lvl3pPr>
            <a:lvl4pPr marL="1376363" indent="-228600">
              <a:defRPr sz="1600"/>
            </a:lvl4pPr>
            <a:lvl5pPr marL="1824038" indent="-228600">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2" y="152400"/>
            <a:ext cx="8839200" cy="609600"/>
          </a:xfrm>
        </p:spPr>
        <p:txBody>
          <a:bodyPr/>
          <a:lstStyle>
            <a:lvl1pPr algn="l">
              <a:defRPr sz="2400" b="1">
                <a:solidFill>
                  <a:schemeClr val="bg1"/>
                </a:solidFill>
              </a:defRPr>
            </a:lvl1pPr>
          </a:lstStyle>
          <a:p>
            <a:r>
              <a:rPr lang="en-US" dirty="0" smtClean="0"/>
              <a:t>Click to edit Master title style</a:t>
            </a:r>
            <a:endParaRPr lang="en-US" dirty="0"/>
          </a:p>
        </p:txBody>
      </p:sp>
      <p:pic>
        <p:nvPicPr>
          <p:cNvPr id="13" name="Picture 10"/>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b="14285"/>
          <a:stretch>
            <a:fillRect/>
          </a:stretch>
        </p:blipFill>
        <p:spPr bwMode="auto">
          <a:xfrm>
            <a:off x="7523336" y="6098273"/>
            <a:ext cx="129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6"/>
          <p:cNvSpPr>
            <a:spLocks noGrp="1" noChangeArrowheads="1"/>
          </p:cNvSpPr>
          <p:nvPr>
            <p:ph type="sldNum" sz="quarter" idx="4"/>
            <p:custDataLst>
              <p:tags r:id="rId3"/>
            </p:custDataLst>
          </p:nvPr>
        </p:nvSpPr>
        <p:spPr bwMode="auto">
          <a:xfrm>
            <a:off x="7239000" y="6512257"/>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B54AEB9-DBA0-4363-84EA-9285A3A7403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2" name="Group 9"/>
          <p:cNvGrpSpPr/>
          <p:nvPr userDrawn="1"/>
        </p:nvGrpSpPr>
        <p:grpSpPr>
          <a:xfrm>
            <a:off x="0" y="3013792"/>
            <a:ext cx="9144000" cy="838200"/>
            <a:chOff x="0" y="2901820"/>
            <a:chExt cx="9144000" cy="838200"/>
          </a:xfrm>
        </p:grpSpPr>
        <p:sp>
          <p:nvSpPr>
            <p:cNvPr id="6" name="Rectangle 4"/>
            <p:cNvSpPr>
              <a:spLocks noChangeArrowheads="1"/>
            </p:cNvSpPr>
            <p:nvPr userDrawn="1">
              <p:custDataLst>
                <p:tags r:id="rId3"/>
              </p:custDataLst>
            </p:nvPr>
          </p:nvSpPr>
          <p:spPr bwMode="auto">
            <a:xfrm>
              <a:off x="0" y="2901820"/>
              <a:ext cx="9144000" cy="838200"/>
            </a:xfrm>
            <a:prstGeom prst="rect">
              <a:avLst/>
            </a:prstGeom>
            <a:solidFill>
              <a:srgbClr val="83DA00"/>
            </a:solidFill>
            <a:ln w="9525">
              <a:noFill/>
              <a:miter lim="800000"/>
              <a:headEnd/>
              <a:tailEnd/>
            </a:ln>
            <a:effectLst/>
          </p:spPr>
          <p:txBody>
            <a:bodyPr wrap="none" anchor="ctr"/>
            <a:lstStyle/>
            <a:p>
              <a:pPr>
                <a:defRPr/>
              </a:pPr>
              <a:endParaRPr lang="en-US" dirty="0"/>
            </a:p>
          </p:txBody>
        </p:sp>
        <p:sp>
          <p:nvSpPr>
            <p:cNvPr id="7" name="Rectangle 11"/>
            <p:cNvSpPr>
              <a:spLocks noChangeArrowheads="1"/>
            </p:cNvSpPr>
            <p:nvPr userDrawn="1">
              <p:custDataLst>
                <p:tags r:id="rId4"/>
              </p:custDataLst>
            </p:nvPr>
          </p:nvSpPr>
          <p:spPr bwMode="auto">
            <a:xfrm>
              <a:off x="0" y="2901820"/>
              <a:ext cx="9144000" cy="685800"/>
            </a:xfrm>
            <a:prstGeom prst="rect">
              <a:avLst/>
            </a:prstGeom>
            <a:solidFill>
              <a:srgbClr val="69CF00"/>
            </a:solidFill>
            <a:ln w="9525">
              <a:noFill/>
              <a:miter lim="800000"/>
              <a:headEnd/>
              <a:tailEnd/>
            </a:ln>
            <a:effectLst/>
          </p:spPr>
          <p:txBody>
            <a:bodyPr wrap="none" anchor="ctr"/>
            <a:lstStyle/>
            <a:p>
              <a:pPr>
                <a:defRPr/>
              </a:pPr>
              <a:endParaRPr lang="en-US" dirty="0"/>
            </a:p>
          </p:txBody>
        </p:sp>
        <p:sp>
          <p:nvSpPr>
            <p:cNvPr id="8" name="Rectangle 7"/>
            <p:cNvSpPr>
              <a:spLocks noChangeArrowheads="1"/>
            </p:cNvSpPr>
            <p:nvPr userDrawn="1">
              <p:custDataLst>
                <p:tags r:id="rId5"/>
              </p:custDataLst>
            </p:nvPr>
          </p:nvSpPr>
          <p:spPr bwMode="auto">
            <a:xfrm>
              <a:off x="0" y="2901820"/>
              <a:ext cx="9144000" cy="228600"/>
            </a:xfrm>
            <a:prstGeom prst="rect">
              <a:avLst/>
            </a:prstGeom>
            <a:solidFill>
              <a:srgbClr val="48C400"/>
            </a:solidFill>
            <a:ln w="9525">
              <a:noFill/>
              <a:miter lim="800000"/>
              <a:headEnd/>
              <a:tailEnd/>
            </a:ln>
            <a:effectLst/>
          </p:spPr>
          <p:txBody>
            <a:bodyPr wrap="none" anchor="ctr"/>
            <a:lstStyle/>
            <a:p>
              <a:pPr>
                <a:defRPr/>
              </a:pPr>
              <a:endParaRPr lang="en-US" dirty="0"/>
            </a:p>
          </p:txBody>
        </p:sp>
      </p:grpSp>
      <p:sp>
        <p:nvSpPr>
          <p:cNvPr id="9" name="Title 1"/>
          <p:cNvSpPr>
            <a:spLocks noGrp="1"/>
          </p:cNvSpPr>
          <p:nvPr>
            <p:ph type="title"/>
            <p:custDataLst>
              <p:tags r:id="rId1"/>
            </p:custDataLst>
          </p:nvPr>
        </p:nvSpPr>
        <p:spPr>
          <a:xfrm>
            <a:off x="152402" y="3166192"/>
            <a:ext cx="8839200" cy="609600"/>
          </a:xfrm>
        </p:spPr>
        <p:txBody>
          <a:bodyPr/>
          <a:lstStyle>
            <a:lvl1pPr algn="l">
              <a:defRPr sz="2000" b="1">
                <a:solidFill>
                  <a:srgbClr val="FFFFFF"/>
                </a:solidFill>
              </a:defRPr>
            </a:lvl1pPr>
          </a:lstStyle>
          <a:p>
            <a:r>
              <a:rPr lang="en-US" dirty="0" smtClean="0"/>
              <a:t>Click to edit Master title style</a:t>
            </a:r>
            <a:endParaRPr lang="en-US" dirty="0"/>
          </a:p>
        </p:txBody>
      </p:sp>
      <p:pic>
        <p:nvPicPr>
          <p:cNvPr id="10" name="Picture 10"/>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b="14285"/>
          <a:stretch>
            <a:fillRect/>
          </a:stretch>
        </p:blipFill>
        <p:spPr bwMode="auto">
          <a:xfrm>
            <a:off x="7517642" y="6098275"/>
            <a:ext cx="129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6"/>
          <p:cNvSpPr>
            <a:spLocks noGrp="1" noChangeArrowheads="1"/>
          </p:cNvSpPr>
          <p:nvPr>
            <p:ph type="sldNum" sz="quarter" idx="4"/>
            <p:custDataLst>
              <p:tags r:id="rId2"/>
            </p:custDataLst>
          </p:nvPr>
        </p:nvSpPr>
        <p:spPr bwMode="auto">
          <a:xfrm>
            <a:off x="7239000" y="6512257"/>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B54AEB9-DBA0-4363-84EA-9285A3A74038}"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2887" name="think-cell Slide" r:id="rId9" imgW="360" imgH="360" progId="TCLayout.ActiveDocument.1">
                  <p:embed/>
                </p:oleObj>
              </mc:Choice>
              <mc:Fallback>
                <p:oleObj name="think-cell Slide" r:id="rId9" imgW="360" imgH="360" progId="TCLayout.ActiveDocument.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p:cNvSpPr>
            <a:spLocks noChangeArrowheads="1"/>
          </p:cNvSpPr>
          <p:nvPr userDrawn="1">
            <p:custDataLst>
              <p:tags r:id="rId3"/>
            </p:custDataLst>
          </p:nvPr>
        </p:nvSpPr>
        <p:spPr bwMode="auto">
          <a:xfrm>
            <a:off x="0" y="0"/>
            <a:ext cx="9144000" cy="838200"/>
          </a:xfrm>
          <a:prstGeom prst="rect">
            <a:avLst/>
          </a:prstGeom>
          <a:solidFill>
            <a:srgbClr val="83DA00"/>
          </a:solidFill>
          <a:ln w="9525">
            <a:noFill/>
            <a:miter lim="800000"/>
            <a:headEnd/>
            <a:tailEnd/>
          </a:ln>
          <a:effectLst/>
        </p:spPr>
        <p:txBody>
          <a:bodyPr wrap="none" anchor="ctr"/>
          <a:lstStyle/>
          <a:p>
            <a:pPr>
              <a:defRPr/>
            </a:pPr>
            <a:endParaRPr lang="en-US" dirty="0">
              <a:solidFill>
                <a:srgbClr val="000000"/>
              </a:solidFill>
            </a:endParaRPr>
          </a:p>
        </p:txBody>
      </p:sp>
      <p:sp>
        <p:nvSpPr>
          <p:cNvPr id="5" name="Rectangle 11"/>
          <p:cNvSpPr>
            <a:spLocks noChangeArrowheads="1"/>
          </p:cNvSpPr>
          <p:nvPr userDrawn="1">
            <p:custDataLst>
              <p:tags r:id="rId4"/>
            </p:custDataLst>
          </p:nvPr>
        </p:nvSpPr>
        <p:spPr bwMode="auto">
          <a:xfrm>
            <a:off x="0" y="0"/>
            <a:ext cx="9144000" cy="685800"/>
          </a:xfrm>
          <a:prstGeom prst="rect">
            <a:avLst/>
          </a:prstGeom>
          <a:solidFill>
            <a:srgbClr val="69CF00"/>
          </a:solidFill>
          <a:ln w="9525">
            <a:noFill/>
            <a:miter lim="800000"/>
            <a:headEnd/>
            <a:tailEnd/>
          </a:ln>
          <a:effectLst/>
        </p:spPr>
        <p:txBody>
          <a:bodyPr wrap="none" anchor="ctr"/>
          <a:lstStyle/>
          <a:p>
            <a:pPr>
              <a:defRPr/>
            </a:pPr>
            <a:endParaRPr lang="en-US" dirty="0">
              <a:solidFill>
                <a:srgbClr val="000000"/>
              </a:solidFill>
            </a:endParaRPr>
          </a:p>
        </p:txBody>
      </p:sp>
      <p:sp>
        <p:nvSpPr>
          <p:cNvPr id="6" name="Rectangle 5"/>
          <p:cNvSpPr>
            <a:spLocks noChangeArrowheads="1"/>
          </p:cNvSpPr>
          <p:nvPr userDrawn="1">
            <p:custDataLst>
              <p:tags r:id="rId5"/>
            </p:custDataLst>
          </p:nvPr>
        </p:nvSpPr>
        <p:spPr bwMode="auto">
          <a:xfrm>
            <a:off x="0" y="0"/>
            <a:ext cx="9144000" cy="228600"/>
          </a:xfrm>
          <a:prstGeom prst="rect">
            <a:avLst/>
          </a:prstGeom>
          <a:solidFill>
            <a:srgbClr val="48C400"/>
          </a:solidFill>
          <a:ln w="9525">
            <a:noFill/>
            <a:miter lim="800000"/>
            <a:headEnd/>
            <a:tailEnd/>
          </a:ln>
          <a:effectLst/>
        </p:spPr>
        <p:txBody>
          <a:bodyPr wrap="none" anchor="ctr"/>
          <a:lstStyle/>
          <a:p>
            <a:pPr>
              <a:defRPr/>
            </a:pPr>
            <a:endParaRPr lang="en-US" dirty="0">
              <a:solidFill>
                <a:srgbClr val="000000"/>
              </a:solidFill>
            </a:endParaRPr>
          </a:p>
        </p:txBody>
      </p:sp>
      <p:sp>
        <p:nvSpPr>
          <p:cNvPr id="2" name="Title 1"/>
          <p:cNvSpPr>
            <a:spLocks noGrp="1"/>
          </p:cNvSpPr>
          <p:nvPr>
            <p:ph type="title"/>
            <p:custDataLst>
              <p:tags r:id="rId6"/>
            </p:custDataLst>
          </p:nvPr>
        </p:nvSpPr>
        <p:spPr>
          <a:xfrm>
            <a:off x="152402" y="152400"/>
            <a:ext cx="8839200" cy="609600"/>
          </a:xfrm>
        </p:spPr>
        <p:txBody>
          <a:bodyPr/>
          <a:lstStyle>
            <a:lvl1pPr algn="l">
              <a:defRPr sz="2400" b="1">
                <a:solidFill>
                  <a:schemeClr val="bg1"/>
                </a:solidFill>
              </a:defRPr>
            </a:lvl1pPr>
          </a:lstStyle>
          <a:p>
            <a:r>
              <a:rPr lang="en-US" dirty="0" smtClean="0"/>
              <a:t>Click to edit Master title style</a:t>
            </a:r>
            <a:endParaRPr lang="en-US" dirty="0"/>
          </a:p>
        </p:txBody>
      </p:sp>
      <p:pic>
        <p:nvPicPr>
          <p:cNvPr id="13" name="Picture 10"/>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b="14285"/>
          <a:stretch>
            <a:fillRect/>
          </a:stretch>
        </p:blipFill>
        <p:spPr bwMode="auto">
          <a:xfrm>
            <a:off x="7523336" y="6098273"/>
            <a:ext cx="129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6"/>
          <p:cNvSpPr>
            <a:spLocks noGrp="1" noChangeArrowheads="1"/>
          </p:cNvSpPr>
          <p:nvPr>
            <p:ph type="sldNum" sz="quarter" idx="4"/>
            <p:custDataLst>
              <p:tags r:id="rId7"/>
            </p:custDataLst>
          </p:nvPr>
        </p:nvSpPr>
        <p:spPr bwMode="auto">
          <a:xfrm>
            <a:off x="7239000" y="6512257"/>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B54AEB9-DBA0-4363-84EA-9285A3A74038}" type="slidenum">
              <a:rPr lang="en-US" smtClean="0"/>
              <a:pPr>
                <a:defRPr/>
              </a:pPr>
              <a:t>‹#›</a:t>
            </a:fld>
            <a:endParaRPr lang="en-US" dirty="0"/>
          </a:p>
        </p:txBody>
      </p:sp>
    </p:spTree>
    <p:extLst>
      <p:ext uri="{BB962C8B-B14F-4D97-AF65-F5344CB8AC3E}">
        <p14:creationId xmlns:p14="http://schemas.microsoft.com/office/powerpoint/2010/main" val="338549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A705D-9186-4490-9FA9-B28C03E2A842}" type="datetimeFigureOut">
              <a:rPr lang="en-US" smtClean="0"/>
              <a:t>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9F63A-4C9C-4A4C-93DC-0D7F2B2350F8}" type="slidenum">
              <a:rPr lang="en-US" smtClean="0"/>
              <a:t>‹#›</a:t>
            </a:fld>
            <a:endParaRPr lang="en-US"/>
          </a:p>
        </p:txBody>
      </p:sp>
    </p:spTree>
    <p:extLst>
      <p:ext uri="{BB962C8B-B14F-4D97-AF65-F5344CB8AC3E}">
        <p14:creationId xmlns:p14="http://schemas.microsoft.com/office/powerpoint/2010/main" val="15469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4935" name="think-cell Slide" r:id="rId12" imgW="360" imgH="360" progId="TCLayout.ActiveDocument.1">
                  <p:embed/>
                </p:oleObj>
              </mc:Choice>
              <mc:Fallback>
                <p:oleObj name="think-cell Slide" r:id="rId12" imgW="360" imgH="360" progId="TCLayout.ActiveDocument.1">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a:spLocks noChangeArrowheads="1"/>
          </p:cNvSpPr>
          <p:nvPr userDrawn="1">
            <p:custDataLst>
              <p:tags r:id="rId3"/>
            </p:custDataLst>
          </p:nvPr>
        </p:nvSpPr>
        <p:spPr bwMode="auto">
          <a:xfrm>
            <a:off x="0" y="0"/>
            <a:ext cx="9144000" cy="1981200"/>
          </a:xfrm>
          <a:prstGeom prst="rect">
            <a:avLst/>
          </a:prstGeom>
          <a:solidFill>
            <a:srgbClr val="83DA00"/>
          </a:solidFill>
          <a:ln w="9525">
            <a:noFill/>
            <a:miter lim="800000"/>
            <a:headEnd/>
            <a:tailEnd/>
          </a:ln>
          <a:effectLst/>
        </p:spPr>
        <p:txBody>
          <a:bodyPr wrap="none" anchor="ctr"/>
          <a:lstStyle/>
          <a:p>
            <a:pPr>
              <a:defRPr/>
            </a:pPr>
            <a:endParaRPr lang="en-US" dirty="0">
              <a:solidFill>
                <a:srgbClr val="000000"/>
              </a:solidFill>
            </a:endParaRPr>
          </a:p>
        </p:txBody>
      </p:sp>
      <p:sp>
        <p:nvSpPr>
          <p:cNvPr id="4" name="Rectangle 15"/>
          <p:cNvSpPr>
            <a:spLocks noChangeArrowheads="1"/>
          </p:cNvSpPr>
          <p:nvPr userDrawn="1">
            <p:custDataLst>
              <p:tags r:id="rId4"/>
            </p:custDataLst>
          </p:nvPr>
        </p:nvSpPr>
        <p:spPr bwMode="auto">
          <a:xfrm>
            <a:off x="0" y="609600"/>
            <a:ext cx="9144000" cy="1143000"/>
          </a:xfrm>
          <a:prstGeom prst="rect">
            <a:avLst/>
          </a:prstGeom>
          <a:solidFill>
            <a:srgbClr val="69CF00"/>
          </a:solidFill>
          <a:ln w="9525">
            <a:noFill/>
            <a:miter lim="800000"/>
            <a:headEnd/>
            <a:tailEnd/>
          </a:ln>
          <a:effectLst/>
        </p:spPr>
        <p:txBody>
          <a:bodyPr wrap="none" anchor="ctr"/>
          <a:lstStyle/>
          <a:p>
            <a:pPr>
              <a:defRPr/>
            </a:pPr>
            <a:endParaRPr lang="en-US" dirty="0">
              <a:solidFill>
                <a:srgbClr val="000000"/>
              </a:solidFill>
            </a:endParaRPr>
          </a:p>
        </p:txBody>
      </p:sp>
      <p:sp>
        <p:nvSpPr>
          <p:cNvPr id="5" name="Rectangle 14"/>
          <p:cNvSpPr>
            <a:spLocks noChangeArrowheads="1"/>
          </p:cNvSpPr>
          <p:nvPr userDrawn="1">
            <p:custDataLst>
              <p:tags r:id="rId5"/>
            </p:custDataLst>
          </p:nvPr>
        </p:nvSpPr>
        <p:spPr bwMode="auto">
          <a:xfrm>
            <a:off x="0" y="1219200"/>
            <a:ext cx="9144000" cy="381000"/>
          </a:xfrm>
          <a:prstGeom prst="rect">
            <a:avLst/>
          </a:prstGeom>
          <a:solidFill>
            <a:srgbClr val="48C400"/>
          </a:solidFill>
          <a:ln w="9525">
            <a:noFill/>
            <a:miter lim="800000"/>
            <a:headEnd/>
            <a:tailEnd/>
          </a:ln>
          <a:effectLst/>
        </p:spPr>
        <p:txBody>
          <a:bodyPr wrap="none" anchor="ctr"/>
          <a:lstStyle/>
          <a:p>
            <a:pPr>
              <a:defRPr/>
            </a:pPr>
            <a:endParaRPr lang="en-US" dirty="0">
              <a:solidFill>
                <a:srgbClr val="000000"/>
              </a:solidFill>
            </a:endParaRPr>
          </a:p>
        </p:txBody>
      </p:sp>
      <p:pic>
        <p:nvPicPr>
          <p:cNvPr id="6" name="Picture 13"/>
          <p:cNvPicPr>
            <a:picLocks noChangeAspect="1" noChangeArrowheads="1"/>
          </p:cNvPicPr>
          <p:nvPr userDrawn="1">
            <p:custDataLst>
              <p:tags r:id="rId6"/>
            </p:custDataLst>
          </p:nvPr>
        </p:nvPicPr>
        <p:blipFill>
          <a:blip r:embed="rId14" cstate="screen"/>
          <a:srcRect/>
          <a:stretch>
            <a:fillRect/>
          </a:stretch>
        </p:blipFill>
        <p:spPr bwMode="auto">
          <a:xfrm>
            <a:off x="4800602" y="2547938"/>
            <a:ext cx="3886200" cy="1871662"/>
          </a:xfrm>
          <a:prstGeom prst="rect">
            <a:avLst/>
          </a:prstGeom>
          <a:noFill/>
          <a:ln w="9525">
            <a:noFill/>
            <a:miter lim="800000"/>
            <a:headEnd/>
            <a:tailEnd/>
          </a:ln>
        </p:spPr>
      </p:pic>
      <p:sp>
        <p:nvSpPr>
          <p:cNvPr id="7" name="Rectangle 7"/>
          <p:cNvSpPr>
            <a:spLocks noChangeArrowheads="1"/>
          </p:cNvSpPr>
          <p:nvPr userDrawn="1">
            <p:custDataLst>
              <p:tags r:id="rId7"/>
            </p:custDataLst>
          </p:nvPr>
        </p:nvSpPr>
        <p:spPr bwMode="auto">
          <a:xfrm>
            <a:off x="0" y="4876800"/>
            <a:ext cx="9144000" cy="1981200"/>
          </a:xfrm>
          <a:prstGeom prst="rect">
            <a:avLst/>
          </a:prstGeom>
          <a:solidFill>
            <a:srgbClr val="83DA00"/>
          </a:solidFill>
          <a:ln w="9525">
            <a:noFill/>
            <a:miter lim="800000"/>
            <a:headEnd/>
            <a:tailEnd/>
          </a:ln>
          <a:effectLst/>
        </p:spPr>
        <p:txBody>
          <a:bodyPr wrap="none" anchor="ctr"/>
          <a:lstStyle/>
          <a:p>
            <a:pPr>
              <a:defRPr/>
            </a:pPr>
            <a:endParaRPr lang="en-US" dirty="0">
              <a:solidFill>
                <a:srgbClr val="000000"/>
              </a:solidFill>
            </a:endParaRPr>
          </a:p>
        </p:txBody>
      </p:sp>
      <p:sp>
        <p:nvSpPr>
          <p:cNvPr id="8" name="Rectangle 8"/>
          <p:cNvSpPr>
            <a:spLocks noChangeArrowheads="1"/>
          </p:cNvSpPr>
          <p:nvPr userDrawn="1">
            <p:custDataLst>
              <p:tags r:id="rId8"/>
            </p:custDataLst>
          </p:nvPr>
        </p:nvSpPr>
        <p:spPr bwMode="auto">
          <a:xfrm>
            <a:off x="0" y="4876800"/>
            <a:ext cx="9144000" cy="609600"/>
          </a:xfrm>
          <a:prstGeom prst="rect">
            <a:avLst/>
          </a:prstGeom>
          <a:solidFill>
            <a:srgbClr val="48C400"/>
          </a:solidFill>
          <a:ln w="9525">
            <a:noFill/>
            <a:miter lim="800000"/>
            <a:headEnd/>
            <a:tailEnd/>
          </a:ln>
          <a:effectLst/>
        </p:spPr>
        <p:txBody>
          <a:bodyPr wrap="none" anchor="ctr"/>
          <a:lstStyle/>
          <a:p>
            <a:pPr>
              <a:defRPr/>
            </a:pPr>
            <a:endParaRPr lang="en-US" dirty="0">
              <a:solidFill>
                <a:srgbClr val="000000"/>
              </a:solidFill>
            </a:endParaRPr>
          </a:p>
        </p:txBody>
      </p:sp>
      <p:sp>
        <p:nvSpPr>
          <p:cNvPr id="9" name="Rectangle 18"/>
          <p:cNvSpPr>
            <a:spLocks noChangeArrowheads="1"/>
          </p:cNvSpPr>
          <p:nvPr userDrawn="1">
            <p:custDataLst>
              <p:tags r:id="rId9"/>
            </p:custDataLst>
          </p:nvPr>
        </p:nvSpPr>
        <p:spPr bwMode="auto">
          <a:xfrm>
            <a:off x="0" y="5867400"/>
            <a:ext cx="9144000" cy="838200"/>
          </a:xfrm>
          <a:prstGeom prst="rect">
            <a:avLst/>
          </a:prstGeom>
          <a:solidFill>
            <a:srgbClr val="69CF00"/>
          </a:solidFill>
          <a:ln w="9525">
            <a:noFill/>
            <a:miter lim="800000"/>
            <a:headEnd/>
            <a:tailEnd/>
          </a:ln>
          <a:effectLst/>
        </p:spPr>
        <p:txBody>
          <a:bodyPr wrap="none" anchor="ctr"/>
          <a:lstStyle/>
          <a:p>
            <a:pPr>
              <a:defRPr/>
            </a:pPr>
            <a:endParaRPr lang="en-US" dirty="0">
              <a:solidFill>
                <a:srgbClr val="000000"/>
              </a:solidFill>
            </a:endParaRPr>
          </a:p>
        </p:txBody>
      </p:sp>
      <p:sp>
        <p:nvSpPr>
          <p:cNvPr id="19" name="Title 2"/>
          <p:cNvSpPr>
            <a:spLocks noGrp="1"/>
          </p:cNvSpPr>
          <p:nvPr>
            <p:ph type="title"/>
            <p:custDataLst>
              <p:tags r:id="rId10"/>
            </p:custDataLst>
          </p:nvPr>
        </p:nvSpPr>
        <p:spPr>
          <a:xfrm>
            <a:off x="533400" y="4910253"/>
            <a:ext cx="8382000" cy="553845"/>
          </a:xfrm>
        </p:spPr>
        <p:txBody>
          <a:bodyPr anchor="t" anchorCtr="0"/>
          <a:lstStyle>
            <a:lvl1pPr algn="r">
              <a:defRPr sz="2800" b="1">
                <a:solidFill>
                  <a:schemeClr val="bg1"/>
                </a:solidFill>
              </a:defRPr>
            </a:lvl1pPr>
          </a:lstStyle>
          <a:p>
            <a:endParaRPr lang="en-US" dirty="0"/>
          </a:p>
        </p:txBody>
      </p:sp>
      <p:sp>
        <p:nvSpPr>
          <p:cNvPr id="12" name="Text Placeholder 11"/>
          <p:cNvSpPr>
            <a:spLocks noGrp="1"/>
          </p:cNvSpPr>
          <p:nvPr>
            <p:ph type="body" sz="quarter" idx="10"/>
          </p:nvPr>
        </p:nvSpPr>
        <p:spPr>
          <a:xfrm>
            <a:off x="533400" y="6211229"/>
            <a:ext cx="8382000" cy="494371"/>
          </a:xfrm>
        </p:spPr>
        <p:txBody>
          <a:bodyPr anchor="b" anchorCtr="0"/>
          <a:lstStyle>
            <a:lvl1pPr marL="0" indent="0" algn="r">
              <a:buNone/>
              <a:defRPr sz="2200">
                <a:solidFill>
                  <a:srgbClr val="FFFFFF"/>
                </a:solidFill>
              </a:defRPr>
            </a:lvl1pPr>
          </a:lstStyle>
          <a:p>
            <a:pPr lvl="0"/>
            <a:endParaRPr lang="en-US" dirty="0"/>
          </a:p>
        </p:txBody>
      </p:sp>
      <p:sp>
        <p:nvSpPr>
          <p:cNvPr id="13" name="Text Box 8"/>
          <p:cNvSpPr txBox="1">
            <a:spLocks noChangeArrowheads="1"/>
          </p:cNvSpPr>
          <p:nvPr userDrawn="1"/>
        </p:nvSpPr>
        <p:spPr bwMode="auto">
          <a:xfrm>
            <a:off x="2304713" y="6430963"/>
            <a:ext cx="47663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28" charset="-128"/>
              </a:defRPr>
            </a:lvl1pPr>
            <a:lvl2pPr marL="742950" indent="-285750">
              <a:defRPr sz="2400">
                <a:solidFill>
                  <a:schemeClr val="tx1"/>
                </a:solidFill>
                <a:latin typeface="Arial" charset="0"/>
                <a:ea typeface="ＭＳ Ｐゴシック" pitchFamily="28" charset="-128"/>
              </a:defRPr>
            </a:lvl2pPr>
            <a:lvl3pPr marL="1143000" indent="-228600">
              <a:defRPr sz="2400">
                <a:solidFill>
                  <a:schemeClr val="tx1"/>
                </a:solidFill>
                <a:latin typeface="Arial" charset="0"/>
                <a:ea typeface="ＭＳ Ｐゴシック" pitchFamily="28" charset="-128"/>
              </a:defRPr>
            </a:lvl3pPr>
            <a:lvl4pPr marL="1600200" indent="-228600">
              <a:defRPr sz="2400">
                <a:solidFill>
                  <a:schemeClr val="tx1"/>
                </a:solidFill>
                <a:latin typeface="Arial" charset="0"/>
                <a:ea typeface="ＭＳ Ｐゴシック" pitchFamily="28" charset="-128"/>
              </a:defRPr>
            </a:lvl4pPr>
            <a:lvl5pPr marL="2057400" indent="-228600">
              <a:defRPr sz="2400">
                <a:solidFill>
                  <a:schemeClr val="tx1"/>
                </a:solidFill>
                <a:latin typeface="Arial" charset="0"/>
                <a:ea typeface="ＭＳ Ｐゴシック" pitchFamily="2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2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2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2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28" charset="-128"/>
              </a:defRPr>
            </a:lvl9pPr>
          </a:lstStyle>
          <a:p>
            <a:pPr algn="ctr"/>
            <a:r>
              <a:rPr lang="en-US" sz="1200" dirty="0" smtClean="0">
                <a:solidFill>
                  <a:srgbClr val="FFFFFF"/>
                </a:solidFill>
              </a:rPr>
              <a:t>325 East 111</a:t>
            </a:r>
            <a:r>
              <a:rPr lang="en-US" sz="1200" baseline="30000" dirty="0" smtClean="0">
                <a:solidFill>
                  <a:srgbClr val="FFFFFF"/>
                </a:solidFill>
              </a:rPr>
              <a:t>th</a:t>
            </a:r>
            <a:r>
              <a:rPr lang="en-US" sz="1200" dirty="0" smtClean="0">
                <a:solidFill>
                  <a:srgbClr val="FFFFFF"/>
                </a:solidFill>
              </a:rPr>
              <a:t> Street |  </a:t>
            </a:r>
            <a:r>
              <a:rPr lang="en-US" sz="1200" dirty="0">
                <a:solidFill>
                  <a:srgbClr val="FFFFFF"/>
                </a:solidFill>
              </a:rPr>
              <a:t>Los Angeles, CA </a:t>
            </a:r>
            <a:r>
              <a:rPr lang="en-US" sz="1200" dirty="0" smtClean="0">
                <a:solidFill>
                  <a:srgbClr val="FFFFFF"/>
                </a:solidFill>
              </a:rPr>
              <a:t>90061 | greendot.org/</a:t>
            </a:r>
            <a:r>
              <a:rPr lang="en-US" sz="1200" dirty="0" err="1" smtClean="0">
                <a:solidFill>
                  <a:srgbClr val="FFFFFF"/>
                </a:solidFill>
              </a:rPr>
              <a:t>locke</a:t>
            </a:r>
            <a:endParaRPr lang="en-US" sz="1200" dirty="0">
              <a:solidFill>
                <a:srgbClr val="FFFFFF"/>
              </a:solidFill>
            </a:endParaRPr>
          </a:p>
        </p:txBody>
      </p:sp>
      <p:grpSp>
        <p:nvGrpSpPr>
          <p:cNvPr id="14" name="Group 13"/>
          <p:cNvGrpSpPr/>
          <p:nvPr userDrawn="1"/>
        </p:nvGrpSpPr>
        <p:grpSpPr>
          <a:xfrm>
            <a:off x="322395" y="2006221"/>
            <a:ext cx="3266965" cy="2833047"/>
            <a:chOff x="322395" y="2006221"/>
            <a:chExt cx="3266965" cy="2833047"/>
          </a:xfrm>
        </p:grpSpPr>
        <p:pic>
          <p:nvPicPr>
            <p:cNvPr id="15" name="Picture 2" descr="https://photos-4.dropbox.com/t/0/AAD0f7_K0ZtQu7JHwf6jXNcGLvgkkvwEqjGcpdiEWbSTgw/12/103701609/jpeg/32x32/3/1374609600/0/2/Alain%20LeRoy%20Locke%20College%20Prep%20Academy%20-%20Logo.jpg/mZunV7Bd_oUWI8td5IYIr3qTk8MYuI_Mvk4pzyUwRzM?size=1024x768"/>
            <p:cNvPicPr>
              <a:picLocks noChangeAspect="1" noChangeArrowheads="1"/>
            </p:cNvPicPr>
            <p:nvPr/>
          </p:nvPicPr>
          <p:blipFill rotWithShape="1">
            <a:blip r:embed="rId15" cstate="print">
              <a:clrChange>
                <a:clrFrom>
                  <a:srgbClr val="FEFEFE"/>
                </a:clrFrom>
                <a:clrTo>
                  <a:srgbClr val="FEFEFE">
                    <a:alpha val="0"/>
                  </a:srgbClr>
                </a:clrTo>
              </a:clrChange>
              <a:extLst>
                <a:ext uri="{28A0092B-C50C-407E-A947-70E740481C1C}">
                  <a14:useLocalDpi xmlns:a14="http://schemas.microsoft.com/office/drawing/2010/main" val="0"/>
                </a:ext>
              </a:extLst>
            </a:blip>
            <a:srcRect b="15561"/>
            <a:stretch/>
          </p:blipFill>
          <p:spPr bwMode="auto">
            <a:xfrm>
              <a:off x="322395" y="2006221"/>
              <a:ext cx="2782469" cy="2811439"/>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bwMode="auto">
            <a:xfrm>
              <a:off x="2060811" y="4582233"/>
              <a:ext cx="1528549" cy="25703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Times" charset="0"/>
              </a:endParaRPr>
            </a:p>
          </p:txBody>
        </p:sp>
        <p:sp>
          <p:nvSpPr>
            <p:cNvPr id="17" name="Rectangle 16"/>
            <p:cNvSpPr/>
            <p:nvPr/>
          </p:nvSpPr>
          <p:spPr bwMode="auto">
            <a:xfrm>
              <a:off x="2213211" y="4506033"/>
              <a:ext cx="1376149" cy="20471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smtClean="0">
                <a:solidFill>
                  <a:srgbClr val="000000"/>
                </a:solidFill>
                <a:latin typeface="Times" charset="0"/>
              </a:endParaRPr>
            </a:p>
          </p:txBody>
        </p:sp>
      </p:grpSp>
    </p:spTree>
    <p:extLst>
      <p:ext uri="{BB962C8B-B14F-4D97-AF65-F5344CB8AC3E}">
        <p14:creationId xmlns:p14="http://schemas.microsoft.com/office/powerpoint/2010/main" val="289068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5959"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p:cNvSpPr>
            <a:spLocks noChangeArrowheads="1"/>
          </p:cNvSpPr>
          <p:nvPr userDrawn="1"/>
        </p:nvSpPr>
        <p:spPr bwMode="auto">
          <a:xfrm>
            <a:off x="0" y="0"/>
            <a:ext cx="9144000" cy="838200"/>
          </a:xfrm>
          <a:prstGeom prst="rect">
            <a:avLst/>
          </a:prstGeom>
          <a:solidFill>
            <a:srgbClr val="83DA00"/>
          </a:solidFill>
          <a:ln w="9525">
            <a:noFill/>
            <a:miter lim="800000"/>
            <a:headEnd/>
            <a:tailEnd/>
          </a:ln>
          <a:effectLst/>
        </p:spPr>
        <p:txBody>
          <a:bodyPr wrap="none" anchor="ctr"/>
          <a:lstStyle/>
          <a:p>
            <a:pPr>
              <a:defRPr/>
            </a:pPr>
            <a:endParaRPr lang="en-US" dirty="0">
              <a:solidFill>
                <a:srgbClr val="000000"/>
              </a:solidFill>
            </a:endParaRPr>
          </a:p>
        </p:txBody>
      </p:sp>
      <p:sp>
        <p:nvSpPr>
          <p:cNvPr id="5" name="Rectangle 11"/>
          <p:cNvSpPr>
            <a:spLocks noChangeArrowheads="1"/>
          </p:cNvSpPr>
          <p:nvPr userDrawn="1"/>
        </p:nvSpPr>
        <p:spPr bwMode="auto">
          <a:xfrm>
            <a:off x="0" y="0"/>
            <a:ext cx="9144000" cy="685800"/>
          </a:xfrm>
          <a:prstGeom prst="rect">
            <a:avLst/>
          </a:prstGeom>
          <a:solidFill>
            <a:srgbClr val="69CF00"/>
          </a:solidFill>
          <a:ln w="9525">
            <a:noFill/>
            <a:miter lim="800000"/>
            <a:headEnd/>
            <a:tailEnd/>
          </a:ln>
          <a:effectLst/>
        </p:spPr>
        <p:txBody>
          <a:bodyPr wrap="none" anchor="ctr"/>
          <a:lstStyle/>
          <a:p>
            <a:pPr>
              <a:defRPr/>
            </a:pPr>
            <a:endParaRPr lang="en-US" dirty="0">
              <a:solidFill>
                <a:srgbClr val="000000"/>
              </a:solidFill>
            </a:endParaRPr>
          </a:p>
        </p:txBody>
      </p:sp>
      <p:sp>
        <p:nvSpPr>
          <p:cNvPr id="6" name="Rectangle 5"/>
          <p:cNvSpPr>
            <a:spLocks noChangeArrowheads="1"/>
          </p:cNvSpPr>
          <p:nvPr userDrawn="1"/>
        </p:nvSpPr>
        <p:spPr bwMode="auto">
          <a:xfrm>
            <a:off x="0" y="0"/>
            <a:ext cx="9144000" cy="228600"/>
          </a:xfrm>
          <a:prstGeom prst="rect">
            <a:avLst/>
          </a:prstGeom>
          <a:solidFill>
            <a:srgbClr val="48C400"/>
          </a:solidFill>
          <a:ln w="9525">
            <a:noFill/>
            <a:miter lim="800000"/>
            <a:headEnd/>
            <a:tailEnd/>
          </a:ln>
          <a:effectLst/>
        </p:spPr>
        <p:txBody>
          <a:bodyPr wrap="none" anchor="ctr"/>
          <a:lstStyle/>
          <a:p>
            <a:pPr>
              <a:defRPr/>
            </a:pPr>
            <a:endParaRPr lang="en-US" dirty="0">
              <a:solidFill>
                <a:srgbClr val="000000"/>
              </a:solidFill>
            </a:endParaRPr>
          </a:p>
        </p:txBody>
      </p:sp>
      <p:sp>
        <p:nvSpPr>
          <p:cNvPr id="3" name="Content Placeholder 2"/>
          <p:cNvSpPr>
            <a:spLocks noGrp="1"/>
          </p:cNvSpPr>
          <p:nvPr>
            <p:ph idx="1"/>
          </p:nvPr>
        </p:nvSpPr>
        <p:spPr>
          <a:xfrm>
            <a:off x="609600" y="1295400"/>
            <a:ext cx="7772400" cy="4114800"/>
          </a:xfrm>
        </p:spPr>
        <p:txBody>
          <a:bodyPr/>
          <a:lstStyle>
            <a:lvl1pPr marL="0" indent="0">
              <a:buSzPct val="125000"/>
              <a:buFontTx/>
              <a:buNone/>
              <a:defRPr sz="1600" b="1"/>
            </a:lvl1pPr>
            <a:lvl2pPr marL="454025" indent="-220663">
              <a:buFont typeface="Arial" pitchFamily="34" charset="0"/>
              <a:buChar char="•"/>
              <a:defRPr sz="1600"/>
            </a:lvl2pPr>
            <a:lvl3pPr marL="909638" indent="-228600">
              <a:buFont typeface="Arial" pitchFamily="34" charset="0"/>
              <a:buChar char="–"/>
              <a:defRPr sz="1600"/>
            </a:lvl3pPr>
            <a:lvl4pPr marL="1376363" indent="-228600">
              <a:defRPr sz="1600"/>
            </a:lvl4pPr>
            <a:lvl5pPr marL="1824038" indent="-228600">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2" y="152400"/>
            <a:ext cx="8839200" cy="609600"/>
          </a:xfrm>
        </p:spPr>
        <p:txBody>
          <a:bodyPr/>
          <a:lstStyle>
            <a:lvl1pPr algn="l">
              <a:defRPr sz="2400" b="1">
                <a:solidFill>
                  <a:schemeClr val="bg1"/>
                </a:solidFill>
              </a:defRPr>
            </a:lvl1pPr>
          </a:lstStyle>
          <a:p>
            <a:r>
              <a:rPr lang="en-US" dirty="0" smtClean="0"/>
              <a:t>Click to edit Master title style</a:t>
            </a:r>
            <a:endParaRPr lang="en-US" dirty="0"/>
          </a:p>
        </p:txBody>
      </p:sp>
      <p:pic>
        <p:nvPicPr>
          <p:cNvPr id="13" name="Picture 10"/>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b="14285"/>
          <a:stretch>
            <a:fillRect/>
          </a:stretch>
        </p:blipFill>
        <p:spPr bwMode="auto">
          <a:xfrm>
            <a:off x="7523336" y="6098273"/>
            <a:ext cx="129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6"/>
          <p:cNvSpPr>
            <a:spLocks noGrp="1" noChangeArrowheads="1"/>
          </p:cNvSpPr>
          <p:nvPr>
            <p:ph type="sldNum" sz="quarter" idx="4"/>
            <p:custDataLst>
              <p:tags r:id="rId3"/>
            </p:custDataLst>
          </p:nvPr>
        </p:nvSpPr>
        <p:spPr bwMode="auto">
          <a:xfrm>
            <a:off x="7239000" y="6512257"/>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B54AEB9-DBA0-4363-84EA-9285A3A7403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1654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2" name="Group 9"/>
          <p:cNvGrpSpPr/>
          <p:nvPr userDrawn="1"/>
        </p:nvGrpSpPr>
        <p:grpSpPr>
          <a:xfrm>
            <a:off x="0" y="3013792"/>
            <a:ext cx="9144000" cy="838200"/>
            <a:chOff x="0" y="2901820"/>
            <a:chExt cx="9144000" cy="838200"/>
          </a:xfrm>
        </p:grpSpPr>
        <p:sp>
          <p:nvSpPr>
            <p:cNvPr id="6" name="Rectangle 4"/>
            <p:cNvSpPr>
              <a:spLocks noChangeArrowheads="1"/>
            </p:cNvSpPr>
            <p:nvPr userDrawn="1">
              <p:custDataLst>
                <p:tags r:id="rId3"/>
              </p:custDataLst>
            </p:nvPr>
          </p:nvSpPr>
          <p:spPr bwMode="auto">
            <a:xfrm>
              <a:off x="0" y="2901820"/>
              <a:ext cx="9144000" cy="838200"/>
            </a:xfrm>
            <a:prstGeom prst="rect">
              <a:avLst/>
            </a:prstGeom>
            <a:solidFill>
              <a:srgbClr val="83DA00"/>
            </a:solidFill>
            <a:ln w="9525">
              <a:noFill/>
              <a:miter lim="800000"/>
              <a:headEnd/>
              <a:tailEnd/>
            </a:ln>
            <a:effectLst/>
          </p:spPr>
          <p:txBody>
            <a:bodyPr wrap="none" anchor="ctr"/>
            <a:lstStyle/>
            <a:p>
              <a:pPr>
                <a:defRPr/>
              </a:pPr>
              <a:endParaRPr lang="en-US" dirty="0">
                <a:solidFill>
                  <a:srgbClr val="000000"/>
                </a:solidFill>
              </a:endParaRPr>
            </a:p>
          </p:txBody>
        </p:sp>
        <p:sp>
          <p:nvSpPr>
            <p:cNvPr id="7" name="Rectangle 11"/>
            <p:cNvSpPr>
              <a:spLocks noChangeArrowheads="1"/>
            </p:cNvSpPr>
            <p:nvPr userDrawn="1">
              <p:custDataLst>
                <p:tags r:id="rId4"/>
              </p:custDataLst>
            </p:nvPr>
          </p:nvSpPr>
          <p:spPr bwMode="auto">
            <a:xfrm>
              <a:off x="0" y="2901820"/>
              <a:ext cx="9144000" cy="685800"/>
            </a:xfrm>
            <a:prstGeom prst="rect">
              <a:avLst/>
            </a:prstGeom>
            <a:solidFill>
              <a:srgbClr val="69CF00"/>
            </a:solidFill>
            <a:ln w="9525">
              <a:noFill/>
              <a:miter lim="800000"/>
              <a:headEnd/>
              <a:tailEnd/>
            </a:ln>
            <a:effectLst/>
          </p:spPr>
          <p:txBody>
            <a:bodyPr wrap="none" anchor="ctr"/>
            <a:lstStyle/>
            <a:p>
              <a:pPr>
                <a:defRPr/>
              </a:pPr>
              <a:endParaRPr lang="en-US" dirty="0">
                <a:solidFill>
                  <a:srgbClr val="000000"/>
                </a:solidFill>
              </a:endParaRPr>
            </a:p>
          </p:txBody>
        </p:sp>
        <p:sp>
          <p:nvSpPr>
            <p:cNvPr id="8" name="Rectangle 7"/>
            <p:cNvSpPr>
              <a:spLocks noChangeArrowheads="1"/>
            </p:cNvSpPr>
            <p:nvPr userDrawn="1">
              <p:custDataLst>
                <p:tags r:id="rId5"/>
              </p:custDataLst>
            </p:nvPr>
          </p:nvSpPr>
          <p:spPr bwMode="auto">
            <a:xfrm>
              <a:off x="0" y="2901820"/>
              <a:ext cx="9144000" cy="228600"/>
            </a:xfrm>
            <a:prstGeom prst="rect">
              <a:avLst/>
            </a:prstGeom>
            <a:solidFill>
              <a:srgbClr val="48C400"/>
            </a:solidFill>
            <a:ln w="9525">
              <a:noFill/>
              <a:miter lim="800000"/>
              <a:headEnd/>
              <a:tailEnd/>
            </a:ln>
            <a:effectLst/>
          </p:spPr>
          <p:txBody>
            <a:bodyPr wrap="none" anchor="ctr"/>
            <a:lstStyle/>
            <a:p>
              <a:pPr>
                <a:defRPr/>
              </a:pPr>
              <a:endParaRPr lang="en-US" dirty="0">
                <a:solidFill>
                  <a:srgbClr val="000000"/>
                </a:solidFill>
              </a:endParaRPr>
            </a:p>
          </p:txBody>
        </p:sp>
      </p:grpSp>
      <p:sp>
        <p:nvSpPr>
          <p:cNvPr id="9" name="Title 1"/>
          <p:cNvSpPr>
            <a:spLocks noGrp="1"/>
          </p:cNvSpPr>
          <p:nvPr>
            <p:ph type="title"/>
            <p:custDataLst>
              <p:tags r:id="rId1"/>
            </p:custDataLst>
          </p:nvPr>
        </p:nvSpPr>
        <p:spPr>
          <a:xfrm>
            <a:off x="152402" y="3166192"/>
            <a:ext cx="8839200" cy="609600"/>
          </a:xfrm>
        </p:spPr>
        <p:txBody>
          <a:bodyPr/>
          <a:lstStyle>
            <a:lvl1pPr algn="l">
              <a:defRPr sz="2000" b="1">
                <a:solidFill>
                  <a:srgbClr val="FFFFFF"/>
                </a:solidFill>
              </a:defRPr>
            </a:lvl1pPr>
          </a:lstStyle>
          <a:p>
            <a:r>
              <a:rPr lang="en-US" dirty="0" smtClean="0"/>
              <a:t>Click to edit Master title style</a:t>
            </a:r>
            <a:endParaRPr lang="en-US" dirty="0"/>
          </a:p>
        </p:txBody>
      </p:sp>
      <p:pic>
        <p:nvPicPr>
          <p:cNvPr id="10" name="Picture 10"/>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b="14285"/>
          <a:stretch>
            <a:fillRect/>
          </a:stretch>
        </p:blipFill>
        <p:spPr bwMode="auto">
          <a:xfrm>
            <a:off x="7517642" y="6098275"/>
            <a:ext cx="129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6"/>
          <p:cNvSpPr>
            <a:spLocks noGrp="1" noChangeArrowheads="1"/>
          </p:cNvSpPr>
          <p:nvPr>
            <p:ph type="sldNum" sz="quarter" idx="4"/>
            <p:custDataLst>
              <p:tags r:id="rId2"/>
            </p:custDataLst>
          </p:nvPr>
        </p:nvSpPr>
        <p:spPr bwMode="auto">
          <a:xfrm>
            <a:off x="7239000" y="6512257"/>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B54AEB9-DBA0-4363-84EA-9285A3A7403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4711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tags" Target="../tags/tag6.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image" Target="../media/image1.emf"/><Relationship Id="rId3" Type="http://schemas.openxmlformats.org/officeDocument/2006/relationships/slideLayout" Target="../slideLayouts/slideLayout8.xml"/><Relationship Id="rId7" Type="http://schemas.openxmlformats.org/officeDocument/2006/relationships/tags" Target="../tags/tag31.xml"/><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vmlDrawing" Target="../drawings/vmlDrawing5.vml"/><Relationship Id="rId10" Type="http://schemas.openxmlformats.org/officeDocument/2006/relationships/tags" Target="../tags/tag34.xml"/><Relationship Id="rId4" Type="http://schemas.openxmlformats.org/officeDocument/2006/relationships/theme" Target="../theme/theme2.xml"/><Relationship Id="rId9" Type="http://schemas.openxmlformats.org/officeDocument/2006/relationships/tags" Target="../tags/tag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8"/>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4559" name="think-cell Slide" r:id="rId14" imgW="360" imgH="360" progId="TCLayout.ActiveDocument.1">
                  <p:embed/>
                </p:oleObj>
              </mc:Choice>
              <mc:Fallback>
                <p:oleObj name="think-cell Slide" r:id="rId14" imgW="360" imgH="360" progId="TCLayout.ActiveDocument.1">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custDataLst>
              <p:tags r:id="rId9"/>
            </p:custDataLst>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0"/>
            </p:custDataLst>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custDataLst>
              <p:tags r:id="rId11"/>
            </p:custDataLst>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custDataLst>
              <p:tags r:id="rId12"/>
            </p:custDataLst>
          </p:nvPr>
        </p:nvSpPr>
        <p:spPr bwMode="auto">
          <a:xfrm>
            <a:off x="3124201"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custDataLst>
              <p:tags r:id="rId13"/>
            </p:custDataLst>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B54AEB9-DBA0-4363-84EA-9285A3A7403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76" r:id="rId3"/>
    <p:sldLayoutId id="2147483677" r:id="rId4"/>
    <p:sldLayoutId id="2147483682" r:id="rId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6"/>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3911" name="think-cell Slide" r:id="rId12" imgW="360" imgH="360" progId="TCLayout.ActiveDocument.1">
                  <p:embed/>
                </p:oleObj>
              </mc:Choice>
              <mc:Fallback>
                <p:oleObj name="think-cell Slide" r:id="rId12" imgW="360" imgH="360" progId="TCLayout.ActiveDocument.1">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custDataLst>
              <p:tags r:id="rId7"/>
            </p:custDataLst>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8"/>
            </p:custDataLst>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custDataLst>
              <p:tags r:id="rId9"/>
            </p:custDataLst>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solidFill>
                <a:srgbClr val="000000"/>
              </a:solidFill>
            </a:endParaRPr>
          </a:p>
        </p:txBody>
      </p:sp>
      <p:sp>
        <p:nvSpPr>
          <p:cNvPr id="1029" name="Rectangle 5"/>
          <p:cNvSpPr>
            <a:spLocks noGrp="1" noChangeArrowheads="1"/>
          </p:cNvSpPr>
          <p:nvPr>
            <p:ph type="ftr" sz="quarter" idx="3"/>
            <p:custDataLst>
              <p:tags r:id="rId10"/>
            </p:custDataLst>
          </p:nvPr>
        </p:nvSpPr>
        <p:spPr bwMode="auto">
          <a:xfrm>
            <a:off x="3124201"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solidFill>
                <a:srgbClr val="000000"/>
              </a:solidFill>
            </a:endParaRPr>
          </a:p>
        </p:txBody>
      </p:sp>
      <p:sp>
        <p:nvSpPr>
          <p:cNvPr id="1030" name="Rectangle 6"/>
          <p:cNvSpPr>
            <a:spLocks noGrp="1" noChangeArrowheads="1"/>
          </p:cNvSpPr>
          <p:nvPr>
            <p:ph type="sldNum" sz="quarter" idx="4"/>
            <p:custDataLst>
              <p:tags r:id="rId11"/>
            </p:custDataLst>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B54AEB9-DBA0-4363-84EA-9285A3A740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906013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cid:2728D92F-1ED5-4F1A-9291-DA74F4CF68EC@Home"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a:t>
            </a:fld>
            <a:endParaRPr lang="en-US" dirty="0"/>
          </a:p>
        </p:txBody>
      </p:sp>
      <p:sp>
        <p:nvSpPr>
          <p:cNvPr id="4" name="TextBox 3"/>
          <p:cNvSpPr txBox="1"/>
          <p:nvPr/>
        </p:nvSpPr>
        <p:spPr>
          <a:xfrm>
            <a:off x="268014" y="1034589"/>
            <a:ext cx="8723588"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Please sit in </a:t>
            </a:r>
            <a:r>
              <a:rPr lang="en-US" sz="3200" dirty="0" smtClean="0"/>
              <a:t>department groups.</a:t>
            </a:r>
          </a:p>
          <a:p>
            <a:pPr marL="457200" indent="-457200">
              <a:buFont typeface="Arial" panose="020B0604020202020204" pitchFamily="34" charset="0"/>
              <a:buChar char="•"/>
            </a:pPr>
            <a:r>
              <a:rPr lang="en-US" sz="3200" dirty="0" smtClean="0"/>
              <a:t>Brainstorm any Leading Green shout-outs!</a:t>
            </a:r>
            <a:endParaRPr lang="en-US" sz="3200" dirty="0" smtClean="0"/>
          </a:p>
        </p:txBody>
      </p:sp>
      <p:sp>
        <p:nvSpPr>
          <p:cNvPr id="6" name="AutoShape 2" descr="data:image/jpeg;base64,/9j/4AAQSkZJRgABAQAAAQABAAD/2wCEAAkGBxQQEBQUDxAVFA8UFhQVFRQWGBkXGRUfGRUYHhcYFRgZHCggGBwlHBgXITEhJykrLi4xGB8zODMtNygtLisBCgoKDg0OGxAQGy8kICY4LCw0NC80Ky8vLDAzMiw0LCwsLCwvLDQsLSwvLywsLCwsLywvLy8wLCwsLCwsLCwvL//AABEIAOEA4QMBEQACEQEDEQH/xAAbAAEAAgMBAQAAAAAAAAAAAAABAAQCBQYDB//EAD8QAAICAQMCBQEGAwYEBgMAAAECAxEABBIhBTEGEyJBUWEUMnGBkaEjQvAHFTNSkrFicsHhJEOC0dLxFlSi/8QAGwEBAAIDAQEAAAAAAAAAAAAAAAQFAQIDBgf/xAA2EQABAwIDBQcEAgICAwEAAAABAAIDBBESITEFQVFhcRMigZGhsfAUwdHhMvEjQgYVM1KCJP/aAAwDAQACEQMRAD8A+xDMoshhFMIkDCLKsIphE1hE1hE1hFMInCKYRTCKYRTCKYRTCKYRGEUrCIrCIrCKYRGEQRhEYRBwixOERhFmMInCJAwicImsImsInCKYROEUwilYROEUwimYRTCKZlFMIpWERhFMIphEYRGERWERhEEYRGEQcIjCJwiyAwicInCJwicInCKYROEUzCJwimZRTMInMopmERmUUzCKYRGEUzKIwimERhEYRGERhEEYRGERhEjCLLCJwiRhE4ROEThFMwicInCKYRTCJwimEUwimEUwiMIphEZlEZhFMyiMIjCKYRYnCIwiDhEYRZDCJGESMInCJwicInMInCKYROEUwiq63qMUNebIqE9ge5+tfH1zlJNHH/M2WLpl16KEItg9kFBuFAcsSPYcZ0aQ4XC6xxF4JG5eMnVkEmzaxo0WA4Hz9eMrH7WhbP2NiSMibZD+t67NpHlmO4VhNTbsuxgFH3uKNAXQBv39xzR/O2LcrqHizsqGt8RQ6eISanfCGbYqMu5yasUse6+PjNmROebNWI3Yxe1uq2On1KyIsiMDGw3Bu3H59s0cMJsVuvRXB7EEfTnNQQdFkiycysIwimERhEZlEYRTCLHCIOERhEVhE4RZDCJwicInCJzCJwimEWM0oQWf2/D/ALZq5waLlbNaXGwXMeNddqf4MPT782bexYVaqm0Gt3blxz34yZStjIL36BQ6t0oIZHqfn3XOdC1HU9LPEdT5raeSWON/NIat7BQVJJIom+OMlStp5GnDa4BOSiRGpjcMdyCQM+a7efpKS6vzJQGpFCKeQaJst80W7fUZ559M19RjfwyHzqrO2apnQOsRaKXyoAJKQqG4aRmsfQgrx9M2jkZBTl5HdFz4XJU2kfGAGFtyTxsrUXUV8k7gW5AY0Bu3D1Gr4um/bKQ7agdC+zDa9t3+1yd+uTvTmurqZ3ai2Xnu0+y0/UNESnmQzykMdQ5WWXywqkHeFZIyxI3emyQKF3VZfR7SE8AkjaADxy014qE3ZoLyyRzv/mxzdpw+WWv1/UtLodcqSmeV4xuLSkOF3INpj5HqFAXXufjLSOF7oyRvUaGARXsSb8TdbTwz1+KfSvt3qY5CXJArc8m87dt+m2rn6ZFrh2Wbjw9LKVE0udkt1J1OOITO8lrGm5iBdBVZjVdzQP6ZGbK3Ec72XQQveWtA1Nvsuafxdr/tPlDosu0mgd/t8mQL5YNe276XjtX3thU4UFN2ePtx5fa9/RdXp+pxPFHLvCJIBt3kKbP8pBP3vavpkhgLx3RdVM9oXYZCBnb+lczCIwiMIjMojCIwiDhEHCIwiRhFkMInCJwicwicIh2Cgk9gCT+WFkC5sFqNTqZtR5a6VjCGDNI7p60AIAXaeAxs9/8ALneAxhpe8X4DRRats4kEUZA3k68NOv2VbVavUKwRoPtCoxttv3/SCpocA+o+3t7ZWbSfI1zDFHiacyOBzFvvvVhs1rXNeJZMLgbA6XFgb/bKyoQ9SkGs0olh2MBLHtAo7ZCm1q9huX9jknZ3avpndq3CQcvD+1pXCNlQ3A7Fln4/0tr4o1m06eIcebPFbewCSKe/zu2/ockxMuHHkfZRpXaDmFz+l6brY7IjcMRTEOvP4ndznlW0tWwktBB6j8rNirfh7RzKZmkX+EYnFb1KsxI77WNcXz7XkqgpHkubIO6QQcxnfoV0ZijdfQq/qIzFpyphDzFwgVGbax22CLO4AC+Pp9c2qtn00MOCNhIcRlc5nryCsKaR8sl3usANbDRa7S9LeWVBqY3gJR40aGQrYssyspLEg2ebHtxmlJA4YY3swjMCx8TvPupk07GMLonYswTcX5AjIK9D0VAUDaaOREqJWkCO21WIF2t9v/ftno4w2OIMaTkF5uSeaSYvcNT9+HzjovfW6BVcRwxRR6clDKFTaW3uBdqyha2qeVa6rjOL42zMtJc+Pj80XcSvY4Fqp9W6agimRGHkvUbqpLSEf+ZtJJBbYZAFC3f6ZWhrGOIaRY5c7+fXKytYJHY2uIOIZ56cr8r2ub2XVI4YBgbUgEH2IPvlgqwgg2K4/STmOJUGlklh2TNFJsLlhJKxQEBfSSgDc0fUAQMk0kYMd8ds+mXFRtrTOFSWmPF3dQCRisAR4W1v6K9J4sjjVRJG4loF41F7CR91i1c5WVVZDBIWA4rcFtFKXMDnCxO7gtn0nq0epUmImxW5SKK3dX7Ht7ZvBUsmF2rqDdXs7rKMIjMojCIOEQcIjCJGEThEjCJzCLLCKYRclq+paaYszathG5MZ2tKvpKVwoNAX/Nt7++ZLSRZQI62JkomD9Dzt5aW52Wu03Wxp9RqInBKoZmXzWLs7DbwSeArBLAA7kd8soqECJrmk3Nr8v6/KiVW2HSVLmyNaA0EDLW3Hru8FaXxG8kupg04BHlzmOReGDLHwb7EbgAPptzL6UNjbI7XLL56rWCudJO+FgyzsfD24crLg/DnXm08iyIbb3B53A9w39ewyRNCHixWaeow5rc+JfGDatAm0JGDZUG9x+pocfTOMNMGG6kTVWIWW4/s4kabS6hXYmESoACTwKUuBzwCK4Hych7UY3IefmpGzJHG58vJdF1joK6lBHG7aetjXHQPpa1sXTD73fIdOWxSXa3daysHOJbmbqj0zRJptU96t59RIYhsYAKuxSDVcBirfN2B85yqq+Jz2Qi2IHTrrc9NF2jp5OzLyO7bX5zWz67rk8viTZayqkgvh9pUfd5AFmyBwazm6tgjkY+Q92/XMbve/NczSTSxSRx/yI6W5+y43Uw6iNVjfWxgNTj1yHv2YsE4/M5dO2vs9jgTvHDcvJO2XtBv+N0mh4nXyW71ng9JGt3nYyLH5zrIgWwoWwGQlr23+eQZdpyxyhscd28csgSbZXz8Nyv46Fjo++8397Ae64rxl4ikg1ksOmVYliYU1EsWKA77YkA+r2GVcrGCQua0A3v48V7bZlIySna6Qk3FuVtLcfVdppvECXHGp26I6H7X9/wBaKpCmPtdd/e7B54rJYkGm611VPo3Wc85vx4NMiTnfr6clyfg7x1qjqoIH2vBI4jCkepAR6drjk7eOWskA+/OcopnXAKsto7LpxE+RuThnyPhz5WXZdL6CJppJpKaLzZCq99/rPLfT6e/4d4dPR9rK6V+bbnxzOvL36a+QAubrbafTRx6xvLpS0IJQAAcPweMmsaxlQQ3UjTx1Wd62Mcoa69v6/wCmTF0c0jVZ4WqMIsTmUUwixOERhFkMInCJGETmEWGok2Izf5VJ/QXhbMbicG8VzHk9Q5k8zsu/bxR4vaErv7f9c37qt8dD/DDy/d/nRXR4c07BWSCNeFeqsH3rvwO365FmdLfuutbPrrkqIUNK02MY18lX8S6YPMiRwRmVxuZjGhY+wtiOAKPOaT1dQ0tjicQpMVHTPxSSsB6gK10XQfZpGQpGXMe5XRFUnn1ISACedudGTT37OVxdlcLR0FO0dpEwN3ZALzHRtIo3SaOALsZmYwxHtXIpbrk/1yesdTMSBiPn0XFlLG9waGC55BUE0GhEbqUgLkKVZtPGCu8CiAEArkHn/bFVVyRxkl5G69zqfnRT/wDroy8EQi2eQ329fJL6FFVTpGjVIXYNQVBu3Aq1IoDEiuQPYZVVE/aN7UyXwkgknnl8C7RxiM4MFsWdgPNeskcj7ZmdFghLOzBidoDF3Pa7C8V9BmIrz2ka4FoO487lZyaTHY4jl13BUPsp1UjavSyKIi6MPMWRHB2oRSlLINqRXfcM5y7Plmn7WIjUHO40ty8VLNXHTQiGcG4BGVjvI3HXdbivTU9G1M1KzRKVDsAxcfefcx+5Xcj8OM0l2XVPALi2wvvO83O5aQ7SpWONg65tuG4W4q5019PGsrb0dxGiBuaI8tVIAI/zAk1fBGdIX08YebgkAAdLAW89bX3KnmkEkjn8TdWUI8hpBqrjVUXcL9JUDiu9k+3HfOf0Es4c6Oc54QLXytbn+FLp3tdhYGXPuuQ6t4Xh6jqTP5k8Ik2IXMasjMAEBsN6SaUV2sd8tzS31OauIqqWkj7MBrrXNr5gap1X9nQjpft0p9AjoRrwjSXt+990sWPx3sgYbSX3qO7/AJAQf/ENb679LrLp/hODps8OpfUSTGnMcYRV7pVsd3FBvb3r4yLO5lKQXXJz0XCr2y6eIsw2uuz8LsrI5iBWPdQQsW2muTZ+QV4+mNnFpa4syHC97f3kqdqoa7qEen1TtIrNL7OrfdBHA2GhwK+fnI7544akueCXcQd3C2W78rFwHZqxB1ExbWkcOsihkCCjRLEFrrnkD/09s71e1qenDb3N88uHHOys2wtqG3jFuvhotxo9Wsq7kurog9x/V5JpKuOqj7SPTRRJYnROwuXtkpckYRGEQcIjCJGESMIkZhFlhFr+rdUjhG2SyXB9I+Oxs3xmQLqVT00kveZuWP8AeieRu81d+35G66+Pn8sWWfpn9rhw5X8FQ6bMJmk8mTaAB6XH3RRAog1Q/wCgylm2bUGV8jZMncQTbI8+d/JSpm9kG9o2/Mb09O6hGsiVIW9JRmIofeJUgk2O9dszRObAGsL8W4k9SRr5LlNG54JtbejW9QjaRzvN7TGvcLR7kkWfvUbr+UZ2fPG55N+Q4LkYJOzDQOardO08vniKeWN9kZXYGJI3UexXnj5+ma09PO147RwNhbU/hRhFI1ok3K1reib5JJRKylSAkShQhpV2h12+uyf3r2y+D4ywRuYCDqTn8soEonc90olcCNADlu143Wy1EkURCCkNhqUV3sWa4/8ArPP1tXTU7mxuOE3ByHUXuriNssgLtd2a1PiHWSGCVNEgnncgFGNblIAcg2BdfX8jmlNWwSPfFE7E459cgDmpNNE0SNfP3Wj0O7iqen6jO0s32uEaWFjC8e+VS5ZSoIAViK9N0ALognni7pRI55OHJQNrGkjgYGyguv033GuZ++i3srKkyrNOLKSUGIWwasVfPbv/AMPvZOdsJfGcLcslWlzWTND352OuXz5rmtNJ4TCsAsjlBW5iQCAbAobfV2+RnnnbMaHWBNt+n4z9FPbCwtuTnuy988vVbSLoqwQiPcWTzRI5Ne1Vx8WFv6XllTQNgbhaulO7ATbWx+fjmrnUF3xFdpHK7e1WGBWue1gflkgLaE4Xh1+N/LNc5q/E+nbUSLPp9wjLx2wViSrEcA/dB59+eMmNp3hoLTrmqd9TGXkObpkqU8rdRiQ6eE7oGKMoZaO5VNgmvjt7WMp9r0Uji0tz1+Z9F2gl7VuQ0XkOm6qIWUMYJAvzEWyew+/3ymbRVQ/i0+BH5XbCVg3RtS43CItfuHQ3887sx9DUXzafMflYwldl0fTqsaI21nWOMNRDUV7j47k/vllTNhL8GTiGtB32tfI8Nct5z4KV32sGoVuFlDuAQGJsrfP3RzX9ds7wPiEr2gjETpfPQZ2+C1jvR4cWgnRe5yYuSDhFicyiMIphE4RQYRZDMIkYRcx1PTfb2VtO23YCDvVlDAngoa5Fhs5wVDJL4bqfQ1jIQ4OBN1z2v2QMUfUxlxwQgdq+hIWr+l5Yx0srxcDJaTf8koInYXE35ZrdeDJYSZP/ABCNJJShOVagCTQYDd+V9s5z00jB3m5KPLtqmrcLYTpxyPkiboDwoWeWMIvdiW/L27/TPPPozG0uc4ABWDKgSODWtJJWv0saTuEWdATwLDrf/La9/pkaLs5XYA8eo9wpUrJYm4y32XrrBr4dSFk1cZjklkdY4omeXZVAemOloVzd3fJy9YyQPuSLX+BVtVXUDYeyDHdoW2FrnP8A9sufhyWek6ZrBpiA8TI6u3mM7dnC2Ta+wVu/bccunVNOXh1jlbcN1/ngvIxUNaYsDSDivnc3zty5HzWx8OwRTQqsk3mTRghyCw4LsR94AkAGryh2pQU1ZN2r28uHsvT0cNXQU7Y5dfP1VqKIRPG6egyelAwZyQa70QEPb5/3yvp6GCmeHxixOQvc/wBKU+V0jS12dug/tV/EuleeGQfw49pRnZ2NLtDWQQvIII/fPQ0VS1jrvvcX0+Bef2rSOliIaRY2Nzla1+q1HhjRSSSmVZ4ptqGP7z7ktaXhkBrg/jzkyeqhczC0EZ33flVez6Sbte1Lw6wtqcuGoXr1nrY0+okgbVAM23b6ZD5Qq1DFVocG/pwTlA/Z9bLjexwsdOI6L1ra+iiwMeDca8+qy6l1aaOfy5H3LH5YYcAPSqWJ+d3P65LjYQwAm54q2hponx42ixN/DM28ld6p1gbJNr2Q6iMjuBtDFu/PuL+ubALhBSnE243G/tb7rXaZlfTySNpYZdQZQis0SMzEgE7qFsQP98j1tXLBFeMm+QAz9lpNsylNQMTQBa509yt/4egeAmKSOFNy+aPKQILsBgwXgkWnOcoZqguwzm5tcfceFwos0NM1uKnFhex+x8c1wsfgyTrAOrl1hBeSUKjoXCKsrhVX1igB7V7n5y8+oEHcDeCjXV7pHhyXpWq0sa6tpIdS0sbxhdiConZSAWbncbsVnKaRtRE+4sbarIdY3W3bdA6o7pHI/CqZUUtzXA3WbOfNRsuuhf3O6eTgL+qu8ccrSQLgcifsraadonEuoIjiU2zu6gD4s37mhk/ZuyKwVbZJG773uCfQkqLUVcDYXAH7Lf6edZFDxuro3IZSCD+BGevIINiqtrg4XCzzCyg5lEYRGEThEjCJzCLx17usTGFQ0gHpU9j+4/3znKXhhLBc7lgrkx1uZ4pTGseyOFkZ43VthCnbW1ztN17e2cqBlV9Qxs0dm/OfziodTPaB7mHQHTcuc0nhbUyoHSL0kArbKCwPYiz8c81nrH1sLXYSV5SPZlVIzG1uR0zGfzmrGq8Oy6JE1EjKGWVKVeSO5sn8uwvvmjapk5MbRuK7v2fLRtbO8jIjILuPEyCWFIw4BkkQKT2Pv/X5Z4/aTcUYjvYuIGa9/s9+F5ktcAErw1fS4NNAlgArJE3mUNxIcE8/FXx8DOUtPBTQi+4tz33uPnRdY6maeU23g5btF6Qdahk1Egja3TbE5r38wqAvPPqYi+3bLe2SoG1MbpHBpzFgfP8AKqJ4g076aREb1ANHto1bhqr/AIe9H4GMJupmyntqH/4v9bE+e77K1qtZGkgC7A0kbKuyjbMRQNe1gUfrmjwSw2U9kUj2Em+R38ArEfT3ItdS+08qK7D2B5yKIXkXDzbcuJlaDYsF1rep6+PSgpqJXZpNtEA2SjWaPYAAp+vvnWBjgTc30+eyg19TExrQ7K+gHKyz03iDTLqColZi6ABiCQdu9q+eAT7e+SMJKisq4e1wg3J/apR+K9JLDO3bfu9LL6nuNVPaxyBXJ9uaGSjTyNcBwXVs8bmk8V5z6tdcySaXSLJasZHmZo9oRioU7LFmjR5/Y1BqDLFJ2bRffyVzQVIMGLGQL2AABN9+vBbPU9EhKp5UaKWG63LsKAsjhh8981kkfYYSBfistrJgTiccuFvwqWv6imlKRRQhQNk1hj3N3XzxxzlTtCvcxzWht9HXupcFO+oBke6+rfBRfEQfUD+Gak2xA7qZQxHYdu5v8hnKLaeKpDsGthrmB001WHbPIgIxaXPVPS/DaSQlJEiWiqSqIgJAyKoO2UN6Veg4NXUnsTnqXzEOuL8v6VKvWbogWeAAReZYbdHEIyFjkjd2YgmySqJwB/iN7ZgSXadfPqix1HV9LL9pcoCyAxlmUb/Sr2E5sDhq7c324yodPE7GbaZc9/wc1aMpp24ADkc+W7X78ln1TrmlmjgEu4xykSBSvFKxHr+gPsLuvg5Z0uKRvaRqmrQ2F/ZS/pXPD/U4ZTKkH8rFyNu0UxNEfjRPt37ZmaNzbFy0glY+4atxnFSEHMojCKYRTCJGETmEWt8Sa+ODTSGVtu9WjXv6mZGoCvwPOdYWFzxZc5Xta3NaHUR6WF1jgjiilmjRkCEVI6yK6ISvA5Xgng7jkmNzz3nEkD0FrFQ6iNmDCwAE2I5kG4Hous6fKrxIYxtSgAtVtrjaR7VVflkSRpa8h2qlwPa6NpYLDhw5eGiqdfG6LywtySkxp/wlkbc35JuOdabJ+LcMz56eJsuFdZ0fZ2uXZDlcG58Bcrm9Z1co/wBnKr5ERWP7oLUtAkE8AkWRQ4zy+0NoSPncxwGG+eVzz19F6ai2cyKnaWE3t0HLRX+uddiZFMLB5FbgMhoCuSQw79u3PObVu0IXtHZG7gd4NvUe2a0pKKVriJBYHgfwVrOn9N000U+qmVkZGd5DG7KDQDkgXwb579xlns2qkqWd4C97e35VRtDY1PFNdt889efLpdXtN4W8uI7Ui2kiTyrkuwtAefv7UTzsrntlhibff85ftYomiiv2OV9d/uqepaBHjbTxfyxyqzM5+8Ay8bq+O95XVVW+J5jCuYppZWHE7I5aD8LbaHr4VKdSWsmxXNknn475wircLbOCjSUuI3aVo+qyrqCPPjDqrOyi2UrvNsAykfA732zmytkYTbRaVGzIKgDtBomHo7jUJL0/SQtGjbS008u4EoN3pAIApiP5u3YZZ9q91i3RRYdlUEPeeXB262Y3jefwo/hrTyRRSaTTRrE8ImIkaZi1raxoVlAX6sbAscc5Pjq3uF3H2/C4SUEUT3RkaEjevSLR6rSvNHBog2mYNHDTou1SWPJLbn5Yn1e91V5TTuqXSvcW4r5bhkrmBtG2GNofhtnbM5/bw8Vsuk6N2jQ6uRotUqMuxCi+hWbbwgI7fHwM5sa1zmskfZ9tAQDZaVEjWlxiF2a3N9d+q5zQdaLKZG6esmji4aRiDIoZiRzwGrde0Di+/vkv6CGwa4A9V55m3ql2KRrSGb7H54qj4w6+YNa8OmhiiEJT1+WrOWKq1gsCFA3CuL4u/ifTbLpcIkwC6uHVU5Fi82PNenhzxs8Bk85TN5hDFi1MCFA+KIoDjiqyVLTB1rZKOq/XfGc0swkhJh2qVAB3E2bO6xR7DivbNo6ZobY5ovXwz1pJl1R1WjhmkjjMwcRqpclqbfQruwNgfPfIVVs+AWcGjNbzV88ERcHHIaXWR1Gsamk0MbQxIxCNBtSNALO1jRHA7WfwOYZ/jGFht0Xm31dZK4ySMvvzHnmV9G6XooY13wQpH5iqTtAFirFkd6s/rmjnud/I3V7ExgF2i11dOaLosThEZlFMIphEjMIssyi13X+nwTwMNUtxJ/ENFlI2g8gqQexP650hc9rxg1OS4zhhYTJoM184j1emjlWTT6Ta6NaNJLI9fBK7qv6c5d/SvLbPf5ABeVftZrXXjj6Ekn0XUeEutSs3lFfMU73sUCtm2PwRuP7/AJZFraZgGO9tApmyq+VzuyIxDM8CN58Ln1VHq3iWbzw20IYmaoyL5og7j7mr7VnaGjj7O1733/hRaras/bB1rYb5a8s/0qun6nBqdQPtETI0hALxvxZoAlSOB298qaz/AI7C8ukBN1d7P/5bN3YXtAGl17daEMGpaGPSaidYoxNPIkijy1N9gR62oXtsE+10coXbOp2usAT4r2sEs0kQkc9rbmwBBzP26rrZOlxQaWWIMFSQPZkbgllr1X7UAK+MtKWBsGUY33VJUVD53Yn9FV+yx/ZfO3nyvJ3bb427bvdf+JXHmZLuceHff54clwVSfonmrG0E0TIkSIxDen0juCL4r/bKyspXySYxl1UynqAxuEhUdNofMbYmpgZ/YBm5/wCX08/llcyJr3YWvaT1U15exuJzHAdFW1+m8pZWmfbHD99tslH1BT5dqA5sgfickP2fI1uJxFlygqWzydlGDfyHmt34e8Swyx3DYSSWRIg/BUiPzHElXtH33uzwfmhk+OQEZJVUEkbrP1ABNuF7C3HcOvmua6A7dRlnOj1zJcaBopoi2y0KloyJAtFtzdhyRYyVT1UTmBuHMeq02hQy0z7vtY6W9luY+k6bYE1er8+XTxAFvMrkM18biQ1kCr9lye2SYf8AjbYOPD58uvLVQpJZXOkf/EaX019b29FsNV1cLD/FePY52CQOtMKpitNuur7duM81Ma5s7gIssWWn8eJzve3LhzvcCak7AF8ozFsuO+yX1UKdPAjkRI2BjDAcCyQX297PeqsXz2OWmd1XmSJtNZpAGn7t85rhPG/Q5dVqjqtCFn07onmSLJGoR0G0hw7CvSEOWFNOxkeF5tZToZGytuw36LVaTwvrXXdHpt6/5lkhYfqJM7fUwnR3uujmlps4WTL4R1919kO7vXmRX+m/H1MN7YvdYtvXTeCOhNo49Q3UNkMkvliNHZCSIyWshWNgttFd/SfnItXM19gzOy4VD4w2ziB1+ZrudT1eL7P5m9KZaAPIsjsR3NXyMhWWj6iPs8VxmvbpTReUqQSK6RqqgqwaqHF174N963gMeANjNwMlbOYXZYnCIOZRTCKYRIzCLLCKr1WDzIJUHdo3UfmprOkLsMjXcCFxqGY4nM4ghfGkfPUr56Qus/s/hL6ot7Rox/M8AfoT+mV+0XWitxKuNhRF1QXbgPfL8rTdfiMWplQ+ztX4E2P2IyVTuxxNdyVfXRGOoezmfXNeXQ4fN1UKj3kS/wAAbb9gcVDsMTjyW1DGX1DGjiF66j+0sMupV9KqNLS0JK7el/MYAGyoC2ORtFV3zxRqNRZfao9ij/G4SXty8Rbdrnmtn1Drces6dLPOixvJCnkgtuJMeokVhESATyqMa/zC+2WtE5zw0jibrz1bTinndGDe1vUXXIjxHN9l+zbj5O7dVG/+W/8ALfNfOWfYtx496iWX0Dw0iTaWBYSONJIs+zllLyRmnA9/8YgHnv8AJyp2gwujkad/tvt4LtA7BIHcPgW/foMCbWiSn3oVNk9iDQs9qBJ+gyq+hgYQ5gzuPnkpIrZngtecrFajq/TZ2gEWt1CmJ1kSTy19chYWpAIAXawDe3bJm0a2mgiJeDnkPn5ULZ0dS2Zj2kHDmefzktH0jwRGwMceu1CXubaVTnchRiCPfYxH55U0VZBVOwMJB1sbfZekqNoys77o2nQb+Nx6i63Xg3w8vTppVQTSCXapmcIFGzdwAOaJJF/IH45bxwhmhUGuqXVUYc4gEZ2F752ViXwvGjzVKf4ytYbjaDIG9JA72o75PftNwwggZZ/ZeVbsSJxe6572XqDyWs8ReE//AAsAhmRdjuxaY7N3m7aAoHn0qKzR87p3Y7KPUbKDImxsP8Sdef8AS0mm8I6mWxHLAWABK7nDAHsSrIGANHuPbNXEt1CiDZkx0I9fwr+m8FMdmn10oGn3SzyLG9B6EapZZeQtPddvMXnniLMMbgDovU7DbJQQPIALyQBqbZe53dCum6b0yHTauM6MImmkhkV0jIpmRkKyEDvQ3qW7+tRz7YaA13d0UyWWSSF3a3LgRrwN8vHIgcivQ6/TEmb/AMzcDdeqhXb6VxkTtoL9pv8AVadlNbBuXJeONNIdbvSN3R44ypVWIHBFcDjtdfXLRhBC8jtOKQVGIAnILLVRN/d8NKxl8xy0YQ7wDYBIq69I/wBQ+mZ3rD2u+mbYG9zlbP5l6q5/ZzpJBNM7o6LsVRuUruJa+L71X75h5XbZUbw9znAjRd6c5q8WJwiDmUUwimESMInMIshhFz+u8MaYkbIEDsxv73wSaXeBnZ9bUAANd7KINmUjiXOZ7rm/EKNDLp9P0zTJ58673bdLtUA1/LIKAO6ybqu1nJUE7pY8crsh0/CyNnU0ZOFtuhI+62XTunwtDM+v06/aNOzLMUeUq+1FYMm9t1FWWr9+M1fUyNI7N2R00XGagpADI9t7Z6kn3Wt6JptQ8vm6PSQwqL2tIHIo+25iSTXuoGc5Kh7xhe66raaKUvxwRtb1v7/gLsOn9QaeCQlAk8ZkjcD1AOo7rxyOQcjEWKvqObtf5ixBsR0XvpdEInGxnIfcSGdn+KI3E18fPOL3UySYyN7wGXAAey8eqrKzhYhYpW/xDH2bkD0NusAD/huxyeI8uMmzfe32P6W0HZht3n0v9xb7rnvEWqmHlAllUq3CsSLDkctQ3+nbye/f3yn2m6bugEgW3X4+u5WlBFCQ7IEg7+nDdndVdZ1yaRArcAVyq7Tx9fb8qyDJWVUrQx2nIWPzpZd46KFjsQ9VuelIZ4oBOzEnzCCbsjdSgk/NH8qzq+EVJgjnJ/2PXSwvzsefmoVQ4QvkMQG79rcaohXjCL6wH2/A9NCx8E1+mWk7oo6mCMDPPTcLW04E28lAju5ji45Ze60Wo6lq44xvjVG3XuYoLPxW6v6/PLRzmNzcbKc2Glc/J1x4/hXNdqpy27ToJUZGFjbtBJ4Km7PFfvlXUvqcV4RiBBG7I7iuUEcGG0hwm/NY6p5w0JSESyLGwKswjrd5YZhQq1IYcez8d8taUf4rSG2m7ly5qtqrdreMX138/wALx6ZDNFJp0kgCRozgOZjK7745CVsi6sBjf+UfGSXlrg4g+luCjMa4EAjTnfiud6V49bWa9YmjWKJTN5XuxZVYASWQKK7uBXO3nKsTFz7L1UmzGw0xeDcm1+FrjTne3hfJeXXf7QG0zaeWKNGM2nWSSNjxGrElFRl/m+/ZI5peBmHTkWI3hbwbJZI17HE91xAPHjccNLeOZW61haYIdHpVCGOORrRSw3qGC0eOAR7fOd208JFy0KLC2Nl+2fncjU7lt+n9VcQyfa6idKG6qvcPSaF88HtiokZEwucbBRpaZpkb2HeB+2qt6SSGOTYhCmQWF/zEE3+f9e2R45IWPwNyJztxO9cZWzSMxOztv4BbE5MURBwixOERmUUwimESMInMInCKlr+lJOwZywIFekge/wBRnCWnZKbuXaOd0YsFxWk8V6bT6xlVJQieZDIzFTu2uxBCgX94sLvse3xYRURjhDW9fNaSPL3Yis+i9ej1Z1EAjk82ZvOckhtyK0asq1RUiMAAc9u95vNC5jQ7cMlGqGY4yPlt/ou2g1KqqAbmG1aYKxBFCjYGRFlrwAAM/BaHqOilJkOk3FGlJemC7mohzyRailWvkHNgRvUvZfYMkkL9Dxzz3/YeBVbrWqnUKXHkncaPmID2XhQGsgGzX1zm+WOPN5AVjG6kZfE4HwPPlqtPHNrpNTM+lkaQbpApEkZpC1rUbt6RQHsO2UuKd8hdE6/iNOh08l3imoHRNa626+R16hMGk1yqIZpZ4EmkUbkbzHRVjkLFNhYoC5hWxX3ss9mxyMxGXlYE7/6UHaksEmEQ87kC32VvoegfRzwGHX6ieGSVo5UlV9gARxduOGEojXgjvWWb3B7TdoB+fZVLRYixW30/VW8y5SSoJte37fQ587ZtWdtQHzkuaCcvbLkdLq/fSswWZkvXX9X3EGK1oc/X44/rvm9dth0sjX0922158Msxln5laQ0mEEPzXoNMuqZPOJ3eUGFGu7Gz+wz0NN/+mNhl1wg/tR3kw4sGl1a6bAmn84ISUWmI7kHbZr54rJtPG1jnNby81HneXAOcuQ0/9oHmyxuYQsSkmgbcggir4HuDX0HOXJo8IIvmqplXjsbL36t45AkR4I7VVYEScXuK9tp4+73+pzWOkyIcVvJUgG4WjboegmiXWFdSkuoeV/LjkFKyud5VivC329+cpdoCKkfZ1yTwV1T7dnMLchbTMcMlf6f4A0GojLs2qQJQYSSKKAUEc7fu0RWaU4jmbcAjdmpLdtVLsmgX6Ls+kzhppfLowgRhWHYbVAof17ZPIsFEqGFsTMX8s14yGOaSaLU0LZAilqJA+7RHyTdfXOc0LJWYXi4XRvaRMbJDwNz7q3p+iQxurqrb1vaS7NVgjsT9T+uR46GGN4e0ZjmT7lcX1kr2FhOR5ALYHJairHCIOZRGEUwimESMIkZhE4ROEXMarwFo5JHkZHDyMztUjAWxskC+OSckCqkAARclNLD07WyDRRVIimIySM799pbatgDkAWb7H5zZ0r5G2cqar2m9khjYBlxXb6HqVDSxx2UnjJRjRKBFG4Hnmu3bj69hHspcc4/xsbo4ZcrfP7XNy+NW08rqirJpxI9Xe4gsSxDA1ySSOPcZtguq47TdE8hou25688/0txqeifbZ5JGcrGNipxdjaCas8ck/rlPJSGomc5xsBYD7+qvP5ZrP/wDH00skEkRYkSqHYkcBgVqgPckD88fSNgcx7bnPPocveyzay1/VvG2kaZY9rP5cm1nKjy63U/BNsBV9u6qReXzKd9rrQyNvZZdZ8V6KGSJkAlAst5IWxQAQEmgR77b/AJV+BhkMhBvl1Rz2hePiPxXp49Auq0sKSPLIY1Ei1tamLGQDk1tPY82OcqKuhp4yS6NpJ5DzVzsxklXJgxkAC/2svLw11DUtJCvUdHCq6pXMDKu1gVTdtkUk1a2R2PHP04MooMsUTc+QUmqZGGuMEjjhtfxyyPIq50vre198g3ekKKobR7BQOKzhBUBjrkbrcLdFHlgxNsDz6r1g6ux1IEdBJZFDJwbBNEn61Z4zpHUO7bu5AnRaPgb2XezsFpJf7NvK+7rGpmpEENse5AvzAOw7mhx7Z6n6++rfX9LzH0JZo/0/axX+z1nO1tW0bEEgNCpsCrorMR7ji7zArwP9fX9J9G5+Rdbw/BXS9Gl0+kEOmRy7xboi23+Zmtj+bjsL/bKOo2hE+p53tppp+AMlPiYI2hg3LLVa+LUCeOMkTSikBFbygsc9gSQe9e2aU9ZC+UganlwUullayZrjpdanS6TVwGwuwnjl4xf5Fucnvljb/JwHVXj5KabU38D+Er0fVPKrPEeXUsxZT/MLP3vjN7iywaqmbGQ1245WP4XcnOa8+jCIwiDmURhEYRTCJGESMwiyGEThE4RfP/FXg6efVvLp9hRwpILUQQoB9vpf55u11gqSt2dJLKXstmqqeHeoRCNrjAhEmw7vu+Ze725PJzEkzGNLnaLnHs+su0NtcXtnx1Wvi8GzkK0jxLBYDOXqhdHuO+c21cT4+0ae7x091p/007HYZLDxX0jRauMyOYmuL02R91Wqu/1UL9OPk5GimYXuLTcZdL/1bl4legFk9Q1aKyGRqiDct7bhygJ/In8VF4nmYHNxHu8d19w+/ULJK+Y6vwFqHlml082mbTtJI6sZCKBYtTUhAIBrv7Zcw1sT2jCb7ss1HdGczcWXgPAWrfhZNMT3A8x+fqP4fI+ozsZ2jMgrQC5sCFuUh0+hi0UOp1GmefTzs88RYsP4m4WPSaKbkI3BR6bsZUVczHyA8F6LZdLUdk8Na7vDIjre27I6ZXPJdB4h6xD9u0qS6qKKOAmd9zcsWR0jANUtBiTZHDCr9ub3jGATpms0tLL9NI9rCS7ui26xBP4yHFWuuebKRHoDCrmLzvNZQwYFgFCGiOfUdxB7D5sTImQ2xvFwqOd098DDY8/ZVehxazTvH9uaGRZJPLXaih0OxiG3KqirWqo97vijvIyB1zG2xGa5RPqG2Errg5Lf9SiJaJgxXax7EDlhQ3WDx3HbuQfbOAXSUElpBXmsL+dHvk3FQ59gCCK7VwbK+57N27YWoa7GLnj8+c1zvXotPopxNJM293MixBNxJuye4obj7kZUT08UUvaE53va3zep9PRSTklm5Twmmn1MxmhmYvGWYxMgUrusA8Egjk9ifa8UcELpO0a7MbuqVFFJTkY966WXpqSSM0gJNihZFCh/1vMybNgqJnvmuTlbUWFh97rdtS+NgazJWNFHtQAdhur8Nxr9qyZRswRBo0zt0ubei4zOxPuvbJK5owiDhFicyiMIphFBhE4RIwicwicInCJwira8vtHlruO4WLA4HPF/UDINf9R2Y7BtzcX0GQzyJ6c+i7QYLnGbZLmPF5k8lTIm1RLwLB7q3eviq/PKuf6h0RMzbd7LMHIg624aBa1IYAMBvxWs6J1MRCUMfS8bDg16gDt5Hb3H55yppuzxg6EHz3KMDZPVeph4oEU8Inq5/m7f7D/+sTy4442DcPX57oSrPhdXMcjL282AUe1qS1fiSUF+1g+2W2xG2xk6aen4K4zYsItxHzx09V02peQmO0AqVa+SOxI54O0tY+AeecuWhgBsd3z5xWHukJbcbx88r5cL5r5Z4p8EasavUSpGp07yvIHaSNR623G9zCuWIyomjw3ccgvdUG1IeyZGScQFrAE6dFrovAuvkUNHCjKexWWIg19d2aMiLxibmOoUqTa9O04XEg8wfwvq/hjpx0qQRygeZ9mjjJBsgx8ut+49XH4HLNgIiDeC8VVSCSqfINHXt5rZ9TjDmJaG7zFcH/LsNsR+I9P/AK82YbXK4SC9hz9vllxvi6Uo8TJu89Xn3EWWFSDyyfcCuV+nbDVT15LS1zb4rn3y/Sr6DqbanXwvq1qMbh6lIRajar3cC2o/jWZIsFzimdNUtdKMumWh481sX6MNXrIxqGIEemhYxm9z2z2CTzwaBPf/AHyrliEtTZxyAGXHMr2VJUPgoQWjMki/DIeq2WvVY9cnkLUg0s24KBQUFSnA99wP7ZrVuLSey/lhd+khu6AmTTEPPO/onQ9SIHr3ElhzySRRsf7fqc89RbQljv2uIkkZ53tY3HTS3U23rpNTAnu2/a9+iah3kYEnZRNHsDYoD498mbDmqXzOxk4bXtuBvkBwGuQyXOsjjawW1W6z06rUZlEHCIwiDhEYRQYRZYRQYROYRZYROEUwicIvPUadJF2yIGU+zCx++avY14s4XCKoOiaf/wDXj/0jOP0kH/oPJYsFqJenqEHmaPa5Zj/DRJeFW6b00LPHazXfnNY6SIjvMCmMhiLu6RbncffdqqniSY6eAnTnyk85UMaqqimi3G+LLdvf6e2XOz6eIODQ0aX9V5ja8ssUZLHW72HK2lr8FTl8VPqZdMkdxnegciuSx2mrviif1+mSxRNiY9zs9bKA7a0lRJExndzF+pyy5fNy3/UNXEVEWpe/4nuK3BWItiBQo38XtzzG0ZKduGOU2vY2z9+G9e02eych0jM7XF8vbjuVHq/WVj0uqOkcCUEONoPC7o0ZgTweLPHyM6bMmgmmLGnfe2fADxz4cVz2kyeOASHha/jf2Wg8I9aLT1PIX3qwDOS20gbgQSbHb2I7jLyois3uhUdNKS/vHVe/Xeu7tLBT/wAZ90jOOGG1mVRd8fzdq7fXNYorPdwWZZiY255nNbLwJ1aaXT6hnYyeWfQWNm9llbPf27/OcqqNrXC2V1JopHPacRvZbn+8Zkg1DyRMHijaRA+z1cOQP4bsK4A+e/0OQ5yGMLm55HirKFgfI1p3kBcJB4unMqSyMrbD93aqiiCCLAvsT7nKH6uXGHHcvSf9fD2ZY3K/M/0pL4unWV5I2Vd5srtBHAAAut3YD3wKuUPLhv8AnVP+vhMYY65tz+Bd3qHfUwQFWaMyqrt5b7G5jvaGIJrn9svI3YmhxXkqyMh5jaTqRlkcle6bu8oB23MCwskE0GIWyO5quc2KRXw581ZwuiMIsTmUUwixOEUwsIGFlZDCJwicInMInCJwimEThE4RTCKpq+mxS/4sSv2PIvsKBr5ri86Mlez+JsuMlPFJ/NoK8F6BpgQRp4wRyCF5H4ZuamY/7FcxQ04NwweSdX0SCXbvj+6CBTMvc2bo882fzyBUUsVQbyC58fsrGnqZIG4YzYdB915Dw5pwsiiM1Ihjb1MbU9wLPHtz9MU1LFTPxxCx8T7pUVMlQzs5DceA9lqo/wCz/SL2Mv8Ar/7ZZGskPBVgoYhx80t4C0p7mX/X/wBsfWSck+hi5rLW+EFGjOm0crQ3IJC5JYt7ENRFiq/0jMCoJkxvF1IiibE3C1eHRvCs8U/m6nWGdPLaMx0w3AigGJc8AX+uJpmPZhDbLq02NwnS+DNMFbzYqobhskkIrnjk9+Mp46KN2Th5Eqxk2nM3MO9AvDQ+EIHIE+nA3KzAJLKdlFfS5J5am9q7HJUmzqUDuXy4k59FDh2xWkgSWF88gMtMjlrmq/ibp6DVqY53RxGi7UiL7AoPNhwQK9hf75zfWxQuEZBJ5C6iSbFnq3/UNeG7s955Z81vPCvQvsgkYzeb52w2F2gAA0e5snd+wyViDgCFwpKI0xdiNyfDRb3MKYjMojCIOEQcIjCKDCJGEThE4ROETmEThE4RTCJwimEUwicIphFMIphFMIjCLx1mnEqMjEgNwSO/f2zSRge0tO9bMeWODgtNr+lSRRu+kd21O0Ku4oeN63W4Adge+Zo6eGOYOkJI0z/S5V8074C2EAO3fDkqcD67zIbh8uNSBKS0bArtTd2YnurEHvyPjLJ/0wY7vXO7XmqmIVxkjGGwGR0OWXPjdX9Fq45DPNGVY0KYjaaCfdN+1i797+mechnikMkzLHnpu0z3b7/heplikYI4nXHrv1Vvo2rSSJdjbtgCMaK8gD2OSaOZksQwm9stLei4VUTo5DiFr58VdyWoyMIjCIOEQcIjCKYRIwiRhE4ROEThE5hE4RTCJwimEThFMIphFMIphFMIjCKYRGEQecWRaAeEoB/NJ/qH/wAcqzsenPH54Kz/AO1n4D1/K2XS+mpplKxliC24ljZugPYD4ybT0zIG4WdVDqKl87g5/TJW8kLgphEYRYnCIwiLwigwicIkYRZYROEUwicInMIpmUTmEUwicIphFMIphFMIphEYRTCIzKKZhEZlEYRTCIwixOERhEE4RGEUwiQcInCJwicInCJwiN+EQZRhLrE6gYssXWJ1Q+MWS6DrR8Ysl1idePjFli6P7xHxiyYkf3iPg5nCmJP94D4xZMSRrh8Yss3WQ1g+MWS6yGqHxmLJdInGLJdZeYMLKQcIphFMIscIjCIJwiMIjCKDCJwiQcInCJvCJwicIphFKwim0fGEU2D4wiPLHxhFPKX4wlkeSvxhYsp5K/GEsp5K/GFmyfKX4wllPLHxhFNg+MInaPjCKVhFMIi8IjCIwiCcIjCIOERhEDCLIYROESDhE4RN4RN4RS8Im8IphE4RTCKYRTCKYRTCKYRTCIwimEReEUvCIvCIwiCcIjCIwixOEUvCIGEWQwicIkYRIwicIkYRQYROEThFBhE4RTCKYRTCKYRTCIOEUwiDhFMLCMLKMIg4RBwiMIg4RBwiMIv/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QQEBQUDxAVFA8UFhQVFRQWGBkXGRUfGRUYHhcYFRgZHCggGBwlHBgXITEhJykrLi4xGB8zODMtNygtLisBCgoKDg0OGxAQGy8kICY4LCw0NC80Ky8vLDAzMiw0LCwsLCwvLDQsLSwvLywsLCwsLywvLy8wLCwsLCwsLCwvL//AABEIAOEA4QMBEQACEQEDEQH/xAAbAAEAAgMBAQAAAAAAAAAAAAABAAQCBQYDB//EAD8QAAICAQMCBQEGAwYEBgMAAAECAxEABBIhBTEGEyJBUWEUMnGBkaEjQvAHFTNSkrFicsHhJEOC0dLxFlSi/8QAGwEBAAIDAQEAAAAAAAAAAAAAAAQFAQIDBgf/xAA2EQABAwIDBQcEAgICAwEAAAABAAIDBBESITEFQVFhcRMigZGhsfAUwdHhMvEjQgYVM1KCJP/aAAwDAQACEQMRAD8A+xDMoshhFMIkDCLKsIphE1hE1hE1hFMInCKYRTCKYRTCKYRTCKYRGEUrCIrCIrCKYRGEQRhEYRBwixOERhFmMInCJAwicImsImsInCKYROEUwilYROEUwimYRTCKZlFMIpWERhFMIphEYRGERWERhEEYRGEQcIjCJwiyAwicInCJwicInCKYROEUzCJwimZRTMInMopmERmUUzCKYRGEUzKIwimERhEYRGERhEEYRGERhEjCLLCJwiRhE4ROEThFMwicInCKYRTCJwimEUwimEUwiMIphEZlEZhFMyiMIjCKYRYnCIwiDhEYRZDCJGESMInCJwicInMInCKYROEUwiq63qMUNebIqE9ge5+tfH1zlJNHH/M2WLpl16KEItg9kFBuFAcsSPYcZ0aQ4XC6xxF4JG5eMnVkEmzaxo0WA4Hz9eMrH7WhbP2NiSMibZD+t67NpHlmO4VhNTbsuxgFH3uKNAXQBv39xzR/O2LcrqHizsqGt8RQ6eISanfCGbYqMu5yasUse6+PjNmROebNWI3Yxe1uq2On1KyIsiMDGw3Bu3H59s0cMJsVuvRXB7EEfTnNQQdFkiycysIwimERhEZlEYRTCLHCIOERhEVhE4RZDCJwicInCJzCJwimEWM0oQWf2/D/ALZq5waLlbNaXGwXMeNddqf4MPT782bexYVaqm0Gt3blxz34yZStjIL36BQ6t0oIZHqfn3XOdC1HU9LPEdT5raeSWON/NIat7BQVJJIom+OMlStp5GnDa4BOSiRGpjcMdyCQM+a7efpKS6vzJQGpFCKeQaJst80W7fUZ559M19RjfwyHzqrO2apnQOsRaKXyoAJKQqG4aRmsfQgrx9M2jkZBTl5HdFz4XJU2kfGAGFtyTxsrUXUV8k7gW5AY0Bu3D1Gr4um/bKQ7agdC+zDa9t3+1yd+uTvTmurqZ3ai2Xnu0+y0/UNESnmQzykMdQ5WWXywqkHeFZIyxI3emyQKF3VZfR7SE8AkjaADxy014qE3ZoLyyRzv/mxzdpw+WWv1/UtLodcqSmeV4xuLSkOF3INpj5HqFAXXufjLSOF7oyRvUaGARXsSb8TdbTwz1+KfSvt3qY5CXJArc8m87dt+m2rn6ZFrh2Wbjw9LKVE0udkt1J1OOITO8lrGm5iBdBVZjVdzQP6ZGbK3Ec72XQQveWtA1Nvsuafxdr/tPlDosu0mgd/t8mQL5YNe276XjtX3thU4UFN2ePtx5fa9/RdXp+pxPFHLvCJIBt3kKbP8pBP3vavpkhgLx3RdVM9oXYZCBnb+lczCIwiMIjMojCIwiDhEHCIwiRhFkMInCJwicwicIh2Cgk9gCT+WFkC5sFqNTqZtR5a6VjCGDNI7p60AIAXaeAxs9/8ALneAxhpe8X4DRRats4kEUZA3k68NOv2VbVavUKwRoPtCoxttv3/SCpocA+o+3t7ZWbSfI1zDFHiacyOBzFvvvVhs1rXNeJZMLgbA6XFgb/bKyoQ9SkGs0olh2MBLHtAo7ZCm1q9huX9jknZ3avpndq3CQcvD+1pXCNlQ3A7Fln4/0tr4o1m06eIcebPFbewCSKe/zu2/ockxMuHHkfZRpXaDmFz+l6brY7IjcMRTEOvP4ndznlW0tWwktBB6j8rNirfh7RzKZmkX+EYnFb1KsxI77WNcXz7XkqgpHkubIO6QQcxnfoV0ZijdfQq/qIzFpyphDzFwgVGbax22CLO4AC+Pp9c2qtn00MOCNhIcRlc5nryCsKaR8sl3usANbDRa7S9LeWVBqY3gJR40aGQrYssyspLEg2ebHtxmlJA4YY3swjMCx8TvPupk07GMLonYswTcX5AjIK9D0VAUDaaOREqJWkCO21WIF2t9v/ftno4w2OIMaTkF5uSeaSYvcNT9+HzjovfW6BVcRwxRR6clDKFTaW3uBdqyha2qeVa6rjOL42zMtJc+Pj80XcSvY4Fqp9W6agimRGHkvUbqpLSEf+ZtJJBbYZAFC3f6ZWhrGOIaRY5c7+fXKytYJHY2uIOIZ56cr8r2ub2XVI4YBgbUgEH2IPvlgqwgg2K4/STmOJUGlklh2TNFJsLlhJKxQEBfSSgDc0fUAQMk0kYMd8ds+mXFRtrTOFSWmPF3dQCRisAR4W1v6K9J4sjjVRJG4loF41F7CR91i1c5WVVZDBIWA4rcFtFKXMDnCxO7gtn0nq0epUmImxW5SKK3dX7Ht7ZvBUsmF2rqDdXs7rKMIjMojCIOEQcIjCJGEThEjCJzCLLCKYRclq+paaYszathG5MZ2tKvpKVwoNAX/Nt7++ZLSRZQI62JkomD9Dzt5aW52Wu03Wxp9RqInBKoZmXzWLs7DbwSeArBLAA7kd8soqECJrmk3Nr8v6/KiVW2HSVLmyNaA0EDLW3Hru8FaXxG8kupg04BHlzmOReGDLHwb7EbgAPptzL6UNjbI7XLL56rWCudJO+FgyzsfD24crLg/DnXm08iyIbb3B53A9w39ewyRNCHixWaeow5rc+JfGDatAm0JGDZUG9x+pocfTOMNMGG6kTVWIWW4/s4kabS6hXYmESoACTwKUuBzwCK4Hych7UY3IefmpGzJHG58vJdF1joK6lBHG7aetjXHQPpa1sXTD73fIdOWxSXa3daysHOJbmbqj0zRJptU96t59RIYhsYAKuxSDVcBirfN2B85yqq+Jz2Qi2IHTrrc9NF2jp5OzLyO7bX5zWz67rk8viTZayqkgvh9pUfd5AFmyBwazm6tgjkY+Q92/XMbve/NczSTSxSRx/yI6W5+y43Uw6iNVjfWxgNTj1yHv2YsE4/M5dO2vs9jgTvHDcvJO2XtBv+N0mh4nXyW71ng9JGt3nYyLH5zrIgWwoWwGQlr23+eQZdpyxyhscd28csgSbZXz8Nyv46Fjo++8397Ae64rxl4ikg1ksOmVYliYU1EsWKA77YkA+r2GVcrGCQua0A3v48V7bZlIySna6Qk3FuVtLcfVdppvECXHGp26I6H7X9/wBaKpCmPtdd/e7B54rJYkGm611VPo3Wc85vx4NMiTnfr6clyfg7x1qjqoIH2vBI4jCkepAR6drjk7eOWskA+/OcopnXAKsto7LpxE+RuThnyPhz5WXZdL6CJppJpKaLzZCq99/rPLfT6e/4d4dPR9rK6V+bbnxzOvL36a+QAubrbafTRx6xvLpS0IJQAAcPweMmsaxlQQ3UjTx1Wd62Mcoa69v6/wCmTF0c0jVZ4WqMIsTmUUwixOERhFkMInCJGETmEWGok2Izf5VJ/QXhbMbicG8VzHk9Q5k8zsu/bxR4vaErv7f9c37qt8dD/DDy/d/nRXR4c07BWSCNeFeqsH3rvwO365FmdLfuutbPrrkqIUNK02MY18lX8S6YPMiRwRmVxuZjGhY+wtiOAKPOaT1dQ0tjicQpMVHTPxSSsB6gK10XQfZpGQpGXMe5XRFUnn1ISACedudGTT37OVxdlcLR0FO0dpEwN3ZALzHRtIo3SaOALsZmYwxHtXIpbrk/1yesdTMSBiPn0XFlLG9waGC55BUE0GhEbqUgLkKVZtPGCu8CiAEArkHn/bFVVyRxkl5G69zqfnRT/wDroy8EQi2eQ329fJL6FFVTpGjVIXYNQVBu3Aq1IoDEiuQPYZVVE/aN7UyXwkgknnl8C7RxiM4MFsWdgPNeskcj7ZmdFghLOzBidoDF3Pa7C8V9BmIrz2ka4FoO487lZyaTHY4jl13BUPsp1UjavSyKIi6MPMWRHB2oRSlLINqRXfcM5y7Plmn7WIjUHO40ty8VLNXHTQiGcG4BGVjvI3HXdbivTU9G1M1KzRKVDsAxcfefcx+5Xcj8OM0l2XVPALi2wvvO83O5aQ7SpWONg65tuG4W4q5019PGsrb0dxGiBuaI8tVIAI/zAk1fBGdIX08YebgkAAdLAW89bX3KnmkEkjn8TdWUI8hpBqrjVUXcL9JUDiu9k+3HfOf0Es4c6Oc54QLXytbn+FLp3tdhYGXPuuQ6t4Xh6jqTP5k8Ik2IXMasjMAEBsN6SaUV2sd8tzS31OauIqqWkj7MBrrXNr5gap1X9nQjpft0p9AjoRrwjSXt+990sWPx3sgYbSX3qO7/AJAQf/ENb679LrLp/hODps8OpfUSTGnMcYRV7pVsd3FBvb3r4yLO5lKQXXJz0XCr2y6eIsw2uuz8LsrI5iBWPdQQsW2muTZ+QV4+mNnFpa4syHC97f3kqdqoa7qEen1TtIrNL7OrfdBHA2GhwK+fnI7544akueCXcQd3C2W78rFwHZqxB1ExbWkcOsihkCCjRLEFrrnkD/09s71e1qenDb3N88uHHOys2wtqG3jFuvhotxo9Wsq7kurog9x/V5JpKuOqj7SPTRRJYnROwuXtkpckYRGEQcIjCJGESMIkZhFlhFr+rdUjhG2SyXB9I+Oxs3xmQLqVT00kveZuWP8AeieRu81d+35G66+Pn8sWWfpn9rhw5X8FQ6bMJmk8mTaAB6XH3RRAog1Q/wCgylm2bUGV8jZMncQTbI8+d/JSpm9kG9o2/Mb09O6hGsiVIW9JRmIofeJUgk2O9dszRObAGsL8W4k9SRr5LlNG54JtbejW9QjaRzvN7TGvcLR7kkWfvUbr+UZ2fPG55N+Q4LkYJOzDQOardO08vniKeWN9kZXYGJI3UexXnj5+ma09PO147RwNhbU/hRhFI1ok3K1reib5JJRKylSAkShQhpV2h12+uyf3r2y+D4ywRuYCDqTn8soEonc90olcCNADlu143Wy1EkURCCkNhqUV3sWa4/8ArPP1tXTU7mxuOE3ByHUXuriNssgLtd2a1PiHWSGCVNEgnncgFGNblIAcg2BdfX8jmlNWwSPfFE7E459cgDmpNNE0SNfP3Wj0O7iqen6jO0s32uEaWFjC8e+VS5ZSoIAViK9N0ALognni7pRI55OHJQNrGkjgYGyguv033GuZ++i3srKkyrNOLKSUGIWwasVfPbv/AMPvZOdsJfGcLcslWlzWTND352OuXz5rmtNJ4TCsAsjlBW5iQCAbAobfV2+RnnnbMaHWBNt+n4z9FPbCwtuTnuy988vVbSLoqwQiPcWTzRI5Ne1Vx8WFv6XllTQNgbhaulO7ATbWx+fjmrnUF3xFdpHK7e1WGBWue1gflkgLaE4Xh1+N/LNc5q/E+nbUSLPp9wjLx2wViSrEcA/dB59+eMmNp3hoLTrmqd9TGXkObpkqU8rdRiQ6eE7oGKMoZaO5VNgmvjt7WMp9r0Uji0tz1+Z9F2gl7VuQ0XkOm6qIWUMYJAvzEWyew+/3ymbRVQ/i0+BH5XbCVg3RtS43CItfuHQ3887sx9DUXzafMflYwldl0fTqsaI21nWOMNRDUV7j47k/vllTNhL8GTiGtB32tfI8Nct5z4KV32sGoVuFlDuAQGJsrfP3RzX9ds7wPiEr2gjETpfPQZ2+C1jvR4cWgnRe5yYuSDhFicyiMIphE4RQYRZDMIkYRcx1PTfb2VtO23YCDvVlDAngoa5Fhs5wVDJL4bqfQ1jIQ4OBN1z2v2QMUfUxlxwQgdq+hIWr+l5Yx0srxcDJaTf8koInYXE35ZrdeDJYSZP/ABCNJJShOVagCTQYDd+V9s5z00jB3m5KPLtqmrcLYTpxyPkiboDwoWeWMIvdiW/L27/TPPPozG0uc4ABWDKgSODWtJJWv0saTuEWdATwLDrf/La9/pkaLs5XYA8eo9wpUrJYm4y32XrrBr4dSFk1cZjklkdY4omeXZVAemOloVzd3fJy9YyQPuSLX+BVtVXUDYeyDHdoW2FrnP8A9sufhyWek6ZrBpiA8TI6u3mM7dnC2Ta+wVu/bccunVNOXh1jlbcN1/ngvIxUNaYsDSDivnc3zty5HzWx8OwRTQqsk3mTRghyCw4LsR94AkAGryh2pQU1ZN2r28uHsvT0cNXQU7Y5dfP1VqKIRPG6egyelAwZyQa70QEPb5/3yvp6GCmeHxixOQvc/wBKU+V0jS12dug/tV/EuleeGQfw49pRnZ2NLtDWQQvIII/fPQ0VS1jrvvcX0+Bef2rSOliIaRY2Nzla1+q1HhjRSSSmVZ4ptqGP7z7ktaXhkBrg/jzkyeqhczC0EZ33flVez6Sbte1Lw6wtqcuGoXr1nrY0+okgbVAM23b6ZD5Qq1DFVocG/pwTlA/Z9bLjexwsdOI6L1ra+iiwMeDca8+qy6l1aaOfy5H3LH5YYcAPSqWJ+d3P65LjYQwAm54q2hponx42ixN/DM28ld6p1gbJNr2Q6iMjuBtDFu/PuL+ubALhBSnE243G/tb7rXaZlfTySNpYZdQZQis0SMzEgE7qFsQP98j1tXLBFeMm+QAz9lpNsylNQMTQBa509yt/4egeAmKSOFNy+aPKQILsBgwXgkWnOcoZqguwzm5tcfceFwos0NM1uKnFhex+x8c1wsfgyTrAOrl1hBeSUKjoXCKsrhVX1igB7V7n5y8+oEHcDeCjXV7pHhyXpWq0sa6tpIdS0sbxhdiConZSAWbncbsVnKaRtRE+4sbarIdY3W3bdA6o7pHI/CqZUUtzXA3WbOfNRsuuhf3O6eTgL+qu8ccrSQLgcifsraadonEuoIjiU2zu6gD4s37mhk/ZuyKwVbZJG773uCfQkqLUVcDYXAH7Lf6edZFDxuro3IZSCD+BGevIINiqtrg4XCzzCyg5lEYRGEThEjCJzCLx17usTGFQ0gHpU9j+4/3znKXhhLBc7lgrkx1uZ4pTGseyOFkZ43VthCnbW1ztN17e2cqBlV9Qxs0dm/OfziodTPaB7mHQHTcuc0nhbUyoHSL0kArbKCwPYiz8c81nrH1sLXYSV5SPZlVIzG1uR0zGfzmrGq8Oy6JE1EjKGWVKVeSO5sn8uwvvmjapk5MbRuK7v2fLRtbO8jIjILuPEyCWFIw4BkkQKT2Pv/X5Z4/aTcUYjvYuIGa9/s9+F5ktcAErw1fS4NNAlgArJE3mUNxIcE8/FXx8DOUtPBTQi+4tz33uPnRdY6maeU23g5btF6Qdahk1Egja3TbE5r38wqAvPPqYi+3bLe2SoG1MbpHBpzFgfP8AKqJ4g076aREb1ANHto1bhqr/AIe9H4GMJupmyntqH/4v9bE+e77K1qtZGkgC7A0kbKuyjbMRQNe1gUfrmjwSw2U9kUj2Em+R38ArEfT3ItdS+08qK7D2B5yKIXkXDzbcuJlaDYsF1rep6+PSgpqJXZpNtEA2SjWaPYAAp+vvnWBjgTc30+eyg19TExrQ7K+gHKyz03iDTLqColZi6ABiCQdu9q+eAT7e+SMJKisq4e1wg3J/apR+K9JLDO3bfu9LL6nuNVPaxyBXJ9uaGSjTyNcBwXVs8bmk8V5z6tdcySaXSLJasZHmZo9oRioU7LFmjR5/Y1BqDLFJ2bRffyVzQVIMGLGQL2AABN9+vBbPU9EhKp5UaKWG63LsKAsjhh8981kkfYYSBfistrJgTiccuFvwqWv6imlKRRQhQNk1hj3N3XzxxzlTtCvcxzWht9HXupcFO+oBke6+rfBRfEQfUD+Gak2xA7qZQxHYdu5v8hnKLaeKpDsGthrmB001WHbPIgIxaXPVPS/DaSQlJEiWiqSqIgJAyKoO2UN6Veg4NXUnsTnqXzEOuL8v6VKvWbogWeAAReZYbdHEIyFjkjd2YgmySqJwB/iN7ZgSXadfPqix1HV9LL9pcoCyAxlmUb/Sr2E5sDhq7c324yodPE7GbaZc9/wc1aMpp24ADkc+W7X78ln1TrmlmjgEu4xykSBSvFKxHr+gPsLuvg5Z0uKRvaRqmrQ2F/ZS/pXPD/U4ZTKkH8rFyNu0UxNEfjRPt37ZmaNzbFy0glY+4atxnFSEHMojCKYRTCJGETmEWt8Sa+ODTSGVtu9WjXv6mZGoCvwPOdYWFzxZc5Xta3NaHUR6WF1jgjiilmjRkCEVI6yK6ISvA5Xgng7jkmNzz3nEkD0FrFQ6iNmDCwAE2I5kG4Hous6fKrxIYxtSgAtVtrjaR7VVflkSRpa8h2qlwPa6NpYLDhw5eGiqdfG6LywtySkxp/wlkbc35JuOdabJ+LcMz56eJsuFdZ0fZ2uXZDlcG58Bcrm9Z1co/wBnKr5ERWP7oLUtAkE8AkWRQ4zy+0NoSPncxwGG+eVzz19F6ai2cyKnaWE3t0HLRX+uddiZFMLB5FbgMhoCuSQw79u3PObVu0IXtHZG7gd4NvUe2a0pKKVriJBYHgfwVrOn9N000U+qmVkZGd5DG7KDQDkgXwb579xlns2qkqWd4C97e35VRtDY1PFNdt889efLpdXtN4W8uI7Ui2kiTyrkuwtAefv7UTzsrntlhibff85ftYomiiv2OV9d/uqepaBHjbTxfyxyqzM5+8Ay8bq+O95XVVW+J5jCuYppZWHE7I5aD8LbaHr4VKdSWsmxXNknn475wircLbOCjSUuI3aVo+qyrqCPPjDqrOyi2UrvNsAykfA732zmytkYTbRaVGzIKgDtBomHo7jUJL0/SQtGjbS008u4EoN3pAIApiP5u3YZZ9q91i3RRYdlUEPeeXB262Y3jefwo/hrTyRRSaTTRrE8ImIkaZi1raxoVlAX6sbAscc5Pjq3uF3H2/C4SUEUT3RkaEjevSLR6rSvNHBog2mYNHDTou1SWPJLbn5Yn1e91V5TTuqXSvcW4r5bhkrmBtG2GNofhtnbM5/bw8Vsuk6N2jQ6uRotUqMuxCi+hWbbwgI7fHwM5sa1zmskfZ9tAQDZaVEjWlxiF2a3N9d+q5zQdaLKZG6esmji4aRiDIoZiRzwGrde0Di+/vkv6CGwa4A9V55m3ql2KRrSGb7H54qj4w6+YNa8OmhiiEJT1+WrOWKq1gsCFA3CuL4u/ifTbLpcIkwC6uHVU5Fi82PNenhzxs8Bk85TN5hDFi1MCFA+KIoDjiqyVLTB1rZKOq/XfGc0swkhJh2qVAB3E2bO6xR7DivbNo6ZobY5ovXwz1pJl1R1WjhmkjjMwcRqpclqbfQruwNgfPfIVVs+AWcGjNbzV88ERcHHIaXWR1Gsamk0MbQxIxCNBtSNALO1jRHA7WfwOYZ/jGFht0Xm31dZK4ySMvvzHnmV9G6XooY13wQpH5iqTtAFirFkd6s/rmjnud/I3V7ExgF2i11dOaLosThEZlFMIphEjMIssyi13X+nwTwMNUtxJ/ENFlI2g8gqQexP650hc9rxg1OS4zhhYTJoM184j1emjlWTT6Ta6NaNJLI9fBK7qv6c5d/SvLbPf5ABeVftZrXXjj6Ekn0XUeEutSs3lFfMU73sUCtm2PwRuP7/AJZFraZgGO9tApmyq+VzuyIxDM8CN58Ln1VHq3iWbzw20IYmaoyL5og7j7mr7VnaGjj7O1733/hRaras/bB1rYb5a8s/0qun6nBqdQPtETI0hALxvxZoAlSOB298qaz/AI7C8ukBN1d7P/5bN3YXtAGl17daEMGpaGPSaidYoxNPIkijy1N9gR62oXtsE+10coXbOp2usAT4r2sEs0kQkc9rbmwBBzP26rrZOlxQaWWIMFSQPZkbgllr1X7UAK+MtKWBsGUY33VJUVD53Yn9FV+yx/ZfO3nyvJ3bb427bvdf+JXHmZLuceHff54clwVSfonmrG0E0TIkSIxDen0juCL4r/bKyspXySYxl1UynqAxuEhUdNofMbYmpgZ/YBm5/wCX08/llcyJr3YWvaT1U15exuJzHAdFW1+m8pZWmfbHD99tslH1BT5dqA5sgfickP2fI1uJxFlygqWzydlGDfyHmt34e8Swyx3DYSSWRIg/BUiPzHElXtH33uzwfmhk+OQEZJVUEkbrP1ABNuF7C3HcOvmua6A7dRlnOj1zJcaBopoi2y0KloyJAtFtzdhyRYyVT1UTmBuHMeq02hQy0z7vtY6W9luY+k6bYE1er8+XTxAFvMrkM18biQ1kCr9lye2SYf8AjbYOPD58uvLVQpJZXOkf/EaX019b29FsNV1cLD/FePY52CQOtMKpitNuur7duM81Ma5s7gIssWWn8eJzve3LhzvcCak7AF8ozFsuO+yX1UKdPAjkRI2BjDAcCyQX297PeqsXz2OWmd1XmSJtNZpAGn7t85rhPG/Q5dVqjqtCFn07onmSLJGoR0G0hw7CvSEOWFNOxkeF5tZToZGytuw36LVaTwvrXXdHpt6/5lkhYfqJM7fUwnR3uujmlps4WTL4R1919kO7vXmRX+m/H1MN7YvdYtvXTeCOhNo49Q3UNkMkvliNHZCSIyWshWNgttFd/SfnItXM19gzOy4VD4w2ziB1+ZrudT1eL7P5m9KZaAPIsjsR3NXyMhWWj6iPs8VxmvbpTReUqQSK6RqqgqwaqHF174N963gMeANjNwMlbOYXZYnCIOZRTCKYRIzCLLCKr1WDzIJUHdo3UfmprOkLsMjXcCFxqGY4nM4ghfGkfPUr56Qus/s/hL6ot7Rox/M8AfoT+mV+0XWitxKuNhRF1QXbgPfL8rTdfiMWplQ+ztX4E2P2IyVTuxxNdyVfXRGOoezmfXNeXQ4fN1UKj3kS/wAAbb9gcVDsMTjyW1DGX1DGjiF66j+0sMupV9KqNLS0JK7el/MYAGyoC2ORtFV3zxRqNRZfao9ij/G4SXty8Rbdrnmtn1Drces6dLPOixvJCnkgtuJMeokVhESATyqMa/zC+2WtE5zw0jibrz1bTinndGDe1vUXXIjxHN9l+zbj5O7dVG/+W/8ALfNfOWfYtx496iWX0Dw0iTaWBYSONJIs+zllLyRmnA9/8YgHnv8AJyp2gwujkad/tvt4LtA7BIHcPgW/foMCbWiSn3oVNk9iDQs9qBJ+gyq+hgYQ5gzuPnkpIrZngtecrFajq/TZ2gEWt1CmJ1kSTy19chYWpAIAXawDe3bJm0a2mgiJeDnkPn5ULZ0dS2Zj2kHDmefzktH0jwRGwMceu1CXubaVTnchRiCPfYxH55U0VZBVOwMJB1sbfZekqNoys77o2nQb+Nx6i63Xg3w8vTppVQTSCXapmcIFGzdwAOaJJF/IH45bxwhmhUGuqXVUYc4gEZ2F752ViXwvGjzVKf4ytYbjaDIG9JA72o75PftNwwggZZ/ZeVbsSJxe6572XqDyWs8ReE//AAsAhmRdjuxaY7N3m7aAoHn0qKzR87p3Y7KPUbKDImxsP8Sdef8AS0mm8I6mWxHLAWABK7nDAHsSrIGANHuPbNXEt1CiDZkx0I9fwr+m8FMdmn10oGn3SzyLG9B6EapZZeQtPddvMXnniLMMbgDovU7DbJQQPIALyQBqbZe53dCum6b0yHTauM6MImmkhkV0jIpmRkKyEDvQ3qW7+tRz7YaA13d0UyWWSSF3a3LgRrwN8vHIgcivQ6/TEmb/AMzcDdeqhXb6VxkTtoL9pv8AVadlNbBuXJeONNIdbvSN3R44ypVWIHBFcDjtdfXLRhBC8jtOKQVGIAnILLVRN/d8NKxl8xy0YQ7wDYBIq69I/wBQ+mZ3rD2u+mbYG9zlbP5l6q5/ZzpJBNM7o6LsVRuUruJa+L71X75h5XbZUbw9znAjRd6c5q8WJwiDmUUwimESMInMIshhFz+u8MaYkbIEDsxv73wSaXeBnZ9bUAANd7KINmUjiXOZ7rm/EKNDLp9P0zTJ58673bdLtUA1/LIKAO6ybqu1nJUE7pY8crsh0/CyNnU0ZOFtuhI+62XTunwtDM+v06/aNOzLMUeUq+1FYMm9t1FWWr9+M1fUyNI7N2R00XGagpADI9t7Z6kn3Wt6JptQ8vm6PSQwqL2tIHIo+25iSTXuoGc5Kh7xhe66raaKUvxwRtb1v7/gLsOn9QaeCQlAk8ZkjcD1AOo7rxyOQcjEWKvqObtf5ixBsR0XvpdEInGxnIfcSGdn+KI3E18fPOL3UySYyN7wGXAAey8eqrKzhYhYpW/xDH2bkD0NusAD/huxyeI8uMmzfe32P6W0HZht3n0v9xb7rnvEWqmHlAllUq3CsSLDkctQ3+nbye/f3yn2m6bugEgW3X4+u5WlBFCQ7IEg7+nDdndVdZ1yaRArcAVyq7Tx9fb8qyDJWVUrQx2nIWPzpZd46KFjsQ9VuelIZ4oBOzEnzCCbsjdSgk/NH8qzq+EVJgjnJ/2PXSwvzsefmoVQ4QvkMQG79rcaohXjCL6wH2/A9NCx8E1+mWk7oo6mCMDPPTcLW04E28lAju5ji45Ze60Wo6lq44xvjVG3XuYoLPxW6v6/PLRzmNzcbKc2Glc/J1x4/hXNdqpy27ToJUZGFjbtBJ4Km7PFfvlXUvqcV4RiBBG7I7iuUEcGG0hwm/NY6p5w0JSESyLGwKswjrd5YZhQq1IYcez8d8taUf4rSG2m7ly5qtqrdreMX138/wALx6ZDNFJp0kgCRozgOZjK7745CVsi6sBjf+UfGSXlrg4g+luCjMa4EAjTnfiud6V49bWa9YmjWKJTN5XuxZVYASWQKK7uBXO3nKsTFz7L1UmzGw0xeDcm1+FrjTne3hfJeXXf7QG0zaeWKNGM2nWSSNjxGrElFRl/m+/ZI5peBmHTkWI3hbwbJZI17HE91xAPHjccNLeOZW61haYIdHpVCGOORrRSw3qGC0eOAR7fOd208JFy0KLC2Nl+2fncjU7lt+n9VcQyfa6idKG6qvcPSaF88HtiokZEwucbBRpaZpkb2HeB+2qt6SSGOTYhCmQWF/zEE3+f9e2R45IWPwNyJztxO9cZWzSMxOztv4BbE5MURBwixOERmUUwimESMInMInCKlr+lJOwZywIFekge/wBRnCWnZKbuXaOd0YsFxWk8V6bT6xlVJQieZDIzFTu2uxBCgX94sLvse3xYRURjhDW9fNaSPL3Yis+i9ej1Z1EAjk82ZvOckhtyK0asq1RUiMAAc9u95vNC5jQ7cMlGqGY4yPlt/ou2g1KqqAbmG1aYKxBFCjYGRFlrwAAM/BaHqOilJkOk3FGlJemC7mohzyRailWvkHNgRvUvZfYMkkL9Dxzz3/YeBVbrWqnUKXHkncaPmID2XhQGsgGzX1zm+WOPN5AVjG6kZfE4HwPPlqtPHNrpNTM+lkaQbpApEkZpC1rUbt6RQHsO2UuKd8hdE6/iNOh08l3imoHRNa626+R16hMGk1yqIZpZ4EmkUbkbzHRVjkLFNhYoC5hWxX3ss9mxyMxGXlYE7/6UHaksEmEQ87kC32VvoegfRzwGHX6ieGSVo5UlV9gARxduOGEojXgjvWWb3B7TdoB+fZVLRYixW30/VW8y5SSoJte37fQ587ZtWdtQHzkuaCcvbLkdLq/fSswWZkvXX9X3EGK1oc/X44/rvm9dth0sjX0922158Msxln5laQ0mEEPzXoNMuqZPOJ3eUGFGu7Gz+wz0NN/+mNhl1wg/tR3kw4sGl1a6bAmn84ISUWmI7kHbZr54rJtPG1jnNby81HneXAOcuQ0/9oHmyxuYQsSkmgbcggir4HuDX0HOXJo8IIvmqplXjsbL36t45AkR4I7VVYEScXuK9tp4+73+pzWOkyIcVvJUgG4WjboegmiXWFdSkuoeV/LjkFKyud5VivC329+cpdoCKkfZ1yTwV1T7dnMLchbTMcMlf6f4A0GojLs2qQJQYSSKKAUEc7fu0RWaU4jmbcAjdmpLdtVLsmgX6Ls+kzhppfLowgRhWHYbVAof17ZPIsFEqGFsTMX8s14yGOaSaLU0LZAilqJA+7RHyTdfXOc0LJWYXi4XRvaRMbJDwNz7q3p+iQxurqrb1vaS7NVgjsT9T+uR46GGN4e0ZjmT7lcX1kr2FhOR5ALYHJairHCIOZRGEUwimESMIkZhE4ROEXMarwFo5JHkZHDyMztUjAWxskC+OSckCqkAARclNLD07WyDRRVIimIySM799pbatgDkAWb7H5zZ0r5G2cqar2m9khjYBlxXb6HqVDSxx2UnjJRjRKBFG4Hnmu3bj69hHspcc4/xsbo4ZcrfP7XNy+NW08rqirJpxI9Xe4gsSxDA1ySSOPcZtguq47TdE8hou25688/0txqeifbZ5JGcrGNipxdjaCas8ck/rlPJSGomc5xsBYD7+qvP5ZrP/wDH00skEkRYkSqHYkcBgVqgPckD88fSNgcx7bnPPocveyzay1/VvG2kaZY9rP5cm1nKjy63U/BNsBV9u6qReXzKd9rrQyNvZZdZ8V6KGSJkAlAst5IWxQAQEmgR77b/AJV+BhkMhBvl1Rz2hePiPxXp49Auq0sKSPLIY1Ei1tamLGQDk1tPY82OcqKuhp4yS6NpJ5DzVzsxklXJgxkAC/2svLw11DUtJCvUdHCq6pXMDKu1gVTdtkUk1a2R2PHP04MooMsUTc+QUmqZGGuMEjjhtfxyyPIq50vre198g3ekKKobR7BQOKzhBUBjrkbrcLdFHlgxNsDz6r1g6ux1IEdBJZFDJwbBNEn61Z4zpHUO7bu5AnRaPgb2XezsFpJf7NvK+7rGpmpEENse5AvzAOw7mhx7Z6n6++rfX9LzH0JZo/0/axX+z1nO1tW0bEEgNCpsCrorMR7ji7zArwP9fX9J9G5+Rdbw/BXS9Gl0+kEOmRy7xboi23+Zmtj+bjsL/bKOo2hE+p53tppp+AMlPiYI2hg3LLVa+LUCeOMkTSikBFbygsc9gSQe9e2aU9ZC+UganlwUullayZrjpdanS6TVwGwuwnjl4xf5Fucnvljb/JwHVXj5KabU38D+Er0fVPKrPEeXUsxZT/MLP3vjN7iywaqmbGQ1245WP4XcnOa8+jCIwiDmURhEYRTCJGESMwiyGEThE4RfP/FXg6efVvLp9hRwpILUQQoB9vpf55u11gqSt2dJLKXstmqqeHeoRCNrjAhEmw7vu+Ze725PJzEkzGNLnaLnHs+su0NtcXtnx1Wvi8GzkK0jxLBYDOXqhdHuO+c21cT4+0ae7x091p/007HYZLDxX0jRauMyOYmuL02R91Wqu/1UL9OPk5GimYXuLTcZdL/1bl4legFk9Q1aKyGRqiDct7bhygJ/In8VF4nmYHNxHu8d19w+/ULJK+Y6vwFqHlml082mbTtJI6sZCKBYtTUhAIBrv7Zcw1sT2jCb7ss1HdGczcWXgPAWrfhZNMT3A8x+fqP4fI+ozsZ2jMgrQC5sCFuUh0+hi0UOp1GmefTzs88RYsP4m4WPSaKbkI3BR6bsZUVczHyA8F6LZdLUdk8Na7vDIjre27I6ZXPJdB4h6xD9u0qS6qKKOAmd9zcsWR0jANUtBiTZHDCr9ub3jGATpms0tLL9NI9rCS7ui26xBP4yHFWuuebKRHoDCrmLzvNZQwYFgFCGiOfUdxB7D5sTImQ2xvFwqOd098DDY8/ZVehxazTvH9uaGRZJPLXaih0OxiG3KqirWqo97vijvIyB1zG2xGa5RPqG2Errg5Lf9SiJaJgxXax7EDlhQ3WDx3HbuQfbOAXSUElpBXmsL+dHvk3FQ59gCCK7VwbK+57N27YWoa7GLnj8+c1zvXotPopxNJM293MixBNxJuye4obj7kZUT08UUvaE53va3zep9PRSTklm5Twmmn1MxmhmYvGWYxMgUrusA8Egjk9ifa8UcELpO0a7MbuqVFFJTkY966WXpqSSM0gJNihZFCh/1vMybNgqJnvmuTlbUWFh97rdtS+NgazJWNFHtQAdhur8Nxr9qyZRswRBo0zt0ubei4zOxPuvbJK5owiDhFicyiMIphFBhE4RIwicwicInCJwira8vtHlruO4WLA4HPF/UDINf9R2Y7BtzcX0GQzyJ6c+i7QYLnGbZLmPF5k8lTIm1RLwLB7q3eviq/PKuf6h0RMzbd7LMHIg624aBa1IYAMBvxWs6J1MRCUMfS8bDg16gDt5Hb3H55yppuzxg6EHz3KMDZPVeph4oEU8Inq5/m7f7D/+sTy4442DcPX57oSrPhdXMcjL282AUe1qS1fiSUF+1g+2W2xG2xk6aen4K4zYsItxHzx09V02peQmO0AqVa+SOxI54O0tY+AeecuWhgBsd3z5xWHukJbcbx88r5cL5r5Z4p8EasavUSpGp07yvIHaSNR623G9zCuWIyomjw3ccgvdUG1IeyZGScQFrAE6dFrovAuvkUNHCjKexWWIg19d2aMiLxibmOoUqTa9O04XEg8wfwvq/hjpx0qQRygeZ9mjjJBsgx8ut+49XH4HLNgIiDeC8VVSCSqfINHXt5rZ9TjDmJaG7zFcH/LsNsR+I9P/AK82YbXK4SC9hz9vllxvi6Uo8TJu89Xn3EWWFSDyyfcCuV+nbDVT15LS1zb4rn3y/Sr6DqbanXwvq1qMbh6lIRajar3cC2o/jWZIsFzimdNUtdKMumWh481sX6MNXrIxqGIEemhYxm9z2z2CTzwaBPf/AHyrliEtTZxyAGXHMr2VJUPgoQWjMki/DIeq2WvVY9cnkLUg0s24KBQUFSnA99wP7ZrVuLSey/lhd+khu6AmTTEPPO/onQ9SIHr3ElhzySRRsf7fqc89RbQljv2uIkkZ53tY3HTS3U23rpNTAnu2/a9+iah3kYEnZRNHsDYoD498mbDmqXzOxk4bXtuBvkBwGuQyXOsjjawW1W6z06rUZlEHCIwiDhEYRQYRZYRQYROYRZYROEUwicIvPUadJF2yIGU+zCx++avY14s4XCKoOiaf/wDXj/0jOP0kH/oPJYsFqJenqEHmaPa5Zj/DRJeFW6b00LPHazXfnNY6SIjvMCmMhiLu6RbncffdqqniSY6eAnTnyk85UMaqqimi3G+LLdvf6e2XOz6eIODQ0aX9V5ja8ssUZLHW72HK2lr8FTl8VPqZdMkdxnegciuSx2mrviif1+mSxRNiY9zs9bKA7a0lRJExndzF+pyy5fNy3/UNXEVEWpe/4nuK3BWItiBQo38XtzzG0ZKduGOU2vY2z9+G9e02eych0jM7XF8vbjuVHq/WVj0uqOkcCUEONoPC7o0ZgTweLPHyM6bMmgmmLGnfe2fADxz4cVz2kyeOASHha/jf2Wg8I9aLT1PIX3qwDOS20gbgQSbHb2I7jLyois3uhUdNKS/vHVe/Xeu7tLBT/wAZ90jOOGG1mVRd8fzdq7fXNYorPdwWZZiY255nNbLwJ1aaXT6hnYyeWfQWNm9llbPf27/OcqqNrXC2V1JopHPacRvZbn+8Zkg1DyRMHijaRA+z1cOQP4bsK4A+e/0OQ5yGMLm55HirKFgfI1p3kBcJB4unMqSyMrbD93aqiiCCLAvsT7nKH6uXGHHcvSf9fD2ZY3K/M/0pL4unWV5I2Vd5srtBHAAAut3YD3wKuUPLhv8AnVP+vhMYY65tz+Bd3qHfUwQFWaMyqrt5b7G5jvaGIJrn9svI3YmhxXkqyMh5jaTqRlkcle6bu8oB23MCwskE0GIWyO5quc2KRXw581ZwuiMIsTmUUwixOEUwsIGFlZDCJwicInMInCJwimEThE4RTCKpq+mxS/4sSv2PIvsKBr5ri86Mlez+JsuMlPFJ/NoK8F6BpgQRp4wRyCF5H4ZuamY/7FcxQ04NwweSdX0SCXbvj+6CBTMvc2bo882fzyBUUsVQbyC58fsrGnqZIG4YzYdB915Dw5pwsiiM1Ihjb1MbU9wLPHtz9MU1LFTPxxCx8T7pUVMlQzs5DceA9lqo/wCz/SL2Mv8Ar/7ZZGskPBVgoYhx80t4C0p7mX/X/wBsfWSck+hi5rLW+EFGjOm0crQ3IJC5JYt7ENRFiq/0jMCoJkxvF1IiibE3C1eHRvCs8U/m6nWGdPLaMx0w3AigGJc8AX+uJpmPZhDbLq02NwnS+DNMFbzYqobhskkIrnjk9+Mp46KN2Th5Eqxk2nM3MO9AvDQ+EIHIE+nA3KzAJLKdlFfS5J5am9q7HJUmzqUDuXy4k59FDh2xWkgSWF88gMtMjlrmq/ibp6DVqY53RxGi7UiL7AoPNhwQK9hf75zfWxQuEZBJ5C6iSbFnq3/UNeG7s955Z81vPCvQvsgkYzeb52w2F2gAA0e5snd+wyViDgCFwpKI0xdiNyfDRb3MKYjMojCIOEQcIjCKDCJGEThE4ROETmEThE4RTCJwimEUwicIphFMIphFMIjCLx1mnEqMjEgNwSO/f2zSRge0tO9bMeWODgtNr+lSRRu+kd21O0Ku4oeN63W4Adge+Zo6eGOYOkJI0z/S5V8074C2EAO3fDkqcD67zIbh8uNSBKS0bArtTd2YnurEHvyPjLJ/0wY7vXO7XmqmIVxkjGGwGR0OWXPjdX9Fq45DPNGVY0KYjaaCfdN+1i797+mechnikMkzLHnpu0z3b7/heplikYI4nXHrv1Vvo2rSSJdjbtgCMaK8gD2OSaOZksQwm9stLei4VUTo5DiFr58VdyWoyMIjCIOEQcIjCKYRIwiRhE4ROEThE5hE4RTCJwimEThFMIphFMIphFMIjCKYRGEQecWRaAeEoB/NJ/qH/wAcqzsenPH54Kz/AO1n4D1/K2XS+mpplKxliC24ljZugPYD4ybT0zIG4WdVDqKl87g5/TJW8kLgphEYRYnCIwiLwigwicIkYRZYROEUwicInMIpmUTmEUwicIphFMIphFMIphEYRTCIzKKZhEZlEYRTCIwixOERhEE4RGEUwiQcInCJwicInCJwiN+EQZRhLrE6gYssXWJ1Q+MWS6DrR8Ysl1idePjFli6P7xHxiyYkf3iPg5nCmJP94D4xZMSRrh8Yss3WQ1g+MWS6yGqHxmLJdInGLJdZeYMLKQcIphFMIscIjCIJwiMIjCKDCJwiQcInCJvCJwicIphFKwim0fGEU2D4wiPLHxhFPKX4wlkeSvxhYsp5K/GEsp5K/GFmyfKX4wllPLHxhFNg+MInaPjCKVhFMIi8IjCIwiCcIjCIOERhEDCLIYROESDhE4RN4RN4RS8Im8IphE4RTCKYRTCKYRTCKYRTCIwimEReEUvCIvCIwiCcIjCIwixOEUvCIGEWQwicIkYRIwicIkYRQYROEThFBhE4RTCKYRTCKYRTCIOEUwiDhFMLCMLKMIg4RBwiMIg4RBwiMIv/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xQQEBQUDxAVFA8UFhQVFRQWGBkXGRUfGRUYHhcYFRgZHCggGBwlHBgXITEhJykrLi4xGB8zODMtNygtLisBCgoKDg0OGxAQGy8kICY4LCw0NC80Ky8vLDAzMiw0LCwsLCwvLDQsLSwvLywsLCwsLywvLy8wLCwsLCwsLCwvL//AABEIAOEA4QMBEQACEQEDEQH/xAAbAAEAAgMBAQAAAAAAAAAAAAABAAQCBQYDB//EAD8QAAICAQMCBQEGAwYEBgMAAAECAxEABBIhBTEGEyJBUWEUMnGBkaEjQvAHFTNSkrFicsHhJEOC0dLxFlSi/8QAGwEBAAIDAQEAAAAAAAAAAAAAAAQFAQIDBgf/xAA2EQABAwIDBQcEAgICAwEAAAABAAIDBBESITEFQVFhcRMigZGhsfAUwdHhMvEjQgYVM1KCJP/aAAwDAQACEQMRAD8A+xDMoshhFMIkDCLKsIphE1hE1hE1hFMInCKYRTCKYRTCKYRTCKYRGEUrCIrCIrCKYRGEQRhEYRBwixOERhFmMInCJAwicImsImsInCKYROEUwilYROEUwimYRTCKZlFMIpWERhFMIphEYRGERWERhEEYRGEQcIjCJwiyAwicInCJwicInCKYROEUzCJwimZRTMInMopmERmUUzCKYRGEUzKIwimERhEYRGERhEEYRGERhEjCLLCJwiRhE4ROEThFMwicInCKYRTCJwimEUwimEUwiMIphEZlEZhFMyiMIjCKYRYnCIwiDhEYRZDCJGESMInCJwicInMInCKYROEUwiq63qMUNebIqE9ge5+tfH1zlJNHH/M2WLpl16KEItg9kFBuFAcsSPYcZ0aQ4XC6xxF4JG5eMnVkEmzaxo0WA4Hz9eMrH7WhbP2NiSMibZD+t67NpHlmO4VhNTbsuxgFH3uKNAXQBv39xzR/O2LcrqHizsqGt8RQ6eISanfCGbYqMu5yasUse6+PjNmROebNWI3Yxe1uq2On1KyIsiMDGw3Bu3H59s0cMJsVuvRXB7EEfTnNQQdFkiycysIwimERhEZlEYRTCLHCIOERhEVhE4RZDCJwicInCJzCJwimEWM0oQWf2/D/ALZq5waLlbNaXGwXMeNddqf4MPT782bexYVaqm0Gt3blxz34yZStjIL36BQ6t0oIZHqfn3XOdC1HU9LPEdT5raeSWON/NIat7BQVJJIom+OMlStp5GnDa4BOSiRGpjcMdyCQM+a7efpKS6vzJQGpFCKeQaJst80W7fUZ559M19RjfwyHzqrO2apnQOsRaKXyoAJKQqG4aRmsfQgrx9M2jkZBTl5HdFz4XJU2kfGAGFtyTxsrUXUV8k7gW5AY0Bu3D1Gr4um/bKQ7agdC+zDa9t3+1yd+uTvTmurqZ3ai2Xnu0+y0/UNESnmQzykMdQ5WWXywqkHeFZIyxI3emyQKF3VZfR7SE8AkjaADxy014qE3ZoLyyRzv/mxzdpw+WWv1/UtLodcqSmeV4xuLSkOF3INpj5HqFAXXufjLSOF7oyRvUaGARXsSb8TdbTwz1+KfSvt3qY5CXJArc8m87dt+m2rn6ZFrh2Wbjw9LKVE0udkt1J1OOITO8lrGm5iBdBVZjVdzQP6ZGbK3Ec72XQQveWtA1Nvsuafxdr/tPlDosu0mgd/t8mQL5YNe276XjtX3thU4UFN2ePtx5fa9/RdXp+pxPFHLvCJIBt3kKbP8pBP3vavpkhgLx3RdVM9oXYZCBnb+lczCIwiMIjMojCIwiDhEHCIwiRhFkMInCJwicwicIh2Cgk9gCT+WFkC5sFqNTqZtR5a6VjCGDNI7p60AIAXaeAxs9/8ALneAxhpe8X4DRRats4kEUZA3k68NOv2VbVavUKwRoPtCoxttv3/SCpocA+o+3t7ZWbSfI1zDFHiacyOBzFvvvVhs1rXNeJZMLgbA6XFgb/bKyoQ9SkGs0olh2MBLHtAo7ZCm1q9huX9jknZ3avpndq3CQcvD+1pXCNlQ3A7Fln4/0tr4o1m06eIcebPFbewCSKe/zu2/ockxMuHHkfZRpXaDmFz+l6brY7IjcMRTEOvP4ndznlW0tWwktBB6j8rNirfh7RzKZmkX+EYnFb1KsxI77WNcXz7XkqgpHkubIO6QQcxnfoV0ZijdfQq/qIzFpyphDzFwgVGbax22CLO4AC+Pp9c2qtn00MOCNhIcRlc5nryCsKaR8sl3usANbDRa7S9LeWVBqY3gJR40aGQrYssyspLEg2ebHtxmlJA4YY3swjMCx8TvPupk07GMLonYswTcX5AjIK9D0VAUDaaOREqJWkCO21WIF2t9v/ftno4w2OIMaTkF5uSeaSYvcNT9+HzjovfW6BVcRwxRR6clDKFTaW3uBdqyha2qeVa6rjOL42zMtJc+Pj80XcSvY4Fqp9W6agimRGHkvUbqpLSEf+ZtJJBbYZAFC3f6ZWhrGOIaRY5c7+fXKytYJHY2uIOIZ56cr8r2ub2XVI4YBgbUgEH2IPvlgqwgg2K4/STmOJUGlklh2TNFJsLlhJKxQEBfSSgDc0fUAQMk0kYMd8ds+mXFRtrTOFSWmPF3dQCRisAR4W1v6K9J4sjjVRJG4loF41F7CR91i1c5WVVZDBIWA4rcFtFKXMDnCxO7gtn0nq0epUmImxW5SKK3dX7Ht7ZvBUsmF2rqDdXs7rKMIjMojCIOEQcIjCJGEThEjCJzCLLCKYRclq+paaYszathG5MZ2tKvpKVwoNAX/Nt7++ZLSRZQI62JkomD9Dzt5aW52Wu03Wxp9RqInBKoZmXzWLs7DbwSeArBLAA7kd8soqECJrmk3Nr8v6/KiVW2HSVLmyNaA0EDLW3Hru8FaXxG8kupg04BHlzmOReGDLHwb7EbgAPptzL6UNjbI7XLL56rWCudJO+FgyzsfD24crLg/DnXm08iyIbb3B53A9w39ewyRNCHixWaeow5rc+JfGDatAm0JGDZUG9x+pocfTOMNMGG6kTVWIWW4/s4kabS6hXYmESoACTwKUuBzwCK4Hych7UY3IefmpGzJHG58vJdF1joK6lBHG7aetjXHQPpa1sXTD73fIdOWxSXa3daysHOJbmbqj0zRJptU96t59RIYhsYAKuxSDVcBirfN2B85yqq+Jz2Qi2IHTrrc9NF2jp5OzLyO7bX5zWz67rk8viTZayqkgvh9pUfd5AFmyBwazm6tgjkY+Q92/XMbve/NczSTSxSRx/yI6W5+y43Uw6iNVjfWxgNTj1yHv2YsE4/M5dO2vs9jgTvHDcvJO2XtBv+N0mh4nXyW71ng9JGt3nYyLH5zrIgWwoWwGQlr23+eQZdpyxyhscd28csgSbZXz8Nyv46Fjo++8397Ae64rxl4ikg1ksOmVYliYU1EsWKA77YkA+r2GVcrGCQua0A3v48V7bZlIySna6Qk3FuVtLcfVdppvECXHGp26I6H7X9/wBaKpCmPtdd/e7B54rJYkGm611VPo3Wc85vx4NMiTnfr6clyfg7x1qjqoIH2vBI4jCkepAR6drjk7eOWskA+/OcopnXAKsto7LpxE+RuThnyPhz5WXZdL6CJppJpKaLzZCq99/rPLfT6e/4d4dPR9rK6V+bbnxzOvL36a+QAubrbafTRx6xvLpS0IJQAAcPweMmsaxlQQ3UjTx1Wd62Mcoa69v6/wCmTF0c0jVZ4WqMIsTmUUwixOERhFkMInCJGETmEWGok2Izf5VJ/QXhbMbicG8VzHk9Q5k8zsu/bxR4vaErv7f9c37qt8dD/DDy/d/nRXR4c07BWSCNeFeqsH3rvwO365FmdLfuutbPrrkqIUNK02MY18lX8S6YPMiRwRmVxuZjGhY+wtiOAKPOaT1dQ0tjicQpMVHTPxSSsB6gK10XQfZpGQpGXMe5XRFUnn1ISACedudGTT37OVxdlcLR0FO0dpEwN3ZALzHRtIo3SaOALsZmYwxHtXIpbrk/1yesdTMSBiPn0XFlLG9waGC55BUE0GhEbqUgLkKVZtPGCu8CiAEArkHn/bFVVyRxkl5G69zqfnRT/wDroy8EQi2eQ329fJL6FFVTpGjVIXYNQVBu3Aq1IoDEiuQPYZVVE/aN7UyXwkgknnl8C7RxiM4MFsWdgPNeskcj7ZmdFghLOzBidoDF3Pa7C8V9BmIrz2ka4FoO487lZyaTHY4jl13BUPsp1UjavSyKIi6MPMWRHB2oRSlLINqRXfcM5y7Plmn7WIjUHO40ty8VLNXHTQiGcG4BGVjvI3HXdbivTU9G1M1KzRKVDsAxcfefcx+5Xcj8OM0l2XVPALi2wvvO83O5aQ7SpWONg65tuG4W4q5019PGsrb0dxGiBuaI8tVIAI/zAk1fBGdIX08YebgkAAdLAW89bX3KnmkEkjn8TdWUI8hpBqrjVUXcL9JUDiu9k+3HfOf0Es4c6Oc54QLXytbn+FLp3tdhYGXPuuQ6t4Xh6jqTP5k8Ik2IXMasjMAEBsN6SaUV2sd8tzS31OauIqqWkj7MBrrXNr5gap1X9nQjpft0p9AjoRrwjSXt+990sWPx3sgYbSX3qO7/AJAQf/ENb679LrLp/hODps8OpfUSTGnMcYRV7pVsd3FBvb3r4yLO5lKQXXJz0XCr2y6eIsw2uuz8LsrI5iBWPdQQsW2muTZ+QV4+mNnFpa4syHC97f3kqdqoa7qEen1TtIrNL7OrfdBHA2GhwK+fnI7544akueCXcQd3C2W78rFwHZqxB1ExbWkcOsihkCCjRLEFrrnkD/09s71e1qenDb3N88uHHOys2wtqG3jFuvhotxo9Wsq7kurog9x/V5JpKuOqj7SPTRRJYnROwuXtkpckYRGEQcIjCJGESMIkZhFlhFr+rdUjhG2SyXB9I+Oxs3xmQLqVT00kveZuWP8AeieRu81d+35G66+Pn8sWWfpn9rhw5X8FQ6bMJmk8mTaAB6XH3RRAog1Q/wCgylm2bUGV8jZMncQTbI8+d/JSpm9kG9o2/Mb09O6hGsiVIW9JRmIofeJUgk2O9dszRObAGsL8W4k9SRr5LlNG54JtbejW9QjaRzvN7TGvcLR7kkWfvUbr+UZ2fPG55N+Q4LkYJOzDQOardO08vniKeWN9kZXYGJI3UexXnj5+ma09PO147RwNhbU/hRhFI1ok3K1reib5JJRKylSAkShQhpV2h12+uyf3r2y+D4ywRuYCDqTn8soEonc90olcCNADlu143Wy1EkURCCkNhqUV3sWa4/8ArPP1tXTU7mxuOE3ByHUXuriNssgLtd2a1PiHWSGCVNEgnncgFGNblIAcg2BdfX8jmlNWwSPfFE7E459cgDmpNNE0SNfP3Wj0O7iqen6jO0s32uEaWFjC8e+VS5ZSoIAViK9N0ALognni7pRI55OHJQNrGkjgYGyguv033GuZ++i3srKkyrNOLKSUGIWwasVfPbv/AMPvZOdsJfGcLcslWlzWTND352OuXz5rmtNJ4TCsAsjlBW5iQCAbAobfV2+RnnnbMaHWBNt+n4z9FPbCwtuTnuy988vVbSLoqwQiPcWTzRI5Ne1Vx8WFv6XllTQNgbhaulO7ATbWx+fjmrnUF3xFdpHK7e1WGBWue1gflkgLaE4Xh1+N/LNc5q/E+nbUSLPp9wjLx2wViSrEcA/dB59+eMmNp3hoLTrmqd9TGXkObpkqU8rdRiQ6eE7oGKMoZaO5VNgmvjt7WMp9r0Uji0tz1+Z9F2gl7VuQ0XkOm6qIWUMYJAvzEWyew+/3ymbRVQ/i0+BH5XbCVg3RtS43CItfuHQ3887sx9DUXzafMflYwldl0fTqsaI21nWOMNRDUV7j47k/vllTNhL8GTiGtB32tfI8Nct5z4KV32sGoVuFlDuAQGJsrfP3RzX9ds7wPiEr2gjETpfPQZ2+C1jvR4cWgnRe5yYuSDhFicyiMIphE4RQYRZDMIkYRcx1PTfb2VtO23YCDvVlDAngoa5Fhs5wVDJL4bqfQ1jIQ4OBN1z2v2QMUfUxlxwQgdq+hIWr+l5Yx0srxcDJaTf8koInYXE35ZrdeDJYSZP/ABCNJJShOVagCTQYDd+V9s5z00jB3m5KPLtqmrcLYTpxyPkiboDwoWeWMIvdiW/L27/TPPPozG0uc4ABWDKgSODWtJJWv0saTuEWdATwLDrf/La9/pkaLs5XYA8eo9wpUrJYm4y32XrrBr4dSFk1cZjklkdY4omeXZVAemOloVzd3fJy9YyQPuSLX+BVtVXUDYeyDHdoW2FrnP8A9sufhyWek6ZrBpiA8TI6u3mM7dnC2Ta+wVu/bccunVNOXh1jlbcN1/ngvIxUNaYsDSDivnc3zty5HzWx8OwRTQqsk3mTRghyCw4LsR94AkAGryh2pQU1ZN2r28uHsvT0cNXQU7Y5dfP1VqKIRPG6egyelAwZyQa70QEPb5/3yvp6GCmeHxixOQvc/wBKU+V0jS12dug/tV/EuleeGQfw49pRnZ2NLtDWQQvIII/fPQ0VS1jrvvcX0+Bef2rSOliIaRY2Nzla1+q1HhjRSSSmVZ4ptqGP7z7ktaXhkBrg/jzkyeqhczC0EZ33flVez6Sbte1Lw6wtqcuGoXr1nrY0+okgbVAM23b6ZD5Qq1DFVocG/pwTlA/Z9bLjexwsdOI6L1ra+iiwMeDca8+qy6l1aaOfy5H3LH5YYcAPSqWJ+d3P65LjYQwAm54q2hponx42ixN/DM28ld6p1gbJNr2Q6iMjuBtDFu/PuL+ubALhBSnE243G/tb7rXaZlfTySNpYZdQZQis0SMzEgE7qFsQP98j1tXLBFeMm+QAz9lpNsylNQMTQBa509yt/4egeAmKSOFNy+aPKQILsBgwXgkWnOcoZqguwzm5tcfceFwos0NM1uKnFhex+x8c1wsfgyTrAOrl1hBeSUKjoXCKsrhVX1igB7V7n5y8+oEHcDeCjXV7pHhyXpWq0sa6tpIdS0sbxhdiConZSAWbncbsVnKaRtRE+4sbarIdY3W3bdA6o7pHI/CqZUUtzXA3WbOfNRsuuhf3O6eTgL+qu8ccrSQLgcifsraadonEuoIjiU2zu6gD4s37mhk/ZuyKwVbZJG773uCfQkqLUVcDYXAH7Lf6edZFDxuro3IZSCD+BGevIINiqtrg4XCzzCyg5lEYRGEThEjCJzCLx17usTGFQ0gHpU9j+4/3znKXhhLBc7lgrkx1uZ4pTGseyOFkZ43VthCnbW1ztN17e2cqBlV9Qxs0dm/OfziodTPaB7mHQHTcuc0nhbUyoHSL0kArbKCwPYiz8c81nrH1sLXYSV5SPZlVIzG1uR0zGfzmrGq8Oy6JE1EjKGWVKVeSO5sn8uwvvmjapk5MbRuK7v2fLRtbO8jIjILuPEyCWFIw4BkkQKT2Pv/X5Z4/aTcUYjvYuIGa9/s9+F5ktcAErw1fS4NNAlgArJE3mUNxIcE8/FXx8DOUtPBTQi+4tz33uPnRdY6maeU23g5btF6Qdahk1Egja3TbE5r38wqAvPPqYi+3bLe2SoG1MbpHBpzFgfP8AKqJ4g076aREb1ANHto1bhqr/AIe9H4GMJupmyntqH/4v9bE+e77K1qtZGkgC7A0kbKuyjbMRQNe1gUfrmjwSw2U9kUj2Em+R38ArEfT3ItdS+08qK7D2B5yKIXkXDzbcuJlaDYsF1rep6+PSgpqJXZpNtEA2SjWaPYAAp+vvnWBjgTc30+eyg19TExrQ7K+gHKyz03iDTLqColZi6ABiCQdu9q+eAT7e+SMJKisq4e1wg3J/apR+K9JLDO3bfu9LL6nuNVPaxyBXJ9uaGSjTyNcBwXVs8bmk8V5z6tdcySaXSLJasZHmZo9oRioU7LFmjR5/Y1BqDLFJ2bRffyVzQVIMGLGQL2AABN9+vBbPU9EhKp5UaKWG63LsKAsjhh8981kkfYYSBfistrJgTiccuFvwqWv6imlKRRQhQNk1hj3N3XzxxzlTtCvcxzWht9HXupcFO+oBke6+rfBRfEQfUD+Gak2xA7qZQxHYdu5v8hnKLaeKpDsGthrmB001WHbPIgIxaXPVPS/DaSQlJEiWiqSqIgJAyKoO2UN6Veg4NXUnsTnqXzEOuL8v6VKvWbogWeAAReZYbdHEIyFjkjd2YgmySqJwB/iN7ZgSXadfPqix1HV9LL9pcoCyAxlmUb/Sr2E5sDhq7c324yodPE7GbaZc9/wc1aMpp24ADkc+W7X78ln1TrmlmjgEu4xykSBSvFKxHr+gPsLuvg5Z0uKRvaRqmrQ2F/ZS/pXPD/U4ZTKkH8rFyNu0UxNEfjRPt37ZmaNzbFy0glY+4atxnFSEHMojCKYRTCJGETmEWt8Sa+ODTSGVtu9WjXv6mZGoCvwPOdYWFzxZc5Xta3NaHUR6WF1jgjiilmjRkCEVI6yK6ISvA5Xgng7jkmNzz3nEkD0FrFQ6iNmDCwAE2I5kG4Hous6fKrxIYxtSgAtVtrjaR7VVflkSRpa8h2qlwPa6NpYLDhw5eGiqdfG6LywtySkxp/wlkbc35JuOdabJ+LcMz56eJsuFdZ0fZ2uXZDlcG58Bcrm9Z1co/wBnKr5ERWP7oLUtAkE8AkWRQ4zy+0NoSPncxwGG+eVzz19F6ai2cyKnaWE3t0HLRX+uddiZFMLB5FbgMhoCuSQw79u3PObVu0IXtHZG7gd4NvUe2a0pKKVriJBYHgfwVrOn9N000U+qmVkZGd5DG7KDQDkgXwb579xlns2qkqWd4C97e35VRtDY1PFNdt889efLpdXtN4W8uI7Ui2kiTyrkuwtAefv7UTzsrntlhibff85ftYomiiv2OV9d/uqepaBHjbTxfyxyqzM5+8Ay8bq+O95XVVW+J5jCuYppZWHE7I5aD8LbaHr4VKdSWsmxXNknn475wircLbOCjSUuI3aVo+qyrqCPPjDqrOyi2UrvNsAykfA732zmytkYTbRaVGzIKgDtBomHo7jUJL0/SQtGjbS008u4EoN3pAIApiP5u3YZZ9q91i3RRYdlUEPeeXB262Y3jefwo/hrTyRRSaTTRrE8ImIkaZi1raxoVlAX6sbAscc5Pjq3uF3H2/C4SUEUT3RkaEjevSLR6rSvNHBog2mYNHDTou1SWPJLbn5Yn1e91V5TTuqXSvcW4r5bhkrmBtG2GNofhtnbM5/bw8Vsuk6N2jQ6uRotUqMuxCi+hWbbwgI7fHwM5sa1zmskfZ9tAQDZaVEjWlxiF2a3N9d+q5zQdaLKZG6esmji4aRiDIoZiRzwGrde0Di+/vkv6CGwa4A9V55m3ql2KRrSGb7H54qj4w6+YNa8OmhiiEJT1+WrOWKq1gsCFA3CuL4u/ifTbLpcIkwC6uHVU5Fi82PNenhzxs8Bk85TN5hDFi1MCFA+KIoDjiqyVLTB1rZKOq/XfGc0swkhJh2qVAB3E2bO6xR7DivbNo6ZobY5ovXwz1pJl1R1WjhmkjjMwcRqpclqbfQruwNgfPfIVVs+AWcGjNbzV88ERcHHIaXWR1Gsamk0MbQxIxCNBtSNALO1jRHA7WfwOYZ/jGFht0Xm31dZK4ySMvvzHnmV9G6XooY13wQpH5iqTtAFirFkd6s/rmjnud/I3V7ExgF2i11dOaLosThEZlFMIphEjMIssyi13X+nwTwMNUtxJ/ENFlI2g8gqQexP650hc9rxg1OS4zhhYTJoM184j1emjlWTT6Ta6NaNJLI9fBK7qv6c5d/SvLbPf5ABeVftZrXXjj6Ekn0XUeEutSs3lFfMU73sUCtm2PwRuP7/AJZFraZgGO9tApmyq+VzuyIxDM8CN58Ln1VHq3iWbzw20IYmaoyL5og7j7mr7VnaGjj7O1733/hRaras/bB1rYb5a8s/0qun6nBqdQPtETI0hALxvxZoAlSOB298qaz/AI7C8ukBN1d7P/5bN3YXtAGl17daEMGpaGPSaidYoxNPIkijy1N9gR62oXtsE+10coXbOp2usAT4r2sEs0kQkc9rbmwBBzP26rrZOlxQaWWIMFSQPZkbgllr1X7UAK+MtKWBsGUY33VJUVD53Yn9FV+yx/ZfO3nyvJ3bb427bvdf+JXHmZLuceHff54clwVSfonmrG0E0TIkSIxDen0juCL4r/bKyspXySYxl1UynqAxuEhUdNofMbYmpgZ/YBm5/wCX08/llcyJr3YWvaT1U15exuJzHAdFW1+m8pZWmfbHD99tslH1BT5dqA5sgfickP2fI1uJxFlygqWzydlGDfyHmt34e8Swyx3DYSSWRIg/BUiPzHElXtH33uzwfmhk+OQEZJVUEkbrP1ABNuF7C3HcOvmua6A7dRlnOj1zJcaBopoi2y0KloyJAtFtzdhyRYyVT1UTmBuHMeq02hQy0z7vtY6W9luY+k6bYE1er8+XTxAFvMrkM18biQ1kCr9lye2SYf8AjbYOPD58uvLVQpJZXOkf/EaX019b29FsNV1cLD/FePY52CQOtMKpitNuur7duM81Ma5s7gIssWWn8eJzve3LhzvcCak7AF8ozFsuO+yX1UKdPAjkRI2BjDAcCyQX297PeqsXz2OWmd1XmSJtNZpAGn7t85rhPG/Q5dVqjqtCFn07onmSLJGoR0G0hw7CvSEOWFNOxkeF5tZToZGytuw36LVaTwvrXXdHpt6/5lkhYfqJM7fUwnR3uujmlps4WTL4R1919kO7vXmRX+m/H1MN7YvdYtvXTeCOhNo49Q3UNkMkvliNHZCSIyWshWNgttFd/SfnItXM19gzOy4VD4w2ziB1+ZrudT1eL7P5m9KZaAPIsjsR3NXyMhWWj6iPs8VxmvbpTReUqQSK6RqqgqwaqHF174N963gMeANjNwMlbOYXZYnCIOZRTCKYRIzCLLCKr1WDzIJUHdo3UfmprOkLsMjXcCFxqGY4nM4ghfGkfPUr56Qus/s/hL6ot7Rox/M8AfoT+mV+0XWitxKuNhRF1QXbgPfL8rTdfiMWplQ+ztX4E2P2IyVTuxxNdyVfXRGOoezmfXNeXQ4fN1UKj3kS/wAAbb9gcVDsMTjyW1DGX1DGjiF66j+0sMupV9KqNLS0JK7el/MYAGyoC2ORtFV3zxRqNRZfao9ij/G4SXty8Rbdrnmtn1Drces6dLPOixvJCnkgtuJMeokVhESATyqMa/zC+2WtE5zw0jibrz1bTinndGDe1vUXXIjxHN9l+zbj5O7dVG/+W/8ALfNfOWfYtx496iWX0Dw0iTaWBYSONJIs+zllLyRmnA9/8YgHnv8AJyp2gwujkad/tvt4LtA7BIHcPgW/foMCbWiSn3oVNk9iDQs9qBJ+gyq+hgYQ5gzuPnkpIrZngtecrFajq/TZ2gEWt1CmJ1kSTy19chYWpAIAXawDe3bJm0a2mgiJeDnkPn5ULZ0dS2Zj2kHDmefzktH0jwRGwMceu1CXubaVTnchRiCPfYxH55U0VZBVOwMJB1sbfZekqNoys77o2nQb+Nx6i63Xg3w8vTppVQTSCXapmcIFGzdwAOaJJF/IH45bxwhmhUGuqXVUYc4gEZ2F752ViXwvGjzVKf4ytYbjaDIG9JA72o75PftNwwggZZ/ZeVbsSJxe6572XqDyWs8ReE//AAsAhmRdjuxaY7N3m7aAoHn0qKzR87p3Y7KPUbKDImxsP8Sdef8AS0mm8I6mWxHLAWABK7nDAHsSrIGANHuPbNXEt1CiDZkx0I9fwr+m8FMdmn10oGn3SzyLG9B6EapZZeQtPddvMXnniLMMbgDovU7DbJQQPIALyQBqbZe53dCum6b0yHTauM6MImmkhkV0jIpmRkKyEDvQ3qW7+tRz7YaA13d0UyWWSSF3a3LgRrwN8vHIgcivQ6/TEmb/AMzcDdeqhXb6VxkTtoL9pv8AVadlNbBuXJeONNIdbvSN3R44ypVWIHBFcDjtdfXLRhBC8jtOKQVGIAnILLVRN/d8NKxl8xy0YQ7wDYBIq69I/wBQ+mZ3rD2u+mbYG9zlbP5l6q5/ZzpJBNM7o6LsVRuUruJa+L71X75h5XbZUbw9znAjRd6c5q8WJwiDmUUwimESMInMIshhFz+u8MaYkbIEDsxv73wSaXeBnZ9bUAANd7KINmUjiXOZ7rm/EKNDLp9P0zTJ58673bdLtUA1/LIKAO6ybqu1nJUE7pY8crsh0/CyNnU0ZOFtuhI+62XTunwtDM+v06/aNOzLMUeUq+1FYMm9t1FWWr9+M1fUyNI7N2R00XGagpADI9t7Z6kn3Wt6JptQ8vm6PSQwqL2tIHIo+25iSTXuoGc5Kh7xhe66raaKUvxwRtb1v7/gLsOn9QaeCQlAk8ZkjcD1AOo7rxyOQcjEWKvqObtf5ixBsR0XvpdEInGxnIfcSGdn+KI3E18fPOL3UySYyN7wGXAAey8eqrKzhYhYpW/xDH2bkD0NusAD/huxyeI8uMmzfe32P6W0HZht3n0v9xb7rnvEWqmHlAllUq3CsSLDkctQ3+nbye/f3yn2m6bugEgW3X4+u5WlBFCQ7IEg7+nDdndVdZ1yaRArcAVyq7Tx9fb8qyDJWVUrQx2nIWPzpZd46KFjsQ9VuelIZ4oBOzEnzCCbsjdSgk/NH8qzq+EVJgjnJ/2PXSwvzsefmoVQ4QvkMQG79rcaohXjCL6wH2/A9NCx8E1+mWk7oo6mCMDPPTcLW04E28lAju5ji45Ze60Wo6lq44xvjVG3XuYoLPxW6v6/PLRzmNzcbKc2Glc/J1x4/hXNdqpy27ToJUZGFjbtBJ4Km7PFfvlXUvqcV4RiBBG7I7iuUEcGG0hwm/NY6p5w0JSESyLGwKswjrd5YZhQq1IYcez8d8taUf4rSG2m7ly5qtqrdreMX138/wALx6ZDNFJp0kgCRozgOZjK7745CVsi6sBjf+UfGSXlrg4g+luCjMa4EAjTnfiud6V49bWa9YmjWKJTN5XuxZVYASWQKK7uBXO3nKsTFz7L1UmzGw0xeDcm1+FrjTne3hfJeXXf7QG0zaeWKNGM2nWSSNjxGrElFRl/m+/ZI5peBmHTkWI3hbwbJZI17HE91xAPHjccNLeOZW61haYIdHpVCGOORrRSw3qGC0eOAR7fOd208JFy0KLC2Nl+2fncjU7lt+n9VcQyfa6idKG6qvcPSaF88HtiokZEwucbBRpaZpkb2HeB+2qt6SSGOTYhCmQWF/zEE3+f9e2R45IWPwNyJztxO9cZWzSMxOztv4BbE5MURBwixOERmUUwimESMInMInCKlr+lJOwZywIFekge/wBRnCWnZKbuXaOd0YsFxWk8V6bT6xlVJQieZDIzFTu2uxBCgX94sLvse3xYRURjhDW9fNaSPL3Yis+i9ej1Z1EAjk82ZvOckhtyK0asq1RUiMAAc9u95vNC5jQ7cMlGqGY4yPlt/ou2g1KqqAbmG1aYKxBFCjYGRFlrwAAM/BaHqOilJkOk3FGlJemC7mohzyRailWvkHNgRvUvZfYMkkL9Dxzz3/YeBVbrWqnUKXHkncaPmID2XhQGsgGzX1zm+WOPN5AVjG6kZfE4HwPPlqtPHNrpNTM+lkaQbpApEkZpC1rUbt6RQHsO2UuKd8hdE6/iNOh08l3imoHRNa626+R16hMGk1yqIZpZ4EmkUbkbzHRVjkLFNhYoC5hWxX3ss9mxyMxGXlYE7/6UHaksEmEQ87kC32VvoegfRzwGHX6ieGSVo5UlV9gARxduOGEojXgjvWWb3B7TdoB+fZVLRYixW30/VW8y5SSoJte37fQ587ZtWdtQHzkuaCcvbLkdLq/fSswWZkvXX9X3EGK1oc/X44/rvm9dth0sjX0922158Msxln5laQ0mEEPzXoNMuqZPOJ3eUGFGu7Gz+wz0NN/+mNhl1wg/tR3kw4sGl1a6bAmn84ISUWmI7kHbZr54rJtPG1jnNby81HneXAOcuQ0/9oHmyxuYQsSkmgbcggir4HuDX0HOXJo8IIvmqplXjsbL36t45AkR4I7VVYEScXuK9tp4+73+pzWOkyIcVvJUgG4WjboegmiXWFdSkuoeV/LjkFKyud5VivC329+cpdoCKkfZ1yTwV1T7dnMLchbTMcMlf6f4A0GojLs2qQJQYSSKKAUEc7fu0RWaU4jmbcAjdmpLdtVLsmgX6Ls+kzhppfLowgRhWHYbVAof17ZPIsFEqGFsTMX8s14yGOaSaLU0LZAilqJA+7RHyTdfXOc0LJWYXi4XRvaRMbJDwNz7q3p+iQxurqrb1vaS7NVgjsT9T+uR46GGN4e0ZjmT7lcX1kr2FhOR5ALYHJairHCIOZRGEUwimESMIkZhE4ROEXMarwFo5JHkZHDyMztUjAWxskC+OSckCqkAARclNLD07WyDRRVIimIySM799pbatgDkAWb7H5zZ0r5G2cqar2m9khjYBlxXb6HqVDSxx2UnjJRjRKBFG4Hnmu3bj69hHspcc4/xsbo4ZcrfP7XNy+NW08rqirJpxI9Xe4gsSxDA1ySSOPcZtguq47TdE8hou25688/0txqeifbZ5JGcrGNipxdjaCas8ck/rlPJSGomc5xsBYD7+qvP5ZrP/wDH00skEkRYkSqHYkcBgVqgPckD88fSNgcx7bnPPocveyzay1/VvG2kaZY9rP5cm1nKjy63U/BNsBV9u6qReXzKd9rrQyNvZZdZ8V6KGSJkAlAst5IWxQAQEmgR77b/AJV+BhkMhBvl1Rz2hePiPxXp49Auq0sKSPLIY1Ei1tamLGQDk1tPY82OcqKuhp4yS6NpJ5DzVzsxklXJgxkAC/2svLw11DUtJCvUdHCq6pXMDKu1gVTdtkUk1a2R2PHP04MooMsUTc+QUmqZGGuMEjjhtfxyyPIq50vre198g3ekKKobR7BQOKzhBUBjrkbrcLdFHlgxNsDz6r1g6ux1IEdBJZFDJwbBNEn61Z4zpHUO7bu5AnRaPgb2XezsFpJf7NvK+7rGpmpEENse5AvzAOw7mhx7Z6n6++rfX9LzH0JZo/0/axX+z1nO1tW0bEEgNCpsCrorMR7ji7zArwP9fX9J9G5+Rdbw/BXS9Gl0+kEOmRy7xboi23+Zmtj+bjsL/bKOo2hE+p53tppp+AMlPiYI2hg3LLVa+LUCeOMkTSikBFbygsc9gSQe9e2aU9ZC+UganlwUullayZrjpdanS6TVwGwuwnjl4xf5Fucnvljb/JwHVXj5KabU38D+Er0fVPKrPEeXUsxZT/MLP3vjN7iywaqmbGQ1245WP4XcnOa8+jCIwiDmURhEYRTCJGESMwiyGEThE4RfP/FXg6efVvLp9hRwpILUQQoB9vpf55u11gqSt2dJLKXstmqqeHeoRCNrjAhEmw7vu+Ze725PJzEkzGNLnaLnHs+su0NtcXtnx1Wvi8GzkK0jxLBYDOXqhdHuO+c21cT4+0ae7x091p/007HYZLDxX0jRauMyOYmuL02R91Wqu/1UL9OPk5GimYXuLTcZdL/1bl4legFk9Q1aKyGRqiDct7bhygJ/In8VF4nmYHNxHu8d19w+/ULJK+Y6vwFqHlml082mbTtJI6sZCKBYtTUhAIBrv7Zcw1sT2jCb7ss1HdGczcWXgPAWrfhZNMT3A8x+fqP4fI+ozsZ2jMgrQC5sCFuUh0+hi0UOp1GmefTzs88RYsP4m4WPSaKbkI3BR6bsZUVczHyA8F6LZdLUdk8Na7vDIjre27I6ZXPJdB4h6xD9u0qS6qKKOAmd9zcsWR0jANUtBiTZHDCr9ub3jGATpms0tLL9NI9rCS7ui26xBP4yHFWuuebKRHoDCrmLzvNZQwYFgFCGiOfUdxB7D5sTImQ2xvFwqOd098DDY8/ZVehxazTvH9uaGRZJPLXaih0OxiG3KqirWqo97vijvIyB1zG2xGa5RPqG2Errg5Lf9SiJaJgxXax7EDlhQ3WDx3HbuQfbOAXSUElpBXmsL+dHvk3FQ59gCCK7VwbK+57N27YWoa7GLnj8+c1zvXotPopxNJM293MixBNxJuye4obj7kZUT08UUvaE53va3zep9PRSTklm5Twmmn1MxmhmYvGWYxMgUrusA8Egjk9ifa8UcELpO0a7MbuqVFFJTkY966WXpqSSM0gJNihZFCh/1vMybNgqJnvmuTlbUWFh97rdtS+NgazJWNFHtQAdhur8Nxr9qyZRswRBo0zt0ubei4zOxPuvbJK5owiDhFicyiMIphFBhE4RIwicwicInCJwira8vtHlruO4WLA4HPF/UDINf9R2Y7BtzcX0GQzyJ6c+i7QYLnGbZLmPF5k8lTIm1RLwLB7q3eviq/PKuf6h0RMzbd7LMHIg624aBa1IYAMBvxWs6J1MRCUMfS8bDg16gDt5Hb3H55yppuzxg6EHz3KMDZPVeph4oEU8Inq5/m7f7D/+sTy4442DcPX57oSrPhdXMcjL282AUe1qS1fiSUF+1g+2W2xG2xk6aen4K4zYsItxHzx09V02peQmO0AqVa+SOxI54O0tY+AeecuWhgBsd3z5xWHukJbcbx88r5cL5r5Z4p8EasavUSpGp07yvIHaSNR623G9zCuWIyomjw3ccgvdUG1IeyZGScQFrAE6dFrovAuvkUNHCjKexWWIg19d2aMiLxibmOoUqTa9O04XEg8wfwvq/hjpx0qQRygeZ9mjjJBsgx8ut+49XH4HLNgIiDeC8VVSCSqfINHXt5rZ9TjDmJaG7zFcH/LsNsR+I9P/AK82YbXK4SC9hz9vllxvi6Uo8TJu89Xn3EWWFSDyyfcCuV+nbDVT15LS1zb4rn3y/Sr6DqbanXwvq1qMbh6lIRajar3cC2o/jWZIsFzimdNUtdKMumWh481sX6MNXrIxqGIEemhYxm9z2z2CTzwaBPf/AHyrliEtTZxyAGXHMr2VJUPgoQWjMki/DIeq2WvVY9cnkLUg0s24KBQUFSnA99wP7ZrVuLSey/lhd+khu6AmTTEPPO/onQ9SIHr3ElhzySRRsf7fqc89RbQljv2uIkkZ53tY3HTS3U23rpNTAnu2/a9+iah3kYEnZRNHsDYoD498mbDmqXzOxk4bXtuBvkBwGuQyXOsjjawW1W6z06rUZlEHCIwiDhEYRQYRZYRQYROYRZYROEUwicIvPUadJF2yIGU+zCx++avY14s4XCKoOiaf/wDXj/0jOP0kH/oPJYsFqJenqEHmaPa5Zj/DRJeFW6b00LPHazXfnNY6SIjvMCmMhiLu6RbncffdqqniSY6eAnTnyk85UMaqqimi3G+LLdvf6e2XOz6eIODQ0aX9V5ja8ssUZLHW72HK2lr8FTl8VPqZdMkdxnegciuSx2mrviif1+mSxRNiY9zs9bKA7a0lRJExndzF+pyy5fNy3/UNXEVEWpe/4nuK3BWItiBQo38XtzzG0ZKduGOU2vY2z9+G9e02eych0jM7XF8vbjuVHq/WVj0uqOkcCUEONoPC7o0ZgTweLPHyM6bMmgmmLGnfe2fADxz4cVz2kyeOASHha/jf2Wg8I9aLT1PIX3qwDOS20gbgQSbHb2I7jLyois3uhUdNKS/vHVe/Xeu7tLBT/wAZ90jOOGG1mVRd8fzdq7fXNYorPdwWZZiY255nNbLwJ1aaXT6hnYyeWfQWNm9llbPf27/OcqqNrXC2V1JopHPacRvZbn+8Zkg1DyRMHijaRA+z1cOQP4bsK4A+e/0OQ5yGMLm55HirKFgfI1p3kBcJB4unMqSyMrbD93aqiiCCLAvsT7nKH6uXGHHcvSf9fD2ZY3K/M/0pL4unWV5I2Vd5srtBHAAAut3YD3wKuUPLhv8AnVP+vhMYY65tz+Bd3qHfUwQFWaMyqrt5b7G5jvaGIJrn9svI3YmhxXkqyMh5jaTqRlkcle6bu8oB23MCwskE0GIWyO5quc2KRXw581ZwuiMIsTmUUwixOEUwsIGFlZDCJwicInMInCJwimEThE4RTCKpq+mxS/4sSv2PIvsKBr5ri86Mlez+JsuMlPFJ/NoK8F6BpgQRp4wRyCF5H4ZuamY/7FcxQ04NwweSdX0SCXbvj+6CBTMvc2bo882fzyBUUsVQbyC58fsrGnqZIG4YzYdB915Dw5pwsiiM1Ihjb1MbU9wLPHtz9MU1LFTPxxCx8T7pUVMlQzs5DceA9lqo/wCz/SL2Mv8Ar/7ZZGskPBVgoYhx80t4C0p7mX/X/wBsfWSck+hi5rLW+EFGjOm0crQ3IJC5JYt7ENRFiq/0jMCoJkxvF1IiibE3C1eHRvCs8U/m6nWGdPLaMx0w3AigGJc8AX+uJpmPZhDbLq02NwnS+DNMFbzYqobhskkIrnjk9+Mp46KN2Th5Eqxk2nM3MO9AvDQ+EIHIE+nA3KzAJLKdlFfS5J5am9q7HJUmzqUDuXy4k59FDh2xWkgSWF88gMtMjlrmq/ibp6DVqY53RxGi7UiL7AoPNhwQK9hf75zfWxQuEZBJ5C6iSbFnq3/UNeG7s955Z81vPCvQvsgkYzeb52w2F2gAA0e5snd+wyViDgCFwpKI0xdiNyfDRb3MKYjMojCIOEQcIjCKDCJGEThE4ROETmEThE4RTCJwimEUwicIphFMIphFMIjCLx1mnEqMjEgNwSO/f2zSRge0tO9bMeWODgtNr+lSRRu+kd21O0Ku4oeN63W4Adge+Zo6eGOYOkJI0z/S5V8074C2EAO3fDkqcD67zIbh8uNSBKS0bArtTd2YnurEHvyPjLJ/0wY7vXO7XmqmIVxkjGGwGR0OWXPjdX9Fq45DPNGVY0KYjaaCfdN+1i797+mechnikMkzLHnpu0z3b7/heplikYI4nXHrv1Vvo2rSSJdjbtgCMaK8gD2OSaOZksQwm9stLei4VUTo5DiFr58VdyWoyMIjCIOEQcIjCKYRIwiRhE4ROEThE5hE4RTCJwimEThFMIphFMIphFMIjCKYRGEQecWRaAeEoB/NJ/qH/wAcqzsenPH54Kz/AO1n4D1/K2XS+mpplKxliC24ljZugPYD4ybT0zIG4WdVDqKl87g5/TJW8kLgphEYRYnCIwiLwigwicIkYRZYROEUwicInMIpmUTmEUwicIphFMIphFMIphEYRTCIzKKZhEZlEYRTCIwixOERhEE4RGEUwiQcInCJwicInCJwiN+EQZRhLrE6gYssXWJ1Q+MWS6DrR8Ysl1idePjFli6P7xHxiyYkf3iPg5nCmJP94D4xZMSRrh8Yss3WQ1g+MWS6yGqHxmLJdInGLJdZeYMLKQcIphFMIscIjCIJwiMIjCKDCJwiQcInCJvCJwicIphFKwim0fGEU2D4wiPLHxhFPKX4wlkeSvxhYsp5K/GEsp5K/GFmyfKX4wllPLHxhFNg+MInaPjCKVhFMIi8IjCIwiCcIjCIOERhEDCLIYROESDhE4RN4RN4RS8Im8IphE4RTCKYRTCKYRTCKYRTCIwimEReEUvCIvCIwiCcIjCIwixOEUvCIGEWQwicIkYRIwicIkYRQYROEThFBhE4RTCKYRTCKYRTCIOEUwiDhFMLCMLKMIg4RBwiMIg4RBwiMIv/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6802" name="Picture 2" descr="https://alliedschool.files.wordpress.com/2012/02/departme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3722" y="2694419"/>
            <a:ext cx="4145585" cy="3868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863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2" y="135467"/>
            <a:ext cx="8839200" cy="609600"/>
          </a:xfrm>
        </p:spPr>
        <p:txBody>
          <a:bodyPr/>
          <a:lstStyle/>
          <a:p>
            <a:r>
              <a:rPr lang="en-US" dirty="0" smtClean="0"/>
              <a:t>Notes and Feedback</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10</a:t>
            </a:fld>
            <a:endParaRPr lang="en-US" dirty="0"/>
          </a:p>
        </p:txBody>
      </p:sp>
      <p:sp>
        <p:nvSpPr>
          <p:cNvPr id="4" name="Content Placeholder 1"/>
          <p:cNvSpPr txBox="1">
            <a:spLocks/>
          </p:cNvSpPr>
          <p:nvPr/>
        </p:nvSpPr>
        <p:spPr>
          <a:xfrm>
            <a:off x="266515" y="1011330"/>
            <a:ext cx="8547584" cy="503387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200" dirty="0" smtClean="0"/>
              <a:t>Why </a:t>
            </a:r>
            <a:r>
              <a:rPr lang="en-US" sz="1200" dirty="0"/>
              <a:t>is it important for classroom teachers to communicate with the parents of students in danger of not passing a course?  </a:t>
            </a:r>
          </a:p>
          <a:p>
            <a:pPr marL="685800" lvl="1"/>
            <a:r>
              <a:rPr lang="en-US" sz="1200" dirty="0" smtClean="0"/>
              <a:t>Parent needs to know that students are failing.</a:t>
            </a:r>
          </a:p>
          <a:p>
            <a:pPr marL="685800" lvl="1"/>
            <a:r>
              <a:rPr lang="en-US" sz="1200" dirty="0" smtClean="0"/>
              <a:t>Parent might send the student off in the morning and think everything is ok when it isn’t.  Students can misrepresent or interfere with communication.</a:t>
            </a:r>
          </a:p>
          <a:p>
            <a:pPr marL="685800" lvl="1"/>
            <a:r>
              <a:rPr lang="en-US" sz="1200" dirty="0" smtClean="0"/>
              <a:t>Parents hold the power at home so it important to get them on the same page.</a:t>
            </a:r>
            <a:endParaRPr lang="en-US" sz="1200" dirty="0"/>
          </a:p>
          <a:p>
            <a:r>
              <a:rPr lang="en-US" sz="1200" dirty="0"/>
              <a:t>What challenges/difficulties keep teachers from communicating with the parents of students in danger of not passing their class?  </a:t>
            </a:r>
            <a:endParaRPr lang="en-US" sz="1200" dirty="0" smtClean="0"/>
          </a:p>
          <a:p>
            <a:pPr lvl="1"/>
            <a:r>
              <a:rPr lang="en-US" sz="1200" dirty="0" smtClean="0"/>
              <a:t>Number of failing students can mean a large number of phone calls.</a:t>
            </a:r>
          </a:p>
          <a:p>
            <a:pPr lvl="1"/>
            <a:r>
              <a:rPr lang="en-US" sz="1200" dirty="0" smtClean="0"/>
              <a:t>Some telephone numbers are inaccurate, not-working, or missing.</a:t>
            </a:r>
          </a:p>
          <a:p>
            <a:pPr lvl="2"/>
            <a:r>
              <a:rPr lang="en-US" sz="1200" dirty="0" smtClean="0"/>
              <a:t>Difficult even after following up with the office.</a:t>
            </a:r>
          </a:p>
          <a:p>
            <a:pPr lvl="1"/>
            <a:r>
              <a:rPr lang="en-US" sz="1200" dirty="0" smtClean="0"/>
              <a:t>Language barriers can be an issue.</a:t>
            </a:r>
          </a:p>
          <a:p>
            <a:pPr lvl="1"/>
            <a:r>
              <a:rPr lang="en-US" sz="1200" dirty="0" smtClean="0"/>
              <a:t>Teachers may have a perception that parents are not concerned or involved.</a:t>
            </a:r>
          </a:p>
          <a:p>
            <a:pPr lvl="1"/>
            <a:r>
              <a:rPr lang="en-US" sz="1200" dirty="0" smtClean="0"/>
              <a:t>Logging after the phone calls in time consuming.</a:t>
            </a:r>
          </a:p>
          <a:p>
            <a:pPr lvl="1"/>
            <a:r>
              <a:rPr lang="en-US" sz="1200" dirty="0" smtClean="0"/>
              <a:t>System seemed more complicated for teachers who were already calling or systems that already existed.</a:t>
            </a:r>
          </a:p>
          <a:p>
            <a:pPr lvl="1"/>
            <a:r>
              <a:rPr lang="en-US" sz="1200" dirty="0" smtClean="0"/>
              <a:t>Blackboard calls have to be alphabetized by entire list of students and can be time consuming.</a:t>
            </a:r>
          </a:p>
          <a:p>
            <a:pPr lvl="1"/>
            <a:r>
              <a:rPr lang="en-US" sz="1200" dirty="0" smtClean="0"/>
              <a:t>Are there other systems for communication (email)?</a:t>
            </a:r>
            <a:endParaRPr lang="en-US" sz="1200" dirty="0"/>
          </a:p>
          <a:p>
            <a:r>
              <a:rPr lang="en-US" sz="1200" dirty="0"/>
              <a:t>Based upon the language of Ed Code, which requires teachers to conference with or provide written notification to the parents of students in danger of failing a course, what should be the expectation at Locke- a high school serving the most disadvantaged learners in the State of California</a:t>
            </a:r>
            <a:r>
              <a:rPr lang="en-US" sz="1200" dirty="0" smtClean="0"/>
              <a:t>?</a:t>
            </a:r>
          </a:p>
          <a:p>
            <a:pPr lvl="1"/>
            <a:r>
              <a:rPr lang="en-US" sz="1200" dirty="0" smtClean="0"/>
              <a:t>Issue it not with mindset but with feasibility and timing.</a:t>
            </a:r>
          </a:p>
          <a:p>
            <a:pPr lvl="1"/>
            <a:r>
              <a:rPr lang="en-US" sz="1200" dirty="0" smtClean="0"/>
              <a:t>What counts as contact?  Other forms of contact?  How can we share responsibility across schools?</a:t>
            </a:r>
          </a:p>
          <a:p>
            <a:pPr lvl="1"/>
            <a:r>
              <a:rPr lang="en-US" sz="1200" dirty="0" smtClean="0"/>
              <a:t>Is written form most appropriate?</a:t>
            </a:r>
          </a:p>
          <a:p>
            <a:pPr lvl="1"/>
            <a:r>
              <a:rPr lang="en-US" sz="1200" dirty="0" smtClean="0"/>
              <a:t>Can this be achieved through teacher comments in PS?</a:t>
            </a:r>
          </a:p>
          <a:p>
            <a:pPr lvl="1"/>
            <a:r>
              <a:rPr lang="en-US" sz="1200" dirty="0" smtClean="0"/>
              <a:t>How do we modify parent conferences or a point of contact to achieve this?</a:t>
            </a:r>
          </a:p>
          <a:p>
            <a:pPr lvl="1"/>
            <a:endParaRPr lang="en-US" sz="800" dirty="0"/>
          </a:p>
          <a:p>
            <a:endParaRPr lang="en-US" kern="0" dirty="0" smtClean="0"/>
          </a:p>
          <a:p>
            <a:endParaRPr lang="en-US" sz="1200" kern="0" dirty="0"/>
          </a:p>
        </p:txBody>
      </p:sp>
    </p:spTree>
    <p:extLst>
      <p:ext uri="{BB962C8B-B14F-4D97-AF65-F5344CB8AC3E}">
        <p14:creationId xmlns:p14="http://schemas.microsoft.com/office/powerpoint/2010/main" val="2207577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 Revised Risk of Failure Policy</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11</a:t>
            </a:fld>
            <a:endParaRPr lang="en-US" dirty="0"/>
          </a:p>
        </p:txBody>
      </p:sp>
      <p:sp>
        <p:nvSpPr>
          <p:cNvPr id="4" name="Content Placeholder 1"/>
          <p:cNvSpPr txBox="1">
            <a:spLocks/>
          </p:cNvSpPr>
          <p:nvPr/>
        </p:nvSpPr>
        <p:spPr>
          <a:xfrm>
            <a:off x="249582" y="977464"/>
            <a:ext cx="8547584" cy="39886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600" dirty="0">
                <a:solidFill>
                  <a:srgbClr val="FF0000"/>
                </a:solidFill>
              </a:rPr>
              <a:t>Proposed Revised Policy:  </a:t>
            </a:r>
            <a:r>
              <a:rPr lang="en-US" sz="1600" dirty="0"/>
              <a:t>Classroom teachers need to contact the parents of their students who are in danger of failing a course twice during a semester.  During these Risk of Failure (ROF) calls or written notices the teacher should indicate the reason(s) why a student is in jeopardy of failing, what immediate action(s) the student can do to improve his/her grade as well as inform the family of the teacher’s schedule for office hours.  The calls/notices should be logged in Power School as ROF(1 or 2 depending on the semester) and a brief description of the conversation/notice should be included in the body of the log entry or the written ROF Notice should be copied and placed in the student’s cum.  </a:t>
            </a:r>
          </a:p>
          <a:p>
            <a:endParaRPr lang="en-US" sz="1600" dirty="0"/>
          </a:p>
          <a:p>
            <a:r>
              <a:rPr lang="en-US" sz="1600" dirty="0"/>
              <a:t>Calls/notices can be given at any time in the semester but teachers are encouraged to make ROF calls/notices between 1st/3</a:t>
            </a:r>
            <a:r>
              <a:rPr lang="en-US" sz="1600" baseline="30000" dirty="0"/>
              <a:t>rd</a:t>
            </a:r>
            <a:r>
              <a:rPr lang="en-US" sz="1600" dirty="0"/>
              <a:t> quarter progress reports and up to three weeks following the 15 week progress reports.   </a:t>
            </a:r>
          </a:p>
          <a:p>
            <a:endParaRPr lang="en-US" sz="1600" dirty="0"/>
          </a:p>
          <a:p>
            <a:r>
              <a:rPr lang="en-US" sz="1600" dirty="0"/>
              <a:t>The purpose of ROF calls/notices is to give students concrete suggestions and sufficient time to improve their course grades before the end of the semester.  </a:t>
            </a:r>
          </a:p>
          <a:p>
            <a:endParaRPr lang="en-US" sz="1600" dirty="0"/>
          </a:p>
          <a:p>
            <a:r>
              <a:rPr lang="en-US" sz="1600" b="1" dirty="0">
                <a:solidFill>
                  <a:schemeClr val="accent1">
                    <a:lumMod val="50000"/>
                  </a:schemeClr>
                </a:solidFill>
              </a:rPr>
              <a:t>Spend 5 minutes in your triads discussing the proposed revised ROF Policy.  What are the strengths?  Areas of concern?  Proposed modifications?  What supports will teachers need?  What should our next steps be?  </a:t>
            </a:r>
          </a:p>
          <a:p>
            <a:endParaRPr lang="en-US" sz="1600" kern="0" dirty="0" smtClean="0"/>
          </a:p>
          <a:p>
            <a:endParaRPr lang="en-US" sz="1600" kern="0" dirty="0"/>
          </a:p>
        </p:txBody>
      </p:sp>
    </p:spTree>
    <p:extLst>
      <p:ext uri="{BB962C8B-B14F-4D97-AF65-F5344CB8AC3E}">
        <p14:creationId xmlns:p14="http://schemas.microsoft.com/office/powerpoint/2010/main" val="3387578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and Feedback</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12</a:t>
            </a:fld>
            <a:endParaRPr lang="en-US" dirty="0"/>
          </a:p>
        </p:txBody>
      </p:sp>
      <p:sp>
        <p:nvSpPr>
          <p:cNvPr id="4" name="Content Placeholder 1"/>
          <p:cNvSpPr txBox="1">
            <a:spLocks/>
          </p:cNvSpPr>
          <p:nvPr/>
        </p:nvSpPr>
        <p:spPr>
          <a:xfrm>
            <a:off x="249582" y="926664"/>
            <a:ext cx="8547584" cy="558559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400" dirty="0" smtClean="0"/>
              <a:t>What are the strengths?</a:t>
            </a:r>
          </a:p>
          <a:p>
            <a:pPr marL="400050" lvl="1" indent="0">
              <a:buNone/>
            </a:pPr>
            <a:r>
              <a:rPr lang="en-US" sz="1400" dirty="0" smtClean="0"/>
              <a:t>Option between calling and written forms.</a:t>
            </a:r>
          </a:p>
          <a:p>
            <a:pPr marL="400050" lvl="1" indent="0">
              <a:buNone/>
            </a:pPr>
            <a:r>
              <a:rPr lang="en-US" sz="1400" dirty="0" smtClean="0"/>
              <a:t>Does not require a change of grade.</a:t>
            </a:r>
          </a:p>
          <a:p>
            <a:pPr marL="400050" lvl="1" indent="0">
              <a:buNone/>
            </a:pPr>
            <a:r>
              <a:rPr lang="en-US" sz="1400" dirty="0" smtClean="0"/>
              <a:t>Can lend itself to a consistent routine and facilitate student led conferences.</a:t>
            </a:r>
          </a:p>
          <a:p>
            <a:pPr marL="400050" lvl="1" indent="0">
              <a:buNone/>
            </a:pPr>
            <a:r>
              <a:rPr lang="en-US" sz="1400" dirty="0" smtClean="0"/>
              <a:t>Recommendations for a timeline of calls (specificity).</a:t>
            </a:r>
            <a:endParaRPr lang="en-US" sz="1400" dirty="0"/>
          </a:p>
          <a:p>
            <a:r>
              <a:rPr lang="en-US" sz="1400" dirty="0" smtClean="0"/>
              <a:t>What are the areas of concern?</a:t>
            </a:r>
            <a:endParaRPr lang="en-US" sz="1400" dirty="0"/>
          </a:p>
          <a:p>
            <a:pPr lvl="1"/>
            <a:r>
              <a:rPr lang="en-US" sz="1400" dirty="0" smtClean="0"/>
              <a:t>Teachers need to find ways to specify to parents who to actually raise grades (not just turn in piles of all missing work).</a:t>
            </a:r>
          </a:p>
          <a:p>
            <a:pPr lvl="1"/>
            <a:r>
              <a:rPr lang="en-US" sz="1400" dirty="0" smtClean="0"/>
              <a:t>Policy does not include specific time (collaboration or PD) for teachers to make calls.</a:t>
            </a:r>
          </a:p>
          <a:p>
            <a:pPr lvl="1"/>
            <a:r>
              <a:rPr lang="en-US" sz="1400" dirty="0" smtClean="0"/>
              <a:t>Equity between caseloads of teachers (number of students, intervention vs honors classes).</a:t>
            </a:r>
            <a:endParaRPr lang="en-US" sz="1400" dirty="0"/>
          </a:p>
          <a:p>
            <a:r>
              <a:rPr lang="en-US" sz="1400" dirty="0" smtClean="0"/>
              <a:t>What are proposed modifications?</a:t>
            </a:r>
          </a:p>
          <a:p>
            <a:pPr lvl="1"/>
            <a:r>
              <a:rPr lang="en-US" sz="1400" dirty="0" smtClean="0"/>
              <a:t>Add home visits as an option?</a:t>
            </a:r>
          </a:p>
          <a:p>
            <a:pPr lvl="1"/>
            <a:r>
              <a:rPr lang="en-US" sz="1400" dirty="0" smtClean="0"/>
              <a:t>Clarification around ROF1 for calls vs. semester.</a:t>
            </a:r>
          </a:p>
          <a:p>
            <a:pPr lvl="1"/>
            <a:r>
              <a:rPr lang="en-US" sz="1400" dirty="0" smtClean="0"/>
              <a:t>Screen shots of exemplars for logging.</a:t>
            </a:r>
          </a:p>
          <a:p>
            <a:pPr lvl="1"/>
            <a:r>
              <a:rPr lang="en-US" sz="1400" dirty="0" smtClean="0"/>
              <a:t>Jupiter Ed as a possibility?</a:t>
            </a:r>
            <a:endParaRPr lang="en-US" sz="1400" dirty="0"/>
          </a:p>
          <a:p>
            <a:r>
              <a:rPr lang="en-US" sz="1400" dirty="0" smtClean="0"/>
              <a:t>What supports will teachers need?</a:t>
            </a:r>
          </a:p>
          <a:p>
            <a:pPr lvl="1"/>
            <a:r>
              <a:rPr lang="en-US" sz="1400" dirty="0" smtClean="0"/>
              <a:t>Time to make calls during collaboration.</a:t>
            </a:r>
          </a:p>
          <a:p>
            <a:pPr lvl="1"/>
            <a:r>
              <a:rPr lang="en-US" sz="1400" dirty="0" smtClean="0"/>
              <a:t>Access to </a:t>
            </a:r>
            <a:r>
              <a:rPr lang="en-US" sz="1400" dirty="0" err="1" smtClean="0"/>
              <a:t>BlackBoard</a:t>
            </a:r>
            <a:r>
              <a:rPr lang="en-US" sz="1400" dirty="0"/>
              <a:t> </a:t>
            </a:r>
            <a:r>
              <a:rPr lang="en-US" sz="1400" dirty="0" smtClean="0"/>
              <a:t>for teachers!</a:t>
            </a:r>
          </a:p>
          <a:p>
            <a:pPr lvl="1"/>
            <a:r>
              <a:rPr lang="en-US" sz="1400" dirty="0" smtClean="0"/>
              <a:t>Can academies send out reminder lists of failing students to teachers along with a reminder to make calls?</a:t>
            </a:r>
          </a:p>
          <a:p>
            <a:pPr lvl="1"/>
            <a:r>
              <a:rPr lang="en-US" sz="1400" dirty="0" smtClean="0"/>
              <a:t>Can we channel calls through Advisory teachers?</a:t>
            </a:r>
          </a:p>
          <a:p>
            <a:r>
              <a:rPr lang="en-US" sz="1400" dirty="0" smtClean="0"/>
              <a:t>What should next steps be?</a:t>
            </a:r>
          </a:p>
          <a:p>
            <a:pPr lvl="1"/>
            <a:r>
              <a:rPr lang="en-US" sz="1000" dirty="0" smtClean="0"/>
              <a:t>Send out </a:t>
            </a:r>
            <a:r>
              <a:rPr lang="en-US" sz="1000" dirty="0" err="1" smtClean="0"/>
              <a:t>Powerpoint</a:t>
            </a:r>
            <a:r>
              <a:rPr lang="en-US" sz="1000" dirty="0" smtClean="0"/>
              <a:t> to everyone for feedback!</a:t>
            </a:r>
            <a:endParaRPr lang="en-US" sz="1000" dirty="0"/>
          </a:p>
          <a:p>
            <a:endParaRPr lang="en-US" kern="0" dirty="0" smtClean="0"/>
          </a:p>
          <a:p>
            <a:endParaRPr lang="en-US" sz="1200" kern="0" dirty="0"/>
          </a:p>
        </p:txBody>
      </p:sp>
    </p:spTree>
    <p:extLst>
      <p:ext uri="{BB962C8B-B14F-4D97-AF65-F5344CB8AC3E}">
        <p14:creationId xmlns:p14="http://schemas.microsoft.com/office/powerpoint/2010/main" val="4252889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Agenda </a:t>
            </a:r>
            <a:endParaRPr lang="en-US" sz="4000"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13</a:t>
            </a:fld>
            <a:endParaRPr lang="en-US" dirty="0"/>
          </a:p>
        </p:txBody>
      </p:sp>
      <p:sp>
        <p:nvSpPr>
          <p:cNvPr id="4" name="Rectangle 3"/>
          <p:cNvSpPr/>
          <p:nvPr/>
        </p:nvSpPr>
        <p:spPr>
          <a:xfrm>
            <a:off x="362607" y="1082583"/>
            <a:ext cx="8628995" cy="3170099"/>
          </a:xfrm>
          <a:prstGeom prst="rect">
            <a:avLst/>
          </a:prstGeom>
        </p:spPr>
        <p:txBody>
          <a:bodyPr wrap="square">
            <a:spAutoFit/>
          </a:bodyPr>
          <a:lstStyle/>
          <a:p>
            <a:pPr marL="514350" indent="-514350">
              <a:buFont typeface="+mj-lt"/>
              <a:buAutoNum type="romanUcPeriod"/>
            </a:pPr>
            <a:r>
              <a:rPr lang="en-US" sz="2000" dirty="0" smtClean="0"/>
              <a:t>Business (30min)</a:t>
            </a:r>
          </a:p>
          <a:p>
            <a:pPr marL="971550" lvl="1" indent="-514350">
              <a:buFont typeface="Arial" panose="020B0604020202020204" pitchFamily="34" charset="0"/>
              <a:buChar char="•"/>
            </a:pPr>
            <a:r>
              <a:rPr lang="en-US" sz="2000" dirty="0" smtClean="0">
                <a:solidFill>
                  <a:srgbClr val="808080"/>
                </a:solidFill>
              </a:rPr>
              <a:t>ROF Feedback (20min)</a:t>
            </a:r>
          </a:p>
          <a:p>
            <a:pPr marL="971550" lvl="1" indent="-514350">
              <a:buFont typeface="Arial" panose="020B0604020202020204" pitchFamily="34" charset="0"/>
              <a:buChar char="•"/>
            </a:pPr>
            <a:r>
              <a:rPr lang="en-US" sz="2000" dirty="0" smtClean="0"/>
              <a:t>Budget (10min)</a:t>
            </a:r>
          </a:p>
          <a:p>
            <a:endParaRPr lang="en-US" sz="2000" dirty="0" smtClean="0"/>
          </a:p>
          <a:p>
            <a:pPr marL="514350" indent="-514350">
              <a:buFont typeface="+mj-lt"/>
              <a:buAutoNum type="romanUcPeriod" startAt="2"/>
            </a:pPr>
            <a:r>
              <a:rPr lang="en-US" sz="2000" dirty="0" smtClean="0">
                <a:solidFill>
                  <a:srgbClr val="808080"/>
                </a:solidFill>
              </a:rPr>
              <a:t>Research Review and Application (90min)</a:t>
            </a:r>
          </a:p>
          <a:p>
            <a:pPr marL="971550" lvl="1" indent="-514350">
              <a:buFont typeface="Arial" panose="020B0604020202020204" pitchFamily="34" charset="0"/>
              <a:buChar char="•"/>
            </a:pPr>
            <a:r>
              <a:rPr lang="en-US" sz="2000" dirty="0" err="1" smtClean="0">
                <a:solidFill>
                  <a:srgbClr val="808080"/>
                </a:solidFill>
              </a:rPr>
              <a:t>Marzano</a:t>
            </a:r>
            <a:r>
              <a:rPr lang="en-US" sz="2000" dirty="0" smtClean="0">
                <a:solidFill>
                  <a:srgbClr val="808080"/>
                </a:solidFill>
              </a:rPr>
              <a:t> – Chapter 4 Jigsaw Review (20min)</a:t>
            </a:r>
          </a:p>
          <a:p>
            <a:pPr marL="971550" lvl="1" indent="-514350">
              <a:buFont typeface="Arial" panose="020B0604020202020204" pitchFamily="34" charset="0"/>
              <a:buChar char="•"/>
            </a:pPr>
            <a:r>
              <a:rPr lang="en-US" sz="2000" dirty="0" smtClean="0">
                <a:solidFill>
                  <a:srgbClr val="808080"/>
                </a:solidFill>
              </a:rPr>
              <a:t>Learning Progressions  (40)</a:t>
            </a:r>
          </a:p>
          <a:p>
            <a:pPr marL="971550" lvl="1" indent="-514350">
              <a:buFont typeface="Arial" panose="020B0604020202020204" pitchFamily="34" charset="0"/>
              <a:buChar char="•"/>
            </a:pPr>
            <a:r>
              <a:rPr lang="en-US" sz="2000" dirty="0" smtClean="0">
                <a:solidFill>
                  <a:srgbClr val="808080"/>
                </a:solidFill>
              </a:rPr>
              <a:t>Subject Team Planning Time (30min)</a:t>
            </a:r>
            <a:endParaRPr lang="en-US" sz="2000" dirty="0" smtClean="0"/>
          </a:p>
          <a:p>
            <a:pPr marL="514350" indent="-514350">
              <a:buFont typeface="+mj-lt"/>
              <a:buAutoNum type="romanUcPeriod"/>
            </a:pPr>
            <a:endParaRPr lang="en-US" sz="2000" dirty="0" smtClean="0"/>
          </a:p>
          <a:p>
            <a:endParaRPr lang="en-US" sz="2000" dirty="0" smtClean="0"/>
          </a:p>
        </p:txBody>
      </p:sp>
      <p:pic>
        <p:nvPicPr>
          <p:cNvPr id="79874" name="Picture 2" descr="http://www.dare.org/wp-content/uploads/2014/04/agenda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1217" y="3957054"/>
            <a:ext cx="2703414" cy="260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130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Finalizing the Budget</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14</a:t>
            </a:fld>
            <a:endParaRPr lang="en-US" dirty="0"/>
          </a:p>
        </p:txBody>
      </p:sp>
      <p:sp>
        <p:nvSpPr>
          <p:cNvPr id="4" name="Content Placeholder 1"/>
          <p:cNvSpPr txBox="1">
            <a:spLocks/>
          </p:cNvSpPr>
          <p:nvPr/>
        </p:nvSpPr>
        <p:spPr>
          <a:xfrm>
            <a:off x="593834" y="1295400"/>
            <a:ext cx="77724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85750" indent="-285750">
              <a:buFont typeface="Arial" panose="020B0604020202020204" pitchFamily="34" charset="0"/>
              <a:buChar char="•"/>
            </a:pPr>
            <a:r>
              <a:rPr lang="en-US" sz="2000" kern="0" dirty="0" smtClean="0"/>
              <a:t>As a department of Subject-Team Leads, determine priorities for ordering with the remainder of the budget this year and the allocated funds for next year.</a:t>
            </a:r>
          </a:p>
          <a:p>
            <a:pPr marL="285750" indent="-285750">
              <a:buFont typeface="Arial" panose="020B0604020202020204" pitchFamily="34" charset="0"/>
              <a:buChar char="•"/>
            </a:pPr>
            <a:r>
              <a:rPr lang="en-US" sz="2000" kern="0" dirty="0" smtClean="0"/>
              <a:t>Choose one representative from the department to complete the Department Budget tool and email to Tae, Gordon, and the Principals.</a:t>
            </a:r>
          </a:p>
        </p:txBody>
      </p:sp>
      <p:pic>
        <p:nvPicPr>
          <p:cNvPr id="5" name="Picture 2" descr="http://www.ncnaz.org/files/Clipart/budget10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7264" y="3110486"/>
            <a:ext cx="3281653" cy="3659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913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Agenda </a:t>
            </a:r>
            <a:endParaRPr lang="en-US" sz="4000"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15</a:t>
            </a:fld>
            <a:endParaRPr lang="en-US" dirty="0"/>
          </a:p>
        </p:txBody>
      </p:sp>
      <p:sp>
        <p:nvSpPr>
          <p:cNvPr id="4" name="Rectangle 3"/>
          <p:cNvSpPr/>
          <p:nvPr/>
        </p:nvSpPr>
        <p:spPr>
          <a:xfrm>
            <a:off x="362607" y="1082583"/>
            <a:ext cx="8628995" cy="3170099"/>
          </a:xfrm>
          <a:prstGeom prst="rect">
            <a:avLst/>
          </a:prstGeom>
        </p:spPr>
        <p:txBody>
          <a:bodyPr wrap="square">
            <a:spAutoFit/>
          </a:bodyPr>
          <a:lstStyle/>
          <a:p>
            <a:pPr marL="514350" indent="-514350">
              <a:buFont typeface="+mj-lt"/>
              <a:buAutoNum type="romanUcPeriod"/>
            </a:pPr>
            <a:r>
              <a:rPr lang="en-US" sz="2000" dirty="0" smtClean="0">
                <a:solidFill>
                  <a:srgbClr val="808080"/>
                </a:solidFill>
              </a:rPr>
              <a:t>Business (30min)</a:t>
            </a:r>
          </a:p>
          <a:p>
            <a:pPr marL="971550" lvl="1" indent="-514350">
              <a:buFont typeface="Arial" panose="020B0604020202020204" pitchFamily="34" charset="0"/>
              <a:buChar char="•"/>
            </a:pPr>
            <a:r>
              <a:rPr lang="en-US" sz="2000" dirty="0" smtClean="0">
                <a:solidFill>
                  <a:srgbClr val="808080"/>
                </a:solidFill>
              </a:rPr>
              <a:t>ROF Feedback (20min)</a:t>
            </a:r>
          </a:p>
          <a:p>
            <a:pPr marL="971550" lvl="1" indent="-514350">
              <a:buFont typeface="Arial" panose="020B0604020202020204" pitchFamily="34" charset="0"/>
              <a:buChar char="•"/>
            </a:pPr>
            <a:r>
              <a:rPr lang="en-US" sz="2000" dirty="0" smtClean="0">
                <a:solidFill>
                  <a:srgbClr val="808080"/>
                </a:solidFill>
              </a:rPr>
              <a:t>Budget (10min)</a:t>
            </a:r>
          </a:p>
          <a:p>
            <a:endParaRPr lang="en-US" sz="2000" dirty="0" smtClean="0"/>
          </a:p>
          <a:p>
            <a:pPr marL="514350" indent="-514350">
              <a:buFont typeface="+mj-lt"/>
              <a:buAutoNum type="romanUcPeriod" startAt="2"/>
            </a:pPr>
            <a:r>
              <a:rPr lang="en-US" sz="2000" dirty="0" smtClean="0"/>
              <a:t>Research Review and Application (90min)</a:t>
            </a:r>
          </a:p>
          <a:p>
            <a:pPr marL="971550" lvl="1" indent="-514350">
              <a:buFont typeface="Arial" panose="020B0604020202020204" pitchFamily="34" charset="0"/>
              <a:buChar char="•"/>
            </a:pPr>
            <a:r>
              <a:rPr lang="en-US" sz="2000" dirty="0" err="1" smtClean="0"/>
              <a:t>Marzano</a:t>
            </a:r>
            <a:r>
              <a:rPr lang="en-US" sz="2000" dirty="0" smtClean="0"/>
              <a:t> – Chapter 4 Jigsaw Review (20min)</a:t>
            </a:r>
          </a:p>
          <a:p>
            <a:pPr marL="971550" lvl="1" indent="-514350">
              <a:buFont typeface="Arial" panose="020B0604020202020204" pitchFamily="34" charset="0"/>
              <a:buChar char="•"/>
            </a:pPr>
            <a:r>
              <a:rPr lang="en-US" sz="2000" dirty="0" smtClean="0">
                <a:solidFill>
                  <a:srgbClr val="808080"/>
                </a:solidFill>
              </a:rPr>
              <a:t>Learning Progressions  (40)</a:t>
            </a:r>
          </a:p>
          <a:p>
            <a:pPr marL="971550" lvl="1" indent="-514350">
              <a:buFont typeface="Arial" panose="020B0604020202020204" pitchFamily="34" charset="0"/>
              <a:buChar char="•"/>
            </a:pPr>
            <a:r>
              <a:rPr lang="en-US" sz="2000" dirty="0" smtClean="0">
                <a:solidFill>
                  <a:srgbClr val="808080"/>
                </a:solidFill>
              </a:rPr>
              <a:t>Subject Team Planning Time (30min)</a:t>
            </a:r>
            <a:endParaRPr lang="en-US" sz="2000" dirty="0" smtClean="0"/>
          </a:p>
          <a:p>
            <a:pPr marL="514350" indent="-514350">
              <a:buFont typeface="+mj-lt"/>
              <a:buAutoNum type="romanUcPeriod"/>
            </a:pPr>
            <a:endParaRPr lang="en-US" sz="2000" dirty="0" smtClean="0"/>
          </a:p>
          <a:p>
            <a:endParaRPr lang="en-US" sz="2000" dirty="0" smtClean="0"/>
          </a:p>
        </p:txBody>
      </p:sp>
      <p:pic>
        <p:nvPicPr>
          <p:cNvPr id="79874" name="Picture 2" descr="http://www.dare.org/wp-content/uploads/2014/04/agenda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1217" y="3957054"/>
            <a:ext cx="2703414" cy="260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806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Review Research During ILT?</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16</a:t>
            </a:fld>
            <a:endParaRPr lang="en-US" dirty="0"/>
          </a:p>
        </p:txBody>
      </p:sp>
      <p:sp>
        <p:nvSpPr>
          <p:cNvPr id="4" name="Content Placeholder 2"/>
          <p:cNvSpPr txBox="1">
            <a:spLocks/>
          </p:cNvSpPr>
          <p:nvPr/>
        </p:nvSpPr>
        <p:spPr>
          <a:xfrm>
            <a:off x="457200" y="1295400"/>
            <a:ext cx="8229600" cy="4525963"/>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100" b="1" kern="0" dirty="0" smtClean="0"/>
              <a:t>Effective District Leaders Create a Common Language</a:t>
            </a:r>
          </a:p>
          <a:p>
            <a:pPr marL="0" indent="0">
              <a:buFontTx/>
              <a:buNone/>
            </a:pPr>
            <a:r>
              <a:rPr lang="en-US" sz="2100" kern="0" dirty="0" smtClean="0"/>
              <a:t>Creating a common, widely understood language is an important element in any substantive change process.  Effective districts are attentive to developing a shared understanding of a common vocabulary about practice.  Although this sounds relatively simple, many districts settle for the use of jargon without developing a common understanding of the implications for specific action behind the terms.  Differentiated instruction, response to intervention, formative assessment, and professional learning communities are just a few examples of terms commonly being used in districts where educators have no clear or consistent understanding of what those terms mean (34).</a:t>
            </a:r>
          </a:p>
          <a:p>
            <a:pPr marL="0" indent="0">
              <a:buFontTx/>
              <a:buNone/>
            </a:pPr>
            <a:endParaRPr lang="en-US" sz="2100" kern="0" dirty="0" smtClean="0"/>
          </a:p>
          <a:p>
            <a:pPr marL="0" indent="0">
              <a:buFontTx/>
              <a:buNone/>
            </a:pPr>
            <a:r>
              <a:rPr lang="en-US" sz="2100" i="1" kern="0" dirty="0" smtClean="0"/>
              <a:t>- DuFour and </a:t>
            </a:r>
            <a:r>
              <a:rPr lang="en-US" sz="2100" i="1" kern="0" dirty="0" err="1" smtClean="0"/>
              <a:t>Marzano</a:t>
            </a:r>
            <a:r>
              <a:rPr lang="en-US" sz="2100" i="1" kern="0" dirty="0" smtClean="0"/>
              <a:t>, Leaders of Learning: How District, School, and Classroom Leaders Improve Student Achievement</a:t>
            </a:r>
            <a:endParaRPr lang="en-US" sz="2100" i="1" kern="0" dirty="0"/>
          </a:p>
        </p:txBody>
      </p:sp>
    </p:spTree>
    <p:extLst>
      <p:ext uri="{BB962C8B-B14F-4D97-AF65-F5344CB8AC3E}">
        <p14:creationId xmlns:p14="http://schemas.microsoft.com/office/powerpoint/2010/main" val="1245434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Jigsaw</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17</a:t>
            </a:fld>
            <a:endParaRPr lang="en-US" dirty="0"/>
          </a:p>
        </p:txBody>
      </p:sp>
      <p:sp>
        <p:nvSpPr>
          <p:cNvPr id="4" name="Content Placeholder 2"/>
          <p:cNvSpPr txBox="1">
            <a:spLocks/>
          </p:cNvSpPr>
          <p:nvPr/>
        </p:nvSpPr>
        <p:spPr>
          <a:xfrm>
            <a:off x="457200" y="1275080"/>
            <a:ext cx="8229600" cy="4525963"/>
          </a:xfrm>
          <a:prstGeom prst="rect">
            <a:avLst/>
          </a:prstGeom>
        </p:spPr>
        <p:txBody>
          <a:bodyPr>
            <a:normAutofit fontScale="25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08000" indent="-508000">
              <a:buFont typeface="+mj-lt"/>
              <a:buAutoNum type="arabicPeriod"/>
            </a:pPr>
            <a:r>
              <a:rPr lang="en-US" sz="8000" kern="0" dirty="0" smtClean="0"/>
              <a:t>On pages 64-65 </a:t>
            </a:r>
            <a:r>
              <a:rPr lang="en-US" sz="8000" kern="0" dirty="0" err="1" smtClean="0"/>
              <a:t>Marzano</a:t>
            </a:r>
            <a:r>
              <a:rPr lang="en-US" sz="8000" kern="0" dirty="0" smtClean="0"/>
              <a:t> contends that “Typically, selected-response items address the score 2.0 content while the short constructed response items address the score 3.0 and 4.0 content.”  What are some compelling reasons for this assertion?  Under what circumstance(s) are selected-response questions good measures of 3.0 and above content? </a:t>
            </a:r>
          </a:p>
          <a:p>
            <a:pPr marL="508000" indent="-508000">
              <a:buFont typeface="+mj-lt"/>
              <a:buAutoNum type="arabicPeriod"/>
            </a:pPr>
            <a:endParaRPr lang="en-US" sz="8000" kern="0" dirty="0" smtClean="0"/>
          </a:p>
          <a:p>
            <a:pPr marL="508000" indent="-508000">
              <a:buFont typeface="+mj-lt"/>
              <a:buAutoNum type="arabicPeriod"/>
            </a:pPr>
            <a:r>
              <a:rPr lang="en-US" sz="8000" kern="0" dirty="0" smtClean="0"/>
              <a:t>Look at Table 4.7 on page 65, what is the fundamental difference between the constructed response questions in section II and section III? </a:t>
            </a:r>
          </a:p>
          <a:p>
            <a:pPr marL="508000" indent="-508000">
              <a:buFont typeface="+mj-lt"/>
              <a:buAutoNum type="arabicPeriod"/>
            </a:pPr>
            <a:endParaRPr lang="en-US" sz="8000" kern="0" dirty="0" smtClean="0"/>
          </a:p>
          <a:p>
            <a:pPr marL="508000" indent="-508000">
              <a:buFont typeface="+mj-lt"/>
              <a:buAutoNum type="arabicPeriod"/>
            </a:pPr>
            <a:r>
              <a:rPr lang="en-US" sz="8000" kern="0" dirty="0" smtClean="0"/>
              <a:t>Review Table 4.8 on page  66.  If you were the teacher, what final score would you give the student on this assessment and why?  Repeat for Table 4.9 on page 67.  </a:t>
            </a:r>
          </a:p>
          <a:p>
            <a:pPr marL="508000" indent="-508000">
              <a:buFont typeface="+mj-lt"/>
              <a:buAutoNum type="arabicPeriod"/>
            </a:pPr>
            <a:endParaRPr lang="en-US" sz="8000" kern="0" dirty="0" smtClean="0"/>
          </a:p>
          <a:p>
            <a:pPr marL="508000" indent="-508000">
              <a:buFont typeface="+mj-lt"/>
              <a:buAutoNum type="arabicPeriod"/>
            </a:pPr>
            <a:r>
              <a:rPr lang="en-US" sz="8000" kern="0" dirty="0" smtClean="0"/>
              <a:t>With the shift to the Common Core, what types of questions should teachers in your subject teams regularly include on their Formative Assessments?  Why?  </a:t>
            </a:r>
          </a:p>
          <a:p>
            <a:pPr marL="0" indent="0">
              <a:buFontTx/>
              <a:buNone/>
            </a:pPr>
            <a:endParaRPr lang="en-US" kern="0" dirty="0"/>
          </a:p>
        </p:txBody>
      </p:sp>
    </p:spTree>
    <p:extLst>
      <p:ext uri="{BB962C8B-B14F-4D97-AF65-F5344CB8AC3E}">
        <p14:creationId xmlns:p14="http://schemas.microsoft.com/office/powerpoint/2010/main" val="3666846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Headline</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18</a:t>
            </a:fld>
            <a:endParaRPr lang="en-US" dirty="0"/>
          </a:p>
        </p:txBody>
      </p:sp>
      <p:pic>
        <p:nvPicPr>
          <p:cNvPr id="4" name="Picture 2" descr="http://www.charlesjshields.net/wp-content/uploads/stock-footage-big-news-newspaper-headline-intro-loo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7639" y="2438400"/>
            <a:ext cx="3810000" cy="213360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57200" y="1312339"/>
            <a:ext cx="4191000" cy="4648200"/>
          </a:xfrm>
          <a:prstGeom prst="rect">
            <a:avLst/>
          </a:prstGeom>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3000" kern="0" dirty="0" smtClean="0"/>
              <a:t>Synthesize your table discussion into a headline (no more than 7 words) summarizing your #1 takeaway from chapter 4.</a:t>
            </a:r>
            <a:endParaRPr lang="en-US" sz="3000" kern="0" dirty="0"/>
          </a:p>
        </p:txBody>
      </p:sp>
    </p:spTree>
    <p:extLst>
      <p:ext uri="{BB962C8B-B14F-4D97-AF65-F5344CB8AC3E}">
        <p14:creationId xmlns:p14="http://schemas.microsoft.com/office/powerpoint/2010/main" val="1895699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Agenda </a:t>
            </a:r>
            <a:endParaRPr lang="en-US" sz="4000"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19</a:t>
            </a:fld>
            <a:endParaRPr lang="en-US" dirty="0"/>
          </a:p>
        </p:txBody>
      </p:sp>
      <p:sp>
        <p:nvSpPr>
          <p:cNvPr id="4" name="Rectangle 3"/>
          <p:cNvSpPr/>
          <p:nvPr/>
        </p:nvSpPr>
        <p:spPr>
          <a:xfrm>
            <a:off x="362607" y="1082583"/>
            <a:ext cx="8628995" cy="3170099"/>
          </a:xfrm>
          <a:prstGeom prst="rect">
            <a:avLst/>
          </a:prstGeom>
        </p:spPr>
        <p:txBody>
          <a:bodyPr wrap="square">
            <a:spAutoFit/>
          </a:bodyPr>
          <a:lstStyle/>
          <a:p>
            <a:pPr marL="514350" indent="-514350">
              <a:buFont typeface="+mj-lt"/>
              <a:buAutoNum type="romanUcPeriod"/>
            </a:pPr>
            <a:r>
              <a:rPr lang="en-US" sz="2000" dirty="0" smtClean="0">
                <a:solidFill>
                  <a:srgbClr val="808080"/>
                </a:solidFill>
              </a:rPr>
              <a:t>Business (30min)</a:t>
            </a:r>
          </a:p>
          <a:p>
            <a:pPr marL="971550" lvl="1" indent="-514350">
              <a:buFont typeface="Arial" panose="020B0604020202020204" pitchFamily="34" charset="0"/>
              <a:buChar char="•"/>
            </a:pPr>
            <a:r>
              <a:rPr lang="en-US" sz="2000" dirty="0" smtClean="0">
                <a:solidFill>
                  <a:srgbClr val="808080"/>
                </a:solidFill>
              </a:rPr>
              <a:t>ROF Feedback (20min)</a:t>
            </a:r>
          </a:p>
          <a:p>
            <a:pPr marL="971550" lvl="1" indent="-514350">
              <a:buFont typeface="Arial" panose="020B0604020202020204" pitchFamily="34" charset="0"/>
              <a:buChar char="•"/>
            </a:pPr>
            <a:r>
              <a:rPr lang="en-US" sz="2000" dirty="0" smtClean="0">
                <a:solidFill>
                  <a:srgbClr val="808080"/>
                </a:solidFill>
              </a:rPr>
              <a:t>Budget (10min)</a:t>
            </a:r>
          </a:p>
          <a:p>
            <a:endParaRPr lang="en-US" sz="2000" dirty="0" smtClean="0"/>
          </a:p>
          <a:p>
            <a:pPr marL="514350" indent="-514350">
              <a:buFont typeface="+mj-lt"/>
              <a:buAutoNum type="romanUcPeriod" startAt="2"/>
            </a:pPr>
            <a:r>
              <a:rPr lang="en-US" sz="2000" dirty="0" smtClean="0"/>
              <a:t>Research Review and Application (90min)</a:t>
            </a:r>
          </a:p>
          <a:p>
            <a:pPr marL="971550" lvl="1" indent="-514350">
              <a:buFont typeface="Arial" panose="020B0604020202020204" pitchFamily="34" charset="0"/>
              <a:buChar char="•"/>
            </a:pPr>
            <a:r>
              <a:rPr lang="en-US" sz="2000" dirty="0" err="1" smtClean="0">
                <a:solidFill>
                  <a:srgbClr val="808080"/>
                </a:solidFill>
              </a:rPr>
              <a:t>Marzano</a:t>
            </a:r>
            <a:r>
              <a:rPr lang="en-US" sz="2000" dirty="0" smtClean="0">
                <a:solidFill>
                  <a:srgbClr val="808080"/>
                </a:solidFill>
              </a:rPr>
              <a:t> – Chapter 4 Jigsaw Review (20min)</a:t>
            </a:r>
          </a:p>
          <a:p>
            <a:pPr marL="971550" lvl="1" indent="-514350">
              <a:buFont typeface="Arial" panose="020B0604020202020204" pitchFamily="34" charset="0"/>
              <a:buChar char="•"/>
            </a:pPr>
            <a:r>
              <a:rPr lang="en-US" sz="2000" dirty="0" smtClean="0"/>
              <a:t>Learning Progressions  (40)</a:t>
            </a:r>
          </a:p>
          <a:p>
            <a:pPr marL="971550" lvl="1" indent="-514350">
              <a:buFont typeface="Arial" panose="020B0604020202020204" pitchFamily="34" charset="0"/>
              <a:buChar char="•"/>
            </a:pPr>
            <a:r>
              <a:rPr lang="en-US" sz="2000" dirty="0" smtClean="0">
                <a:solidFill>
                  <a:srgbClr val="808080"/>
                </a:solidFill>
              </a:rPr>
              <a:t>Subject Team Planning Time (30min)</a:t>
            </a:r>
            <a:endParaRPr lang="en-US" sz="2000" dirty="0" smtClean="0"/>
          </a:p>
          <a:p>
            <a:pPr marL="514350" indent="-514350">
              <a:buFont typeface="+mj-lt"/>
              <a:buAutoNum type="romanUcPeriod"/>
            </a:pPr>
            <a:endParaRPr lang="en-US" sz="2000" dirty="0" smtClean="0"/>
          </a:p>
          <a:p>
            <a:endParaRPr lang="en-US" sz="2000" dirty="0" smtClean="0"/>
          </a:p>
        </p:txBody>
      </p:sp>
      <p:pic>
        <p:nvPicPr>
          <p:cNvPr id="79874" name="Picture 2" descr="http://www.dare.org/wp-content/uploads/2014/04/agenda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1217" y="3957054"/>
            <a:ext cx="2703414" cy="260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366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Shout Outs</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2</a:t>
            </a:fld>
            <a:endParaRPr lang="en-US" dirty="0"/>
          </a:p>
        </p:txBody>
      </p:sp>
      <p:pic>
        <p:nvPicPr>
          <p:cNvPr id="80898" name="Picture 2" descr="http://lolhs.pasco.k12.fl.us/wp-content/uploads/lolhs/2015/01/shout-ou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2085" y="1446441"/>
            <a:ext cx="4699453" cy="4840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445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Effective </a:t>
            </a:r>
            <a:br>
              <a:rPr lang="en-US" dirty="0" smtClean="0"/>
            </a:br>
            <a:r>
              <a:rPr lang="en-US" dirty="0" smtClean="0"/>
              <a:t>Formative Assessments</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20</a:t>
            </a:fld>
            <a:endParaRPr lang="en-US" dirty="0"/>
          </a:p>
        </p:txBody>
      </p:sp>
      <p:grpSp>
        <p:nvGrpSpPr>
          <p:cNvPr id="4" name="Group 3"/>
          <p:cNvGrpSpPr/>
          <p:nvPr/>
        </p:nvGrpSpPr>
        <p:grpSpPr>
          <a:xfrm>
            <a:off x="4483816" y="29424"/>
            <a:ext cx="2266384" cy="2266384"/>
            <a:chOff x="3428975" y="34339"/>
            <a:chExt cx="2266384" cy="2266384"/>
          </a:xfrm>
        </p:grpSpPr>
        <p:sp>
          <p:nvSpPr>
            <p:cNvPr id="29" name="Isosceles Triangle 28"/>
            <p:cNvSpPr/>
            <p:nvPr/>
          </p:nvSpPr>
          <p:spPr>
            <a:xfrm>
              <a:off x="3428975" y="34339"/>
              <a:ext cx="2266384" cy="2266384"/>
            </a:xfrm>
            <a:prstGeom prst="triangle">
              <a:avLst/>
            </a:pr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Isosceles Triangle 4"/>
            <p:cNvSpPr/>
            <p:nvPr/>
          </p:nvSpPr>
          <p:spPr>
            <a:xfrm>
              <a:off x="3995571" y="1167531"/>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Student-Generated Assessment</a:t>
              </a:r>
              <a:endParaRPr lang="en-US" sz="1600" kern="1200" dirty="0"/>
            </a:p>
          </p:txBody>
        </p:sp>
      </p:grpSp>
      <p:grpSp>
        <p:nvGrpSpPr>
          <p:cNvPr id="5" name="Group 4"/>
          <p:cNvGrpSpPr/>
          <p:nvPr/>
        </p:nvGrpSpPr>
        <p:grpSpPr>
          <a:xfrm>
            <a:off x="3350623" y="2295808"/>
            <a:ext cx="2266384" cy="2266384"/>
            <a:chOff x="2295782" y="2300723"/>
            <a:chExt cx="2266384" cy="2266384"/>
          </a:xfrm>
        </p:grpSpPr>
        <p:sp>
          <p:nvSpPr>
            <p:cNvPr id="27" name="Isosceles Triangle 26"/>
            <p:cNvSpPr/>
            <p:nvPr/>
          </p:nvSpPr>
          <p:spPr>
            <a:xfrm>
              <a:off x="2295782" y="2300723"/>
              <a:ext cx="2266384" cy="2266384"/>
            </a:xfrm>
            <a:prstGeom prst="triangl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Isosceles Triangle 6"/>
            <p:cNvSpPr/>
            <p:nvPr/>
          </p:nvSpPr>
          <p:spPr>
            <a:xfrm>
              <a:off x="2862378" y="3433915"/>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Tracking Student Progress	</a:t>
              </a:r>
              <a:endParaRPr lang="en-US" sz="2000" kern="1200" dirty="0"/>
            </a:p>
          </p:txBody>
        </p:sp>
      </p:grpSp>
      <p:grpSp>
        <p:nvGrpSpPr>
          <p:cNvPr id="6" name="Group 5"/>
          <p:cNvGrpSpPr/>
          <p:nvPr/>
        </p:nvGrpSpPr>
        <p:grpSpPr>
          <a:xfrm>
            <a:off x="4483816" y="2295808"/>
            <a:ext cx="2266384" cy="2266384"/>
            <a:chOff x="3428975" y="2300723"/>
            <a:chExt cx="2266384" cy="2266384"/>
          </a:xfrm>
        </p:grpSpPr>
        <p:sp>
          <p:nvSpPr>
            <p:cNvPr id="25" name="Isosceles Triangle 24"/>
            <p:cNvSpPr/>
            <p:nvPr/>
          </p:nvSpPr>
          <p:spPr>
            <a:xfrm rot="10800000">
              <a:off x="3428975" y="2300723"/>
              <a:ext cx="2266384" cy="2266384"/>
            </a:xfrm>
            <a:prstGeom prst="triangl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Isosceles Triangle 8"/>
            <p:cNvSpPr/>
            <p:nvPr/>
          </p:nvSpPr>
          <p:spPr>
            <a:xfrm rot="21600000">
              <a:off x="3995571" y="2300723"/>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Grading and Reporting</a:t>
              </a:r>
              <a:endParaRPr lang="en-US" sz="1800" kern="1200" dirty="0"/>
            </a:p>
          </p:txBody>
        </p:sp>
      </p:grpSp>
      <p:grpSp>
        <p:nvGrpSpPr>
          <p:cNvPr id="7" name="Group 6"/>
          <p:cNvGrpSpPr/>
          <p:nvPr/>
        </p:nvGrpSpPr>
        <p:grpSpPr>
          <a:xfrm>
            <a:off x="5617008" y="2295808"/>
            <a:ext cx="2266384" cy="2266384"/>
            <a:chOff x="4562167" y="2300723"/>
            <a:chExt cx="2266384" cy="2266384"/>
          </a:xfrm>
        </p:grpSpPr>
        <p:sp>
          <p:nvSpPr>
            <p:cNvPr id="23" name="Isosceles Triangle 22"/>
            <p:cNvSpPr/>
            <p:nvPr/>
          </p:nvSpPr>
          <p:spPr>
            <a:xfrm>
              <a:off x="4562167" y="2300723"/>
              <a:ext cx="2266384" cy="2266384"/>
            </a:xfrm>
            <a:prstGeom prst="triangl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Isosceles Triangle 10"/>
            <p:cNvSpPr/>
            <p:nvPr/>
          </p:nvSpPr>
          <p:spPr>
            <a:xfrm>
              <a:off x="5128763" y="3433915"/>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3 Levels of Questions</a:t>
              </a:r>
              <a:endParaRPr lang="en-US" sz="1800" kern="1200" dirty="0"/>
            </a:p>
          </p:txBody>
        </p:sp>
      </p:grpSp>
      <p:grpSp>
        <p:nvGrpSpPr>
          <p:cNvPr id="8" name="Group 7"/>
          <p:cNvGrpSpPr/>
          <p:nvPr/>
        </p:nvGrpSpPr>
        <p:grpSpPr>
          <a:xfrm>
            <a:off x="2217431" y="4562193"/>
            <a:ext cx="2266384" cy="2266384"/>
            <a:chOff x="1162590" y="4567108"/>
            <a:chExt cx="2266384" cy="2266384"/>
          </a:xfrm>
        </p:grpSpPr>
        <p:sp>
          <p:nvSpPr>
            <p:cNvPr id="21" name="Isosceles Triangle 20"/>
            <p:cNvSpPr/>
            <p:nvPr/>
          </p:nvSpPr>
          <p:spPr>
            <a:xfrm>
              <a:off x="1162590" y="4567108"/>
              <a:ext cx="2266384" cy="2266384"/>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Isosceles Triangle 12"/>
            <p:cNvSpPr/>
            <p:nvPr/>
          </p:nvSpPr>
          <p:spPr>
            <a:xfrm>
              <a:off x="1729186" y="5700300"/>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Backwards Mapping from Summative Assessment</a:t>
              </a:r>
              <a:endParaRPr lang="en-US" sz="1600" kern="1200" dirty="0"/>
            </a:p>
          </p:txBody>
        </p:sp>
      </p:grpSp>
      <p:grpSp>
        <p:nvGrpSpPr>
          <p:cNvPr id="9" name="Group 8"/>
          <p:cNvGrpSpPr/>
          <p:nvPr/>
        </p:nvGrpSpPr>
        <p:grpSpPr>
          <a:xfrm>
            <a:off x="3350623" y="4562193"/>
            <a:ext cx="2266384" cy="2266384"/>
            <a:chOff x="2295782" y="4567108"/>
            <a:chExt cx="2266384" cy="2266384"/>
          </a:xfrm>
        </p:grpSpPr>
        <p:sp>
          <p:nvSpPr>
            <p:cNvPr id="19" name="Isosceles Triangle 18"/>
            <p:cNvSpPr/>
            <p:nvPr/>
          </p:nvSpPr>
          <p:spPr>
            <a:xfrm rot="10800000">
              <a:off x="2295782" y="4567108"/>
              <a:ext cx="2266384" cy="2266384"/>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Isosceles Triangle 14"/>
            <p:cNvSpPr/>
            <p:nvPr/>
          </p:nvSpPr>
          <p:spPr>
            <a:xfrm rot="21600000">
              <a:off x="2862378" y="4567108"/>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Define Proficiency Scales for Each Standard</a:t>
              </a:r>
              <a:endParaRPr lang="en-US" sz="1600" kern="1200" dirty="0"/>
            </a:p>
          </p:txBody>
        </p:sp>
      </p:grpSp>
      <p:grpSp>
        <p:nvGrpSpPr>
          <p:cNvPr id="10" name="Group 9"/>
          <p:cNvGrpSpPr/>
          <p:nvPr/>
        </p:nvGrpSpPr>
        <p:grpSpPr>
          <a:xfrm>
            <a:off x="4483816" y="4562193"/>
            <a:ext cx="2266384" cy="2266384"/>
            <a:chOff x="3428975" y="4567108"/>
            <a:chExt cx="2266384" cy="2266384"/>
          </a:xfrm>
        </p:grpSpPr>
        <p:sp>
          <p:nvSpPr>
            <p:cNvPr id="17" name="Isosceles Triangle 16"/>
            <p:cNvSpPr/>
            <p:nvPr/>
          </p:nvSpPr>
          <p:spPr>
            <a:xfrm>
              <a:off x="3428975" y="4567108"/>
              <a:ext cx="2266384" cy="2266384"/>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Isosceles Triangle 16"/>
            <p:cNvSpPr/>
            <p:nvPr/>
          </p:nvSpPr>
          <p:spPr>
            <a:xfrm>
              <a:off x="3995571" y="5700300"/>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Design Formative to Match Rigor of Proficiency</a:t>
              </a:r>
              <a:endParaRPr lang="en-US" sz="1600" kern="1200" dirty="0"/>
            </a:p>
          </p:txBody>
        </p:sp>
      </p:grpSp>
      <p:grpSp>
        <p:nvGrpSpPr>
          <p:cNvPr id="11" name="Group 10"/>
          <p:cNvGrpSpPr/>
          <p:nvPr/>
        </p:nvGrpSpPr>
        <p:grpSpPr>
          <a:xfrm>
            <a:off x="5617008" y="4562193"/>
            <a:ext cx="2266384" cy="2266384"/>
            <a:chOff x="4562167" y="4567108"/>
            <a:chExt cx="2266384" cy="2266384"/>
          </a:xfrm>
        </p:grpSpPr>
        <p:sp>
          <p:nvSpPr>
            <p:cNvPr id="15" name="Isosceles Triangle 14"/>
            <p:cNvSpPr/>
            <p:nvPr/>
          </p:nvSpPr>
          <p:spPr>
            <a:xfrm rot="10800000">
              <a:off x="4562167" y="4567108"/>
              <a:ext cx="2266384" cy="2266384"/>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Isosceles Triangle 18"/>
            <p:cNvSpPr/>
            <p:nvPr/>
          </p:nvSpPr>
          <p:spPr>
            <a:xfrm rot="21600000">
              <a:off x="5128763" y="4567108"/>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MODM</a:t>
              </a:r>
              <a:endParaRPr lang="en-US" sz="2400" kern="1200" dirty="0"/>
            </a:p>
          </p:txBody>
        </p:sp>
      </p:grpSp>
      <p:grpSp>
        <p:nvGrpSpPr>
          <p:cNvPr id="12" name="Group 11"/>
          <p:cNvGrpSpPr/>
          <p:nvPr/>
        </p:nvGrpSpPr>
        <p:grpSpPr>
          <a:xfrm>
            <a:off x="6750200" y="4562193"/>
            <a:ext cx="2266384" cy="2266384"/>
            <a:chOff x="5695359" y="4567108"/>
            <a:chExt cx="2266384" cy="2266384"/>
          </a:xfrm>
        </p:grpSpPr>
        <p:sp>
          <p:nvSpPr>
            <p:cNvPr id="13" name="Isosceles Triangle 12"/>
            <p:cNvSpPr/>
            <p:nvPr/>
          </p:nvSpPr>
          <p:spPr>
            <a:xfrm>
              <a:off x="5695359" y="4567108"/>
              <a:ext cx="2266384" cy="2266384"/>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Isosceles Triangle 20"/>
            <p:cNvSpPr/>
            <p:nvPr/>
          </p:nvSpPr>
          <p:spPr>
            <a:xfrm>
              <a:off x="6261955" y="5700300"/>
              <a:ext cx="1133192" cy="11331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DDI</a:t>
              </a:r>
              <a:endParaRPr lang="en-US" sz="4200" kern="1200" dirty="0"/>
            </a:p>
          </p:txBody>
        </p:sp>
      </p:grpSp>
    </p:spTree>
    <p:extLst>
      <p:ext uri="{BB962C8B-B14F-4D97-AF65-F5344CB8AC3E}">
        <p14:creationId xmlns:p14="http://schemas.microsoft.com/office/powerpoint/2010/main" val="776487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Progressions</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21</a:t>
            </a:fld>
            <a:endParaRPr lang="en-US" dirty="0"/>
          </a:p>
        </p:txBody>
      </p:sp>
      <p:sp>
        <p:nvSpPr>
          <p:cNvPr id="4" name="Content Placeholder 1"/>
          <p:cNvSpPr txBox="1">
            <a:spLocks/>
          </p:cNvSpPr>
          <p:nvPr/>
        </p:nvSpPr>
        <p:spPr>
          <a:xfrm>
            <a:off x="609600" y="1295400"/>
            <a:ext cx="77724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000" kern="0" dirty="0" smtClean="0"/>
              <a:t>“The purpose of formative assessment is to provide feedback to teachers and students during the course of learning about the gap between students’ current and desired performance so that action can be taken to close the gap.  </a:t>
            </a:r>
            <a:r>
              <a:rPr lang="en-US" sz="2000" b="1" kern="0" dirty="0" smtClean="0"/>
              <a:t>To do this effectively, teachers need to have in mind a continuum on how learning develops in any particular knowledge domain so that they are able to locate students’ current learning status and decide on pedagogical action to move students’ learning forward</a:t>
            </a:r>
            <a:r>
              <a:rPr lang="en-US" sz="2000" kern="0" dirty="0" smtClean="0"/>
              <a:t>. Learning progressions that clearly articulate a progression of learning in a domain can provide the big picture of what is to be learned, support instructional planning, and act as a touchstone for formative assessment.”</a:t>
            </a:r>
          </a:p>
          <a:p>
            <a:pPr marL="0" indent="0">
              <a:buNone/>
            </a:pPr>
            <a:endParaRPr lang="en-US" sz="2000" kern="0" dirty="0"/>
          </a:p>
          <a:p>
            <a:pPr marL="0" indent="0" algn="r">
              <a:buNone/>
            </a:pPr>
            <a:r>
              <a:rPr lang="en-US" sz="2000" kern="0" dirty="0" smtClean="0"/>
              <a:t> - Margaret Heritage (2008)</a:t>
            </a:r>
            <a:endParaRPr lang="en-US" sz="2000" kern="0" dirty="0"/>
          </a:p>
        </p:txBody>
      </p:sp>
    </p:spTree>
    <p:extLst>
      <p:ext uri="{BB962C8B-B14F-4D97-AF65-F5344CB8AC3E}">
        <p14:creationId xmlns:p14="http://schemas.microsoft.com/office/powerpoint/2010/main" val="3839901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Models of the Use of Learning Progressions</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22</a:t>
            </a:fld>
            <a:endParaRPr lang="en-US" dirty="0"/>
          </a:p>
        </p:txBody>
      </p:sp>
      <p:sp>
        <p:nvSpPr>
          <p:cNvPr id="4" name="Content Placeholder 1"/>
          <p:cNvSpPr txBox="1">
            <a:spLocks/>
          </p:cNvSpPr>
          <p:nvPr/>
        </p:nvSpPr>
        <p:spPr>
          <a:xfrm>
            <a:off x="609600" y="1295400"/>
            <a:ext cx="77724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200" kern="0" dirty="0" smtClean="0"/>
              <a:t>Shana Murphy – Developing a Formative Assessment with 3 Levels of Questions</a:t>
            </a:r>
          </a:p>
          <a:p>
            <a:r>
              <a:rPr lang="en-US" sz="2200" kern="0" dirty="0" smtClean="0"/>
              <a:t>Sarah Mofford and Sarah Anzelmi – Using/Adapting Proficiency Scales</a:t>
            </a:r>
            <a:endParaRPr lang="en-US" sz="2200" kern="0" dirty="0"/>
          </a:p>
        </p:txBody>
      </p:sp>
      <p:pic>
        <p:nvPicPr>
          <p:cNvPr id="77826" name="Picture 2" descr="http://cdn.steadystrength.com/wp-content/uploads/2013/04/Progression-25-fitness-ti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045" y="3068729"/>
            <a:ext cx="5414754" cy="312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977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000" dirty="0" smtClean="0"/>
              <a:t>Choose a standard or skill you will be working on in the next couple of weeks.</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You may work individually or in a pair or small group.</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Use the resources in </a:t>
            </a:r>
            <a:r>
              <a:rPr lang="en-US" sz="2000" dirty="0" err="1" smtClean="0"/>
              <a:t>Marzano’s</a:t>
            </a:r>
            <a:r>
              <a:rPr lang="en-US" sz="2000" dirty="0" smtClean="0"/>
              <a:t> </a:t>
            </a:r>
            <a:r>
              <a:rPr lang="en-US" sz="2000" u="sng" dirty="0" smtClean="0"/>
              <a:t>Using Common Core Standards</a:t>
            </a:r>
            <a:r>
              <a:rPr lang="en-US" sz="2000" dirty="0" smtClean="0"/>
              <a:t> (or other materials) to help break down the standard into a learning progression.</a:t>
            </a:r>
          </a:p>
          <a:p>
            <a:pPr marL="796925" lvl="1" indent="-342900"/>
            <a:r>
              <a:rPr lang="en-US" sz="2000" dirty="0" smtClean="0"/>
              <a:t>Define what each level of understanding would look like for that particular standard.</a:t>
            </a:r>
          </a:p>
        </p:txBody>
      </p:sp>
      <p:sp>
        <p:nvSpPr>
          <p:cNvPr id="3" name="Title 2"/>
          <p:cNvSpPr>
            <a:spLocks noGrp="1"/>
          </p:cNvSpPr>
          <p:nvPr>
            <p:ph type="title"/>
          </p:nvPr>
        </p:nvSpPr>
        <p:spPr/>
        <p:txBody>
          <a:bodyPr/>
          <a:lstStyle/>
          <a:p>
            <a:r>
              <a:rPr lang="en-US" dirty="0" smtClean="0"/>
              <a:t>Let’s Practice!</a:t>
            </a:r>
            <a:endParaRPr lang="en-US" dirty="0"/>
          </a:p>
        </p:txBody>
      </p:sp>
      <p:sp>
        <p:nvSpPr>
          <p:cNvPr id="4" name="Slide Number Placeholder 3"/>
          <p:cNvSpPr>
            <a:spLocks noGrp="1"/>
          </p:cNvSpPr>
          <p:nvPr>
            <p:ph type="sldNum" sz="quarter" idx="4"/>
          </p:nvPr>
        </p:nvSpPr>
        <p:spPr/>
        <p:txBody>
          <a:bodyPr/>
          <a:lstStyle/>
          <a:p>
            <a:pPr>
              <a:defRPr/>
            </a:pPr>
            <a:fld id="{4B54AEB9-DBA0-4363-84EA-9285A3A74038}" type="slidenum">
              <a:rPr lang="en-US" smtClean="0"/>
              <a:pPr>
                <a:defRPr/>
              </a:pPr>
              <a:t>23</a:t>
            </a:fld>
            <a:endParaRPr lang="en-US" dirty="0"/>
          </a:p>
        </p:txBody>
      </p:sp>
    </p:spTree>
    <p:extLst>
      <p:ext uri="{BB962C8B-B14F-4D97-AF65-F5344CB8AC3E}">
        <p14:creationId xmlns:p14="http://schemas.microsoft.com/office/powerpoint/2010/main" val="2925394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Creating Learning Progressions</a:t>
            </a:r>
            <a:endParaRPr lang="en-US" dirty="0"/>
          </a:p>
        </p:txBody>
      </p:sp>
      <p:sp>
        <p:nvSpPr>
          <p:cNvPr id="4" name="Slide Number Placeholder 3"/>
          <p:cNvSpPr>
            <a:spLocks noGrp="1"/>
          </p:cNvSpPr>
          <p:nvPr>
            <p:ph type="sldNum" sz="quarter" idx="4"/>
          </p:nvPr>
        </p:nvSpPr>
        <p:spPr/>
        <p:txBody>
          <a:bodyPr/>
          <a:lstStyle/>
          <a:p>
            <a:pPr>
              <a:defRPr/>
            </a:pPr>
            <a:fld id="{4B54AEB9-DBA0-4363-84EA-9285A3A74038}" type="slidenum">
              <a:rPr lang="en-US" smtClean="0"/>
              <a:pPr>
                <a:defRPr/>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21790914"/>
              </p:ext>
            </p:extLst>
          </p:nvPr>
        </p:nvGraphicFramePr>
        <p:xfrm>
          <a:off x="693681" y="1561532"/>
          <a:ext cx="7789557" cy="4767072"/>
        </p:xfrm>
        <a:graphic>
          <a:graphicData uri="http://schemas.openxmlformats.org/drawingml/2006/table">
            <a:tbl>
              <a:tblPr firstRow="1" firstCol="1" bandRow="1">
                <a:tableStyleId>{5C22544A-7EE6-4342-B048-85BDC9FD1C3A}</a:tableStyleId>
              </a:tblPr>
              <a:tblGrid>
                <a:gridCol w="746743"/>
                <a:gridCol w="2635564"/>
                <a:gridCol w="4407250"/>
              </a:tblGrid>
              <a:tr h="498844">
                <a:tc>
                  <a:txBody>
                    <a:bodyPr/>
                    <a:lstStyle/>
                    <a:p>
                      <a:pPr marL="0" marR="0">
                        <a:lnSpc>
                          <a:spcPct val="115000"/>
                        </a:lnSpc>
                        <a:spcBef>
                          <a:spcPts val="0"/>
                        </a:spcBef>
                        <a:spcAft>
                          <a:spcPts val="0"/>
                        </a:spcAft>
                      </a:pPr>
                      <a:r>
                        <a:rPr lang="en-US" sz="1600" dirty="0">
                          <a:effectLst/>
                        </a:rPr>
                        <a:t>Grade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Meaning</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What Does This Look Like for this Standard?</a:t>
                      </a:r>
                      <a:endParaRPr lang="en-US" sz="1600" dirty="0">
                        <a:effectLst/>
                        <a:latin typeface="Calibri"/>
                        <a:ea typeface="Calibri"/>
                        <a:cs typeface="Times New Roman"/>
                      </a:endParaRPr>
                    </a:p>
                  </a:txBody>
                  <a:tcPr marL="68580" marR="68580" marT="0" marB="0"/>
                </a:tc>
              </a:tr>
              <a:tr h="748265">
                <a:tc>
                  <a:txBody>
                    <a:bodyPr/>
                    <a:lstStyle/>
                    <a:p>
                      <a:pPr marL="0" marR="0" algn="ctr">
                        <a:lnSpc>
                          <a:spcPct val="115000"/>
                        </a:lnSpc>
                        <a:spcBef>
                          <a:spcPts val="0"/>
                        </a:spcBef>
                        <a:spcAft>
                          <a:spcPts val="0"/>
                        </a:spcAft>
                      </a:pPr>
                      <a:r>
                        <a:rPr lang="en-US" sz="1600">
                          <a:effectLst/>
                        </a:rPr>
                        <a:t> </a:t>
                      </a:r>
                    </a:p>
                    <a:p>
                      <a:pPr marL="0" marR="0" algn="ctr">
                        <a:lnSpc>
                          <a:spcPct val="115000"/>
                        </a:lnSpc>
                        <a:spcBef>
                          <a:spcPts val="0"/>
                        </a:spcBef>
                        <a:spcAft>
                          <a:spcPts val="0"/>
                        </a:spcAft>
                      </a:pPr>
                      <a:r>
                        <a:rPr lang="en-US" sz="1600">
                          <a:effectLst/>
                        </a:rPr>
                        <a:t>A</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Advanced Understanding</a:t>
                      </a:r>
                    </a:p>
                    <a:p>
                      <a:pPr marL="0" marR="0">
                        <a:lnSpc>
                          <a:spcPct val="115000"/>
                        </a:lnSpc>
                        <a:spcBef>
                          <a:spcPts val="0"/>
                        </a:spcBef>
                        <a:spcAft>
                          <a:spcPts val="0"/>
                        </a:spcAft>
                      </a:pPr>
                      <a:r>
                        <a:rPr lang="en-US" sz="1600" dirty="0">
                          <a:effectLst/>
                        </a:rPr>
                        <a:t>Rubric Score: 4.0</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r>
              <a:tr h="748265">
                <a:tc>
                  <a:txBody>
                    <a:bodyPr/>
                    <a:lstStyle/>
                    <a:p>
                      <a:pPr marL="0" marR="0" algn="ctr">
                        <a:lnSpc>
                          <a:spcPct val="115000"/>
                        </a:lnSpc>
                        <a:spcBef>
                          <a:spcPts val="0"/>
                        </a:spcBef>
                        <a:spcAft>
                          <a:spcPts val="0"/>
                        </a:spcAft>
                      </a:pPr>
                      <a:r>
                        <a:rPr lang="en-US" sz="1600">
                          <a:effectLst/>
                        </a:rPr>
                        <a:t> </a:t>
                      </a:r>
                    </a:p>
                    <a:p>
                      <a:pPr marL="0" marR="0" algn="ctr">
                        <a:lnSpc>
                          <a:spcPct val="115000"/>
                        </a:lnSpc>
                        <a:spcBef>
                          <a:spcPts val="0"/>
                        </a:spcBef>
                        <a:spcAft>
                          <a:spcPts val="0"/>
                        </a:spcAft>
                      </a:pPr>
                      <a:r>
                        <a:rPr lang="en-US" sz="1600">
                          <a:effectLst/>
                        </a:rPr>
                        <a:t>B</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Proficient Understanding</a:t>
                      </a:r>
                    </a:p>
                    <a:p>
                      <a:pPr marL="0" marR="0">
                        <a:lnSpc>
                          <a:spcPct val="115000"/>
                        </a:lnSpc>
                        <a:spcBef>
                          <a:spcPts val="0"/>
                        </a:spcBef>
                        <a:spcAft>
                          <a:spcPts val="0"/>
                        </a:spcAft>
                      </a:pPr>
                      <a:r>
                        <a:rPr lang="en-US" sz="1600">
                          <a:effectLst/>
                        </a:rPr>
                        <a:t>Rubric Score: 3.0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r h="748265">
                <a:tc>
                  <a:txBody>
                    <a:bodyPr/>
                    <a:lstStyle/>
                    <a:p>
                      <a:pPr marL="0" marR="0" algn="ctr">
                        <a:lnSpc>
                          <a:spcPct val="115000"/>
                        </a:lnSpc>
                        <a:spcBef>
                          <a:spcPts val="0"/>
                        </a:spcBef>
                        <a:spcAft>
                          <a:spcPts val="0"/>
                        </a:spcAft>
                      </a:pPr>
                      <a:r>
                        <a:rPr lang="en-US" sz="1600">
                          <a:effectLst/>
                        </a:rPr>
                        <a:t> </a:t>
                      </a:r>
                    </a:p>
                    <a:p>
                      <a:pPr marL="0" marR="0" algn="ctr">
                        <a:lnSpc>
                          <a:spcPct val="115000"/>
                        </a:lnSpc>
                        <a:spcBef>
                          <a:spcPts val="0"/>
                        </a:spcBef>
                        <a:spcAft>
                          <a:spcPts val="0"/>
                        </a:spcAft>
                      </a:pPr>
                      <a:r>
                        <a:rPr lang="en-US" sz="1600">
                          <a:effectLst/>
                        </a:rPr>
                        <a:t>C</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Basic Understanding</a:t>
                      </a:r>
                    </a:p>
                    <a:p>
                      <a:pPr marL="0" marR="0">
                        <a:lnSpc>
                          <a:spcPct val="115000"/>
                        </a:lnSpc>
                        <a:spcBef>
                          <a:spcPts val="0"/>
                        </a:spcBef>
                        <a:spcAft>
                          <a:spcPts val="0"/>
                        </a:spcAft>
                      </a:pPr>
                      <a:r>
                        <a:rPr lang="en-US" sz="1600">
                          <a:effectLst/>
                        </a:rPr>
                        <a:t>Rubric Score: 2.0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r>
              <a:tr h="748265">
                <a:tc>
                  <a:txBody>
                    <a:bodyPr/>
                    <a:lstStyle/>
                    <a:p>
                      <a:pPr marL="0" marR="0" algn="ctr">
                        <a:lnSpc>
                          <a:spcPct val="115000"/>
                        </a:lnSpc>
                        <a:spcBef>
                          <a:spcPts val="0"/>
                        </a:spcBef>
                        <a:spcAft>
                          <a:spcPts val="0"/>
                        </a:spcAft>
                      </a:pPr>
                      <a:r>
                        <a:rPr lang="en-US" sz="1600">
                          <a:effectLst/>
                        </a:rPr>
                        <a:t> </a:t>
                      </a:r>
                    </a:p>
                    <a:p>
                      <a:pPr marL="0" marR="0" algn="ctr">
                        <a:lnSpc>
                          <a:spcPct val="115000"/>
                        </a:lnSpc>
                        <a:spcBef>
                          <a:spcPts val="0"/>
                        </a:spcBef>
                        <a:spcAft>
                          <a:spcPts val="0"/>
                        </a:spcAft>
                      </a:pPr>
                      <a:r>
                        <a:rPr lang="en-US" sz="1600">
                          <a:effectLst/>
                        </a:rPr>
                        <a:t>D</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Beginning Understanding</a:t>
                      </a:r>
                    </a:p>
                    <a:p>
                      <a:pPr marL="0" marR="0">
                        <a:lnSpc>
                          <a:spcPct val="115000"/>
                        </a:lnSpc>
                        <a:spcBef>
                          <a:spcPts val="0"/>
                        </a:spcBef>
                        <a:spcAft>
                          <a:spcPts val="0"/>
                        </a:spcAft>
                      </a:pPr>
                      <a:r>
                        <a:rPr lang="en-US" sz="1600">
                          <a:effectLst/>
                        </a:rPr>
                        <a:t>Rubric Score: 1.0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r>
              <a:tr h="748265">
                <a:tc>
                  <a:txBody>
                    <a:bodyPr/>
                    <a:lstStyle/>
                    <a:p>
                      <a:pPr marL="0" marR="0" algn="ctr">
                        <a:lnSpc>
                          <a:spcPct val="115000"/>
                        </a:lnSpc>
                        <a:spcBef>
                          <a:spcPts val="0"/>
                        </a:spcBef>
                        <a:spcAft>
                          <a:spcPts val="0"/>
                        </a:spcAft>
                      </a:pPr>
                      <a:r>
                        <a:rPr lang="en-US" sz="1600">
                          <a:effectLst/>
                        </a:rPr>
                        <a:t> </a:t>
                      </a:r>
                    </a:p>
                    <a:p>
                      <a:pPr marL="0" marR="0" algn="ctr">
                        <a:lnSpc>
                          <a:spcPct val="115000"/>
                        </a:lnSpc>
                        <a:spcBef>
                          <a:spcPts val="0"/>
                        </a:spcBef>
                        <a:spcAft>
                          <a:spcPts val="0"/>
                        </a:spcAft>
                      </a:pPr>
                      <a:r>
                        <a:rPr lang="en-US" sz="1600">
                          <a:effectLst/>
                        </a:rPr>
                        <a:t>F</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Limited/No Understanding</a:t>
                      </a:r>
                    </a:p>
                    <a:p>
                      <a:pPr marL="0" marR="0">
                        <a:lnSpc>
                          <a:spcPct val="115000"/>
                        </a:lnSpc>
                        <a:spcBef>
                          <a:spcPts val="0"/>
                        </a:spcBef>
                        <a:spcAft>
                          <a:spcPts val="0"/>
                        </a:spcAft>
                      </a:pPr>
                      <a:r>
                        <a:rPr lang="en-US" sz="1600">
                          <a:effectLst/>
                        </a:rPr>
                        <a:t>Rubric Score: 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bl>
          </a:graphicData>
        </a:graphic>
      </p:graphicFrame>
      <p:sp>
        <p:nvSpPr>
          <p:cNvPr id="6" name="Rectangle 1"/>
          <p:cNvSpPr>
            <a:spLocks noChangeArrowheads="1"/>
          </p:cNvSpPr>
          <p:nvPr/>
        </p:nvSpPr>
        <p:spPr bwMode="auto">
          <a:xfrm>
            <a:off x="470581" y="1026318"/>
            <a:ext cx="804419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itchFamily="34" charset="0"/>
                <a:cs typeface="Arial" pitchFamily="34" charset="0"/>
              </a:rPr>
              <a:t>Standard/Skill:</a:t>
            </a:r>
            <a:r>
              <a:rPr kumimoji="0" lang="en-US" altLang="en-US" sz="2000" b="0" i="0" u="none" strike="noStrike" cap="none" normalizeH="0" dirty="0" smtClean="0">
                <a:ln>
                  <a:noFill/>
                </a:ln>
                <a:solidFill>
                  <a:schemeClr val="tx1"/>
                </a:solidFill>
                <a:effectLst/>
                <a:latin typeface="Arial" pitchFamily="34" charset="0"/>
                <a:cs typeface="Arial" pitchFamily="34" charset="0"/>
              </a:rPr>
              <a:t> ___________________________________________</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53977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US" sz="2800" dirty="0" smtClean="0"/>
              <a:t>What was helpful about this process?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What was difficult about this process?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How can you communicate these ideas to your subject team?</a:t>
            </a:r>
            <a:endParaRPr lang="en-US" sz="2800" dirty="0"/>
          </a:p>
        </p:txBody>
      </p:sp>
      <p:sp>
        <p:nvSpPr>
          <p:cNvPr id="3" name="Title 2"/>
          <p:cNvSpPr>
            <a:spLocks noGrp="1"/>
          </p:cNvSpPr>
          <p:nvPr>
            <p:ph type="title"/>
          </p:nvPr>
        </p:nvSpPr>
        <p:spPr/>
        <p:txBody>
          <a:bodyPr/>
          <a:lstStyle/>
          <a:p>
            <a:r>
              <a:rPr lang="en-US" dirty="0" smtClean="0"/>
              <a:t>Reflection Questions</a:t>
            </a:r>
            <a:endParaRPr lang="en-US" dirty="0"/>
          </a:p>
        </p:txBody>
      </p:sp>
      <p:sp>
        <p:nvSpPr>
          <p:cNvPr id="4" name="Slide Number Placeholder 3"/>
          <p:cNvSpPr>
            <a:spLocks noGrp="1"/>
          </p:cNvSpPr>
          <p:nvPr>
            <p:ph type="sldNum" sz="quarter" idx="4"/>
          </p:nvPr>
        </p:nvSpPr>
        <p:spPr/>
        <p:txBody>
          <a:bodyPr/>
          <a:lstStyle/>
          <a:p>
            <a:pPr>
              <a:defRPr/>
            </a:pPr>
            <a:fld id="{4B54AEB9-DBA0-4363-84EA-9285A3A74038}" type="slidenum">
              <a:rPr lang="en-US" smtClean="0"/>
              <a:pPr>
                <a:defRPr/>
              </a:pPr>
              <a:t>25</a:t>
            </a:fld>
            <a:endParaRPr lang="en-US" dirty="0"/>
          </a:p>
        </p:txBody>
      </p:sp>
      <p:pic>
        <p:nvPicPr>
          <p:cNvPr id="84994" name="Picture 2" descr="http://greatleadersserve.org/wp-content/uploads/2012/05/iStock_000018605634XSmall1-e13365231468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1175" y="4440237"/>
            <a:ext cx="3333750" cy="229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705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Agenda </a:t>
            </a:r>
            <a:endParaRPr lang="en-US" sz="4000"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26</a:t>
            </a:fld>
            <a:endParaRPr lang="en-US" dirty="0"/>
          </a:p>
        </p:txBody>
      </p:sp>
      <p:sp>
        <p:nvSpPr>
          <p:cNvPr id="4" name="Rectangle 3"/>
          <p:cNvSpPr/>
          <p:nvPr/>
        </p:nvSpPr>
        <p:spPr>
          <a:xfrm>
            <a:off x="362607" y="1082583"/>
            <a:ext cx="8628995" cy="3170099"/>
          </a:xfrm>
          <a:prstGeom prst="rect">
            <a:avLst/>
          </a:prstGeom>
        </p:spPr>
        <p:txBody>
          <a:bodyPr wrap="square">
            <a:spAutoFit/>
          </a:bodyPr>
          <a:lstStyle/>
          <a:p>
            <a:pPr marL="514350" indent="-514350">
              <a:buFont typeface="+mj-lt"/>
              <a:buAutoNum type="romanUcPeriod"/>
            </a:pPr>
            <a:r>
              <a:rPr lang="en-US" sz="2000" dirty="0" smtClean="0">
                <a:solidFill>
                  <a:srgbClr val="808080"/>
                </a:solidFill>
              </a:rPr>
              <a:t>Business (30min)</a:t>
            </a:r>
          </a:p>
          <a:p>
            <a:pPr marL="971550" lvl="1" indent="-514350">
              <a:buFont typeface="Arial" panose="020B0604020202020204" pitchFamily="34" charset="0"/>
              <a:buChar char="•"/>
            </a:pPr>
            <a:r>
              <a:rPr lang="en-US" sz="2000" dirty="0" smtClean="0">
                <a:solidFill>
                  <a:srgbClr val="808080"/>
                </a:solidFill>
              </a:rPr>
              <a:t>ROF Feedback (20min)</a:t>
            </a:r>
          </a:p>
          <a:p>
            <a:pPr marL="971550" lvl="1" indent="-514350">
              <a:buFont typeface="Arial" panose="020B0604020202020204" pitchFamily="34" charset="0"/>
              <a:buChar char="•"/>
            </a:pPr>
            <a:r>
              <a:rPr lang="en-US" sz="2000" dirty="0" smtClean="0">
                <a:solidFill>
                  <a:srgbClr val="808080"/>
                </a:solidFill>
              </a:rPr>
              <a:t>Budget (10min)</a:t>
            </a:r>
          </a:p>
          <a:p>
            <a:endParaRPr lang="en-US" sz="2000" dirty="0" smtClean="0"/>
          </a:p>
          <a:p>
            <a:pPr marL="514350" indent="-514350">
              <a:buFont typeface="+mj-lt"/>
              <a:buAutoNum type="romanUcPeriod" startAt="2"/>
            </a:pPr>
            <a:r>
              <a:rPr lang="en-US" sz="2000" dirty="0" smtClean="0"/>
              <a:t>Research Review and Application (90min)</a:t>
            </a:r>
          </a:p>
          <a:p>
            <a:pPr marL="971550" lvl="1" indent="-514350">
              <a:buFont typeface="Arial" panose="020B0604020202020204" pitchFamily="34" charset="0"/>
              <a:buChar char="•"/>
            </a:pPr>
            <a:r>
              <a:rPr lang="en-US" sz="2000" dirty="0" err="1" smtClean="0">
                <a:solidFill>
                  <a:srgbClr val="808080"/>
                </a:solidFill>
              </a:rPr>
              <a:t>Marzano</a:t>
            </a:r>
            <a:r>
              <a:rPr lang="en-US" sz="2000" dirty="0" smtClean="0">
                <a:solidFill>
                  <a:srgbClr val="808080"/>
                </a:solidFill>
              </a:rPr>
              <a:t> – Chapter 4 Jigsaw Review (20min)</a:t>
            </a:r>
          </a:p>
          <a:p>
            <a:pPr marL="971550" lvl="1" indent="-514350">
              <a:buFont typeface="Arial" panose="020B0604020202020204" pitchFamily="34" charset="0"/>
              <a:buChar char="•"/>
            </a:pPr>
            <a:r>
              <a:rPr lang="en-US" sz="2000" dirty="0" smtClean="0">
                <a:solidFill>
                  <a:srgbClr val="808080"/>
                </a:solidFill>
              </a:rPr>
              <a:t>Learning Progressions  (40)</a:t>
            </a:r>
          </a:p>
          <a:p>
            <a:pPr marL="971550" lvl="1" indent="-514350">
              <a:buFont typeface="Arial" panose="020B0604020202020204" pitchFamily="34" charset="0"/>
              <a:buChar char="•"/>
            </a:pPr>
            <a:r>
              <a:rPr lang="en-US" sz="2000" dirty="0" smtClean="0"/>
              <a:t>Subject Team Planning Time (30min)</a:t>
            </a:r>
            <a:endParaRPr lang="en-US" sz="2000" dirty="0" smtClean="0"/>
          </a:p>
          <a:p>
            <a:pPr marL="514350" indent="-514350">
              <a:buFont typeface="+mj-lt"/>
              <a:buAutoNum type="romanUcPeriod"/>
            </a:pPr>
            <a:endParaRPr lang="en-US" sz="2000" dirty="0" smtClean="0"/>
          </a:p>
          <a:p>
            <a:endParaRPr lang="en-US" sz="2000" dirty="0" smtClean="0"/>
          </a:p>
        </p:txBody>
      </p:sp>
      <p:pic>
        <p:nvPicPr>
          <p:cNvPr id="79874" name="Picture 2" descr="http://www.dare.org/wp-content/uploads/2014/04/agenda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1217" y="3957054"/>
            <a:ext cx="2703414" cy="260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5711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000" dirty="0" smtClean="0"/>
              <a:t>Use this allotted time to plan for Subject-Team Time.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Upcoming Subject-Team Time</a:t>
            </a:r>
            <a:endParaRPr lang="en-US" sz="2000" dirty="0"/>
          </a:p>
          <a:p>
            <a:pPr marL="796925" lvl="1" indent="-342900"/>
            <a:r>
              <a:rPr lang="en-US" sz="2000" dirty="0" smtClean="0"/>
              <a:t>Friday, </a:t>
            </a:r>
            <a:r>
              <a:rPr lang="en-US" sz="2000" dirty="0" smtClean="0"/>
              <a:t>February 13</a:t>
            </a:r>
            <a:r>
              <a:rPr lang="en-US" sz="2000" baseline="30000" dirty="0" smtClean="0"/>
              <a:t>th</a:t>
            </a:r>
            <a:r>
              <a:rPr lang="en-US" sz="2000" dirty="0" smtClean="0"/>
              <a:t> PD Time</a:t>
            </a:r>
          </a:p>
          <a:p>
            <a:pPr marL="796925" lvl="1" indent="-342900"/>
            <a:r>
              <a:rPr lang="en-US" sz="2000" dirty="0" smtClean="0"/>
              <a:t>Friday, February 20</a:t>
            </a:r>
            <a:r>
              <a:rPr lang="en-US" sz="2000" baseline="30000" dirty="0" smtClean="0"/>
              <a:t>th</a:t>
            </a:r>
            <a:r>
              <a:rPr lang="en-US" sz="2000" dirty="0" smtClean="0"/>
              <a:t> – EL PD</a:t>
            </a:r>
            <a:endParaRPr lang="en-US" sz="2000" dirty="0" smtClean="0"/>
          </a:p>
          <a:p>
            <a:pPr marL="342900" indent="-342900"/>
            <a:endParaRPr lang="en-US" sz="2000" dirty="0" smtClean="0"/>
          </a:p>
          <a:p>
            <a:pPr marL="342900" indent="-342900">
              <a:buFont typeface="Arial" panose="020B0604020202020204" pitchFamily="34" charset="0"/>
              <a:buChar char="•"/>
            </a:pPr>
            <a:r>
              <a:rPr lang="en-US" sz="2000" dirty="0" smtClean="0"/>
              <a:t>Determine priorities for your Subject-Team to meet the outlined goals.  </a:t>
            </a:r>
          </a:p>
          <a:p>
            <a:pPr marL="342900" indent="-342900">
              <a:buFont typeface="Arial" panose="020B0604020202020204" pitchFamily="34" charset="0"/>
              <a:buChar char="•"/>
            </a:pPr>
            <a:r>
              <a:rPr lang="en-US" sz="2000" dirty="0" smtClean="0"/>
              <a:t>Subject teams may be in different places but should be planning to best meet the needs of the teachers in that team.</a:t>
            </a:r>
            <a:endParaRPr lang="en-US" sz="2000" dirty="0"/>
          </a:p>
        </p:txBody>
      </p:sp>
      <p:sp>
        <p:nvSpPr>
          <p:cNvPr id="3" name="Title 2"/>
          <p:cNvSpPr>
            <a:spLocks noGrp="1"/>
          </p:cNvSpPr>
          <p:nvPr>
            <p:ph type="title"/>
          </p:nvPr>
        </p:nvSpPr>
        <p:spPr/>
        <p:txBody>
          <a:bodyPr/>
          <a:lstStyle/>
          <a:p>
            <a:r>
              <a:rPr lang="en-US" dirty="0" smtClean="0"/>
              <a:t>Subject Team Collaboration and Planning Time – </a:t>
            </a:r>
            <a:r>
              <a:rPr lang="en-US" dirty="0" smtClean="0"/>
              <a:t>40min</a:t>
            </a:r>
            <a:endParaRPr lang="en-US" dirty="0"/>
          </a:p>
        </p:txBody>
      </p:sp>
      <p:sp>
        <p:nvSpPr>
          <p:cNvPr id="4" name="Slide Number Placeholder 3"/>
          <p:cNvSpPr>
            <a:spLocks noGrp="1"/>
          </p:cNvSpPr>
          <p:nvPr>
            <p:ph type="sldNum" sz="quarter" idx="4"/>
          </p:nvPr>
        </p:nvSpPr>
        <p:spPr/>
        <p:txBody>
          <a:bodyPr/>
          <a:lstStyle/>
          <a:p>
            <a:pPr>
              <a:defRPr/>
            </a:pPr>
            <a:fld id="{4B54AEB9-DBA0-4363-84EA-9285A3A74038}" type="slidenum">
              <a:rPr lang="en-US" smtClean="0"/>
              <a:pPr>
                <a:defRPr/>
              </a:pPr>
              <a:t>27</a:t>
            </a:fld>
            <a:endParaRPr lang="en-US" dirty="0"/>
          </a:p>
        </p:txBody>
      </p:sp>
    </p:spTree>
    <p:extLst>
      <p:ext uri="{BB962C8B-B14F-4D97-AF65-F5344CB8AC3E}">
        <p14:creationId xmlns:p14="http://schemas.microsoft.com/office/powerpoint/2010/main" val="1504041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2000" dirty="0" smtClean="0"/>
              <a:t>Develop </a:t>
            </a:r>
            <a:r>
              <a:rPr lang="en-US" sz="2000" dirty="0"/>
              <a:t>a unit pacing plan that backwards maps off of the CAP</a:t>
            </a:r>
          </a:p>
          <a:p>
            <a:pPr marL="342900" indent="-342900">
              <a:buFont typeface="Arial" panose="020B0604020202020204" pitchFamily="34" charset="0"/>
              <a:buChar char="•"/>
            </a:pPr>
            <a:r>
              <a:rPr lang="en-US" sz="2000" dirty="0" smtClean="0"/>
              <a:t>Develop and administer one </a:t>
            </a:r>
            <a:r>
              <a:rPr lang="en-US" sz="2000" dirty="0"/>
              <a:t>common formative assessment per unit </a:t>
            </a:r>
          </a:p>
          <a:p>
            <a:pPr marL="342900" indent="-342900">
              <a:buFont typeface="Arial" panose="020B0604020202020204" pitchFamily="34" charset="0"/>
              <a:buChar char="•"/>
            </a:pPr>
            <a:r>
              <a:rPr lang="en-US" sz="2000" dirty="0" smtClean="0"/>
              <a:t>Complete </a:t>
            </a:r>
            <a:r>
              <a:rPr lang="en-US" sz="2000" dirty="0"/>
              <a:t>DDI </a:t>
            </a:r>
            <a:r>
              <a:rPr lang="en-US" sz="2000" dirty="0" smtClean="0"/>
              <a:t>cycle</a:t>
            </a:r>
            <a:endParaRPr lang="en-US" sz="2000" dirty="0"/>
          </a:p>
          <a:p>
            <a:pPr marL="342900" indent="-342900">
              <a:buFont typeface="Arial" panose="020B0604020202020204" pitchFamily="34" charset="0"/>
              <a:buChar char="•"/>
            </a:pPr>
            <a:r>
              <a:rPr lang="en-US" sz="2000" dirty="0" smtClean="0"/>
              <a:t>Plan </a:t>
            </a:r>
            <a:r>
              <a:rPr lang="en-US" sz="2000" dirty="0"/>
              <a:t>and develop MODM </a:t>
            </a:r>
          </a:p>
          <a:p>
            <a:pPr marL="342900" indent="-342900">
              <a:buFont typeface="Arial" panose="020B0604020202020204" pitchFamily="34" charset="0"/>
              <a:buChar char="•"/>
            </a:pPr>
            <a:r>
              <a:rPr lang="en-US" sz="2000" dirty="0" smtClean="0"/>
              <a:t>Ensure </a:t>
            </a:r>
            <a:r>
              <a:rPr lang="en-US" sz="2000" dirty="0"/>
              <a:t>equitable grading practices and grade books </a:t>
            </a:r>
          </a:p>
          <a:p>
            <a:pPr marL="342900" indent="-342900">
              <a:buFont typeface="Arial" panose="020B0604020202020204" pitchFamily="34" charset="0"/>
              <a:buChar char="•"/>
            </a:pPr>
            <a:r>
              <a:rPr lang="en-US" sz="2000" dirty="0" smtClean="0"/>
              <a:t>Administer weekly formative assessments</a:t>
            </a:r>
            <a:endParaRPr lang="en-US" sz="2000" dirty="0"/>
          </a:p>
          <a:p>
            <a:pPr marL="342900" indent="-342900">
              <a:buFont typeface="Arial" panose="020B0604020202020204" pitchFamily="34" charset="0"/>
              <a:buChar char="•"/>
            </a:pPr>
            <a:r>
              <a:rPr lang="en-US" sz="2000" dirty="0" smtClean="0"/>
              <a:t>Plan lessons </a:t>
            </a:r>
            <a:r>
              <a:rPr lang="en-US" sz="2000" dirty="0"/>
              <a:t>that incorporate ATTACK </a:t>
            </a:r>
            <a:r>
              <a:rPr lang="en-US" sz="2000" dirty="0" smtClean="0"/>
              <a:t>or SEARCH</a:t>
            </a:r>
            <a:endParaRPr lang="en-US" sz="2000" dirty="0"/>
          </a:p>
          <a:p>
            <a:pPr marL="342900" indent="-342900">
              <a:buFont typeface="Arial" panose="020B0604020202020204" pitchFamily="34" charset="0"/>
              <a:buChar char="•"/>
            </a:pPr>
            <a:r>
              <a:rPr lang="en-US" sz="2000" dirty="0" smtClean="0"/>
              <a:t>Create formative assessments </a:t>
            </a:r>
            <a:r>
              <a:rPr lang="en-US" sz="2000" dirty="0"/>
              <a:t>with three levels of questions </a:t>
            </a:r>
            <a:r>
              <a:rPr lang="en-US" sz="2000" dirty="0" smtClean="0"/>
              <a:t>(</a:t>
            </a:r>
            <a:r>
              <a:rPr lang="en-US" sz="2000" i="1" dirty="0" smtClean="0"/>
              <a:t>nice to have</a:t>
            </a:r>
            <a:r>
              <a:rPr lang="en-US" sz="2000" dirty="0" smtClean="0"/>
              <a:t>)</a:t>
            </a:r>
            <a:endParaRPr lang="en-US" sz="2000" dirty="0"/>
          </a:p>
          <a:p>
            <a:endParaRPr lang="en-US" dirty="0"/>
          </a:p>
        </p:txBody>
      </p:sp>
      <p:sp>
        <p:nvSpPr>
          <p:cNvPr id="3" name="Title 2"/>
          <p:cNvSpPr>
            <a:spLocks noGrp="1"/>
          </p:cNvSpPr>
          <p:nvPr>
            <p:ph type="title"/>
          </p:nvPr>
        </p:nvSpPr>
        <p:spPr/>
        <p:txBody>
          <a:bodyPr/>
          <a:lstStyle/>
          <a:p>
            <a:r>
              <a:rPr lang="en-US" dirty="0" smtClean="0"/>
              <a:t>Priorities for Subject-Teams</a:t>
            </a:r>
            <a:endParaRPr lang="en-US" dirty="0"/>
          </a:p>
        </p:txBody>
      </p:sp>
      <p:sp>
        <p:nvSpPr>
          <p:cNvPr id="4" name="Slide Number Placeholder 3"/>
          <p:cNvSpPr>
            <a:spLocks noGrp="1"/>
          </p:cNvSpPr>
          <p:nvPr>
            <p:ph type="sldNum" sz="quarter" idx="4"/>
          </p:nvPr>
        </p:nvSpPr>
        <p:spPr/>
        <p:txBody>
          <a:bodyPr/>
          <a:lstStyle/>
          <a:p>
            <a:pPr>
              <a:defRPr/>
            </a:pPr>
            <a:fld id="{4B54AEB9-DBA0-4363-84EA-9285A3A74038}" type="slidenum">
              <a:rPr lang="en-US" smtClean="0"/>
              <a:pPr>
                <a:defRPr/>
              </a:pPr>
              <a:t>28</a:t>
            </a:fld>
            <a:endParaRPr lang="en-US" dirty="0"/>
          </a:p>
        </p:txBody>
      </p:sp>
    </p:spTree>
    <p:extLst>
      <p:ext uri="{BB962C8B-B14F-4D97-AF65-F5344CB8AC3E}">
        <p14:creationId xmlns:p14="http://schemas.microsoft.com/office/powerpoint/2010/main" val="402819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3834" y="1295400"/>
            <a:ext cx="7772400" cy="4114800"/>
          </a:xfrm>
        </p:spPr>
        <p:txBody>
          <a:bodyPr/>
          <a:lstStyle/>
          <a:p>
            <a:pPr marL="285750" indent="-285750">
              <a:buFont typeface="Arial" panose="020B0604020202020204" pitchFamily="34" charset="0"/>
              <a:buChar char="•"/>
            </a:pPr>
            <a:r>
              <a:rPr lang="en-US" sz="2000" dirty="0" smtClean="0"/>
              <a:t>Analyze gradebooks as a </a:t>
            </a:r>
            <a:r>
              <a:rPr lang="en-US" sz="2000" dirty="0"/>
              <a:t>subject-teams to </a:t>
            </a:r>
            <a:r>
              <a:rPr lang="en-US" sz="2000" dirty="0" smtClean="0"/>
              <a:t>determine number and frequency of formative assessments</a:t>
            </a:r>
            <a:endParaRPr lang="en-US" sz="2000" dirty="0"/>
          </a:p>
          <a:p>
            <a:pPr marL="285750" indent="-285750">
              <a:buFont typeface="Arial" panose="020B0604020202020204" pitchFamily="34" charset="0"/>
              <a:buChar char="•"/>
            </a:pPr>
            <a:r>
              <a:rPr lang="en-US" sz="2000" dirty="0" smtClean="0"/>
              <a:t>Determine responsibilities in subject-teams to maintain accountability for meeting formative assessment goals</a:t>
            </a:r>
            <a:endParaRPr lang="en-US" sz="2000" dirty="0"/>
          </a:p>
          <a:p>
            <a:pPr marL="285750" indent="-285750">
              <a:buFont typeface="Arial" panose="020B0604020202020204" pitchFamily="34" charset="0"/>
              <a:buChar char="•"/>
            </a:pPr>
            <a:r>
              <a:rPr lang="en-US" sz="2000" dirty="0" smtClean="0"/>
              <a:t>Engage in DDI around a common formative or summative assessment</a:t>
            </a:r>
          </a:p>
          <a:p>
            <a:pPr marL="285750" indent="-285750">
              <a:buFont typeface="Arial" panose="020B0604020202020204" pitchFamily="34" charset="0"/>
              <a:buChar char="•"/>
            </a:pPr>
            <a:r>
              <a:rPr lang="en-US" sz="2000" dirty="0" smtClean="0"/>
              <a:t>Create or provide feedback on formative assessments</a:t>
            </a:r>
          </a:p>
          <a:p>
            <a:pPr marL="285750" indent="-285750">
              <a:buFont typeface="Arial" panose="020B0604020202020204" pitchFamily="34" charset="0"/>
              <a:buChar char="•"/>
            </a:pPr>
            <a:r>
              <a:rPr lang="en-US" sz="2000" dirty="0" smtClean="0"/>
              <a:t>Calibrate around grading student responses with mastery grading rubric</a:t>
            </a:r>
            <a:endParaRPr lang="en-US" sz="2000" dirty="0"/>
          </a:p>
          <a:p>
            <a:pPr marL="285750" indent="-285750">
              <a:buFont typeface="Arial" panose="020B0604020202020204" pitchFamily="34" charset="0"/>
              <a:buChar char="•"/>
            </a:pPr>
            <a:r>
              <a:rPr lang="en-US" sz="2000" dirty="0" smtClean="0"/>
              <a:t>Provide </a:t>
            </a:r>
            <a:r>
              <a:rPr lang="en-US" sz="2000" dirty="0"/>
              <a:t>a mini-mastery grading PD if your subject-team needs that support</a:t>
            </a:r>
          </a:p>
          <a:p>
            <a:pPr marL="285750" indent="-285750">
              <a:buFont typeface="Arial" panose="020B0604020202020204" pitchFamily="34" charset="0"/>
              <a:buChar char="•"/>
            </a:pPr>
            <a:r>
              <a:rPr lang="en-US" sz="2000" dirty="0" smtClean="0"/>
              <a:t>Select </a:t>
            </a:r>
            <a:r>
              <a:rPr lang="en-US" sz="2000" dirty="0"/>
              <a:t>one CRTF indicator and plan a mini-PD for subject-team if the team needs development in a CRTF focus </a:t>
            </a:r>
            <a:r>
              <a:rPr lang="en-US" sz="2000" dirty="0" smtClean="0"/>
              <a:t>area</a:t>
            </a:r>
            <a:endParaRPr lang="en-US" sz="2000" dirty="0"/>
          </a:p>
          <a:p>
            <a:pPr marL="285750" indent="-285750">
              <a:buFont typeface="Arial" panose="020B0604020202020204" pitchFamily="34" charset="0"/>
              <a:buChar char="•"/>
            </a:pPr>
            <a:r>
              <a:rPr lang="en-US" sz="2000" dirty="0" smtClean="0"/>
              <a:t>Select </a:t>
            </a:r>
            <a:r>
              <a:rPr lang="en-US" sz="2000" dirty="0"/>
              <a:t>a Teach Like a Champion signature strategy if your subject-team needs deeper understanding of a practice</a:t>
            </a:r>
          </a:p>
          <a:p>
            <a:endParaRPr lang="en-US" dirty="0"/>
          </a:p>
        </p:txBody>
      </p:sp>
      <p:sp>
        <p:nvSpPr>
          <p:cNvPr id="3" name="Title 2"/>
          <p:cNvSpPr>
            <a:spLocks noGrp="1"/>
          </p:cNvSpPr>
          <p:nvPr>
            <p:ph type="title"/>
          </p:nvPr>
        </p:nvSpPr>
        <p:spPr/>
        <p:txBody>
          <a:bodyPr/>
          <a:lstStyle/>
          <a:p>
            <a:r>
              <a:rPr lang="en-US" dirty="0" smtClean="0"/>
              <a:t>Possible Activities to Meet Subject-Team Goals</a:t>
            </a:r>
            <a:endParaRPr lang="en-US" dirty="0"/>
          </a:p>
        </p:txBody>
      </p:sp>
      <p:sp>
        <p:nvSpPr>
          <p:cNvPr id="4" name="Slide Number Placeholder 3"/>
          <p:cNvSpPr>
            <a:spLocks noGrp="1"/>
          </p:cNvSpPr>
          <p:nvPr>
            <p:ph type="sldNum" sz="quarter" idx="4"/>
          </p:nvPr>
        </p:nvSpPr>
        <p:spPr/>
        <p:txBody>
          <a:bodyPr/>
          <a:lstStyle/>
          <a:p>
            <a:pPr>
              <a:defRPr/>
            </a:pPr>
            <a:fld id="{4B54AEB9-DBA0-4363-84EA-9285A3A74038}" type="slidenum">
              <a:rPr lang="en-US" smtClean="0"/>
              <a:pPr>
                <a:defRPr/>
              </a:pPr>
              <a:t>29</a:t>
            </a:fld>
            <a:endParaRPr lang="en-US" dirty="0"/>
          </a:p>
        </p:txBody>
      </p:sp>
    </p:spTree>
    <p:extLst>
      <p:ext uri="{BB962C8B-B14F-4D97-AF65-F5344CB8AC3E}">
        <p14:creationId xmlns:p14="http://schemas.microsoft.com/office/powerpoint/2010/main" val="4209017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70567" y="4918884"/>
            <a:ext cx="8391042" cy="762000"/>
          </a:xfrm>
        </p:spPr>
        <p:txBody>
          <a:bodyPr>
            <a:normAutofit fontScale="90000"/>
          </a:bodyPr>
          <a:lstStyle/>
          <a:p>
            <a:pPr algn="r"/>
            <a:r>
              <a:rPr lang="en-US" sz="3600" b="0" dirty="0" smtClean="0"/>
              <a:t>Locke ILT Meeting </a:t>
            </a:r>
            <a:br>
              <a:rPr lang="en-US" sz="3600" b="0" dirty="0" smtClean="0"/>
            </a:br>
            <a:r>
              <a:rPr lang="en-US" sz="3600" b="0" dirty="0" smtClean="0"/>
              <a:t>February 11, </a:t>
            </a:r>
            <a:r>
              <a:rPr lang="en-US" sz="3600" b="0" dirty="0" smtClean="0"/>
              <a:t>2015</a:t>
            </a:r>
            <a:endParaRPr lang="en-US" sz="2700" b="0" dirty="0"/>
          </a:p>
        </p:txBody>
      </p:sp>
    </p:spTree>
    <p:extLst>
      <p:ext uri="{BB962C8B-B14F-4D97-AF65-F5344CB8AC3E}">
        <p14:creationId xmlns:p14="http://schemas.microsoft.com/office/powerpoint/2010/main" val="3895410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4294967295"/>
          </p:nvPr>
        </p:nvSpPr>
        <p:spPr>
          <a:xfrm>
            <a:off x="1371600" y="3886200"/>
            <a:ext cx="6400800" cy="1752600"/>
          </a:xfrm>
          <a:prstGeom prst="rect">
            <a:avLst/>
          </a:prstGeom>
        </p:spPr>
        <p:txBody>
          <a:bodyPr/>
          <a:lstStyle/>
          <a:p>
            <a:endParaRPr lang="en-US"/>
          </a:p>
        </p:txBody>
      </p:sp>
      <p:pic>
        <p:nvPicPr>
          <p:cNvPr id="4" name="Picture 3" descr="cid:2728D92F-1ED5-4F1A-9291-DA74F4CF68EC@Home"/>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p:spPr>
      </p:pic>
    </p:spTree>
    <p:extLst>
      <p:ext uri="{BB962C8B-B14F-4D97-AF65-F5344CB8AC3E}">
        <p14:creationId xmlns:p14="http://schemas.microsoft.com/office/powerpoint/2010/main" val="1088485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98" y="0"/>
            <a:ext cx="8455802" cy="678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9199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Agenda </a:t>
            </a:r>
            <a:endParaRPr lang="en-US" sz="4000"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6</a:t>
            </a:fld>
            <a:endParaRPr lang="en-US" dirty="0"/>
          </a:p>
        </p:txBody>
      </p:sp>
      <p:sp>
        <p:nvSpPr>
          <p:cNvPr id="4" name="Rectangle 3"/>
          <p:cNvSpPr/>
          <p:nvPr/>
        </p:nvSpPr>
        <p:spPr>
          <a:xfrm>
            <a:off x="362607" y="1082583"/>
            <a:ext cx="8628995" cy="3170099"/>
          </a:xfrm>
          <a:prstGeom prst="rect">
            <a:avLst/>
          </a:prstGeom>
        </p:spPr>
        <p:txBody>
          <a:bodyPr wrap="square">
            <a:spAutoFit/>
          </a:bodyPr>
          <a:lstStyle/>
          <a:p>
            <a:pPr marL="514350" indent="-514350">
              <a:buFont typeface="+mj-lt"/>
              <a:buAutoNum type="romanUcPeriod"/>
            </a:pPr>
            <a:r>
              <a:rPr lang="en-US" sz="2000" dirty="0" smtClean="0"/>
              <a:t>Business (30min)</a:t>
            </a:r>
          </a:p>
          <a:p>
            <a:pPr marL="971550" lvl="1" indent="-514350">
              <a:buFont typeface="Arial" panose="020B0604020202020204" pitchFamily="34" charset="0"/>
              <a:buChar char="•"/>
            </a:pPr>
            <a:r>
              <a:rPr lang="en-US" sz="2000" dirty="0" smtClean="0"/>
              <a:t>ROF Feedback (20min)</a:t>
            </a:r>
          </a:p>
          <a:p>
            <a:pPr marL="971550" lvl="1" indent="-514350">
              <a:buFont typeface="Arial" panose="020B0604020202020204" pitchFamily="34" charset="0"/>
              <a:buChar char="•"/>
            </a:pPr>
            <a:r>
              <a:rPr lang="en-US" sz="2000" dirty="0" smtClean="0">
                <a:solidFill>
                  <a:srgbClr val="808080"/>
                </a:solidFill>
              </a:rPr>
              <a:t>Budget (10min)</a:t>
            </a:r>
          </a:p>
          <a:p>
            <a:endParaRPr lang="en-US" sz="2000" dirty="0" smtClean="0"/>
          </a:p>
          <a:p>
            <a:pPr marL="514350" indent="-514350">
              <a:buFont typeface="+mj-lt"/>
              <a:buAutoNum type="romanUcPeriod" startAt="2"/>
            </a:pPr>
            <a:r>
              <a:rPr lang="en-US" sz="2000" dirty="0" smtClean="0">
                <a:solidFill>
                  <a:srgbClr val="808080"/>
                </a:solidFill>
              </a:rPr>
              <a:t>Research Review and Application (90min)</a:t>
            </a:r>
          </a:p>
          <a:p>
            <a:pPr marL="971550" lvl="1" indent="-514350">
              <a:buFont typeface="Arial" panose="020B0604020202020204" pitchFamily="34" charset="0"/>
              <a:buChar char="•"/>
            </a:pPr>
            <a:r>
              <a:rPr lang="en-US" sz="2000" dirty="0" err="1" smtClean="0">
                <a:solidFill>
                  <a:srgbClr val="808080"/>
                </a:solidFill>
              </a:rPr>
              <a:t>Marzano</a:t>
            </a:r>
            <a:r>
              <a:rPr lang="en-US" sz="2000" dirty="0" smtClean="0">
                <a:solidFill>
                  <a:srgbClr val="808080"/>
                </a:solidFill>
              </a:rPr>
              <a:t> – Chapter 4 Jigsaw Review (20min)</a:t>
            </a:r>
          </a:p>
          <a:p>
            <a:pPr marL="971550" lvl="1" indent="-514350">
              <a:buFont typeface="Arial" panose="020B0604020202020204" pitchFamily="34" charset="0"/>
              <a:buChar char="•"/>
            </a:pPr>
            <a:r>
              <a:rPr lang="en-US" sz="2000" dirty="0" smtClean="0">
                <a:solidFill>
                  <a:srgbClr val="808080"/>
                </a:solidFill>
              </a:rPr>
              <a:t>Learning Progressions  (40)</a:t>
            </a:r>
          </a:p>
          <a:p>
            <a:pPr marL="971550" lvl="1" indent="-514350">
              <a:buFont typeface="Arial" panose="020B0604020202020204" pitchFamily="34" charset="0"/>
              <a:buChar char="•"/>
            </a:pPr>
            <a:r>
              <a:rPr lang="en-US" sz="2000" dirty="0" smtClean="0">
                <a:solidFill>
                  <a:srgbClr val="808080"/>
                </a:solidFill>
              </a:rPr>
              <a:t>Subject Team Planning Time (30min)</a:t>
            </a:r>
            <a:endParaRPr lang="en-US" sz="2000" dirty="0" smtClean="0"/>
          </a:p>
          <a:p>
            <a:pPr marL="514350" indent="-514350">
              <a:buFont typeface="+mj-lt"/>
              <a:buAutoNum type="romanUcPeriod"/>
            </a:pPr>
            <a:endParaRPr lang="en-US" sz="2000" dirty="0" smtClean="0"/>
          </a:p>
          <a:p>
            <a:endParaRPr lang="en-US" sz="2000" dirty="0" smtClean="0"/>
          </a:p>
        </p:txBody>
      </p:sp>
      <p:pic>
        <p:nvPicPr>
          <p:cNvPr id="79874" name="Picture 2" descr="http://www.dare.org/wp-content/uploads/2014/04/agenda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1217" y="3957054"/>
            <a:ext cx="2703414" cy="260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923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 the Locke Risk of Failure Policy</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7</a:t>
            </a:fld>
            <a:endParaRPr lang="en-US" dirty="0"/>
          </a:p>
        </p:txBody>
      </p:sp>
      <p:sp>
        <p:nvSpPr>
          <p:cNvPr id="4" name="Content Placeholder 1"/>
          <p:cNvSpPr txBox="1">
            <a:spLocks/>
          </p:cNvSpPr>
          <p:nvPr/>
        </p:nvSpPr>
        <p:spPr>
          <a:xfrm>
            <a:off x="249582" y="977464"/>
            <a:ext cx="8547584" cy="5791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900" kern="0" dirty="0" smtClean="0">
                <a:solidFill>
                  <a:srgbClr val="FF0000"/>
                </a:solidFill>
              </a:rPr>
              <a:t>Old Language: </a:t>
            </a:r>
            <a:r>
              <a:rPr lang="en-US" sz="1900" kern="0" dirty="0" smtClean="0"/>
              <a:t>In order to assign a letter grade of F for a student, teachers must contact families twice during a semester and log the calls in Power School under ROF.  Failure to make two ROF calls will result in a grade being changed from F to D.  </a:t>
            </a:r>
          </a:p>
          <a:p>
            <a:endParaRPr lang="en-US" sz="1900" kern="0" dirty="0" smtClean="0"/>
          </a:p>
          <a:p>
            <a:r>
              <a:rPr lang="en-US" sz="1900" kern="0" dirty="0" smtClean="0">
                <a:solidFill>
                  <a:srgbClr val="FF0000"/>
                </a:solidFill>
              </a:rPr>
              <a:t>Issue: </a:t>
            </a:r>
            <a:r>
              <a:rPr lang="en-US" sz="1900" kern="0" dirty="0" smtClean="0"/>
              <a:t>While Ed Code requires written notice or parent contact from the classroom teacher when a student is in jeopardy of failing, Ed Code is silent on what happens if they do not but Ed Code does say that the final grade baring clerical error, mistake, fraud, bad faith or incompetency is to be determined by the teacher and the school cannot require a teacher to change a grade.  </a:t>
            </a:r>
          </a:p>
          <a:p>
            <a:endParaRPr lang="en-US" sz="1900" kern="0" dirty="0" smtClean="0"/>
          </a:p>
          <a:p>
            <a:r>
              <a:rPr lang="en-US" sz="1900" kern="0" dirty="0" smtClean="0">
                <a:solidFill>
                  <a:schemeClr val="accent1">
                    <a:lumMod val="50000"/>
                  </a:schemeClr>
                </a:solidFill>
              </a:rPr>
              <a:t>According to CA Ed Code and GDPS policy, we cannot require teachers to changes Fs to Ds because they did not make ROF calls.  </a:t>
            </a:r>
          </a:p>
          <a:p>
            <a:endParaRPr lang="en-US" sz="1900" kern="0" dirty="0" smtClean="0">
              <a:solidFill>
                <a:schemeClr val="accent1">
                  <a:lumMod val="50000"/>
                </a:schemeClr>
              </a:solidFill>
            </a:endParaRPr>
          </a:p>
          <a:p>
            <a:endParaRPr lang="en-US" kern="0" dirty="0" smtClean="0"/>
          </a:p>
          <a:p>
            <a:endParaRPr lang="en-US" sz="1200" kern="0" dirty="0"/>
          </a:p>
        </p:txBody>
      </p:sp>
    </p:spTree>
    <p:extLst>
      <p:ext uri="{BB962C8B-B14F-4D97-AF65-F5344CB8AC3E}">
        <p14:creationId xmlns:p14="http://schemas.microsoft.com/office/powerpoint/2010/main" val="85971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 Risk of Failure Policy – Ed Code Language</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8</a:t>
            </a:fld>
            <a:endParaRPr lang="en-US" dirty="0"/>
          </a:p>
        </p:txBody>
      </p:sp>
      <p:sp>
        <p:nvSpPr>
          <p:cNvPr id="4" name="Content Placeholder 1"/>
          <p:cNvSpPr txBox="1">
            <a:spLocks/>
          </p:cNvSpPr>
          <p:nvPr/>
        </p:nvSpPr>
        <p:spPr>
          <a:xfrm>
            <a:off x="249582" y="977464"/>
            <a:ext cx="8547584" cy="5791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600" b="1" dirty="0"/>
              <a:t>Although as a charter school we are not beholden to Ed Code, it does provide guidance on the Locke Risk of Failure Policy and grades.  </a:t>
            </a:r>
            <a:endParaRPr lang="en-US" sz="1600" b="1" dirty="0" smtClean="0"/>
          </a:p>
          <a:p>
            <a:r>
              <a:rPr lang="en-US" sz="1600" b="1" dirty="0" smtClean="0"/>
              <a:t>Spend </a:t>
            </a:r>
            <a:r>
              <a:rPr lang="en-US" sz="1600" b="1" dirty="0"/>
              <a:t>2 minutes discussing the key points with your triads.  </a:t>
            </a:r>
          </a:p>
          <a:p>
            <a:endParaRPr lang="en-US" sz="1600" dirty="0"/>
          </a:p>
          <a:p>
            <a:pPr marL="285750" indent="-285750"/>
            <a:r>
              <a:rPr lang="en-US" sz="1600" dirty="0"/>
              <a:t>49066. (a) When grades are given for any course of instruction taught in a school district, the grade given to each pupil shall be the grade determined by the teacher of the course and the determination of the pupil's grade by the teacher, in the absence of clerical or mechanical mistake, fraud, bad faith, or incompetency, shall be final. (b) The governing board of the school district and the superintendent of such district shall not order a pupil's grade to be changed unless the teacher who determined such grade is, to the extent practicable, given an opportunity to state orally, in writing, or both, the reasons for which such grade was given and is, to the extent practicable, included in all discussions relating to the changing of such grade.</a:t>
            </a:r>
          </a:p>
          <a:p>
            <a:pPr marL="285750" indent="-285750"/>
            <a:endParaRPr lang="en-US" sz="1600" dirty="0"/>
          </a:p>
          <a:p>
            <a:pPr marL="285750" indent="-285750"/>
            <a:r>
              <a:rPr lang="en-US" sz="1600" dirty="0"/>
              <a:t>49067. (a) The governing board of each school district shall prescribe regulations requiring the evaluation of each pupil's achievement for each marking period and requiring a conference with, or a written report to, the parent of each pupil whenever it becomes evident to the teacher that the pupil is in danger of failing a course. The refusal of the parent to attend the conference, or to respond to the written report, shall not preclude failing the pupil at the end of the grading period.</a:t>
            </a:r>
          </a:p>
          <a:p>
            <a:endParaRPr lang="en-US" kern="0" dirty="0" smtClean="0"/>
          </a:p>
          <a:p>
            <a:endParaRPr lang="en-US" sz="1200" kern="0" dirty="0"/>
          </a:p>
        </p:txBody>
      </p:sp>
    </p:spTree>
    <p:extLst>
      <p:ext uri="{BB962C8B-B14F-4D97-AF65-F5344CB8AC3E}">
        <p14:creationId xmlns:p14="http://schemas.microsoft.com/office/powerpoint/2010/main" val="3116226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 ROF Policy – Small Group Discussion</a:t>
            </a:r>
            <a:endParaRPr lang="en-US" dirty="0"/>
          </a:p>
        </p:txBody>
      </p:sp>
      <p:sp>
        <p:nvSpPr>
          <p:cNvPr id="3" name="Slide Number Placeholder 2"/>
          <p:cNvSpPr>
            <a:spLocks noGrp="1"/>
          </p:cNvSpPr>
          <p:nvPr>
            <p:ph type="sldNum" sz="quarter" idx="4"/>
          </p:nvPr>
        </p:nvSpPr>
        <p:spPr/>
        <p:txBody>
          <a:bodyPr/>
          <a:lstStyle/>
          <a:p>
            <a:pPr>
              <a:defRPr/>
            </a:pPr>
            <a:fld id="{4B54AEB9-DBA0-4363-84EA-9285A3A74038}" type="slidenum">
              <a:rPr lang="en-US" smtClean="0"/>
              <a:pPr>
                <a:defRPr/>
              </a:pPr>
              <a:t>9</a:t>
            </a:fld>
            <a:endParaRPr lang="en-US" dirty="0"/>
          </a:p>
        </p:txBody>
      </p:sp>
      <p:sp>
        <p:nvSpPr>
          <p:cNvPr id="4" name="Content Placeholder 1"/>
          <p:cNvSpPr txBox="1">
            <a:spLocks/>
          </p:cNvSpPr>
          <p:nvPr/>
        </p:nvSpPr>
        <p:spPr>
          <a:xfrm>
            <a:off x="249582" y="977464"/>
            <a:ext cx="8547584" cy="39886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000" b="1" dirty="0"/>
              <a:t>Spend 5 minutes in triads discussing the questions below.  Be prepared to share out at least one response.  </a:t>
            </a:r>
          </a:p>
          <a:p>
            <a:endParaRPr lang="en-US" sz="2000" dirty="0"/>
          </a:p>
          <a:p>
            <a:r>
              <a:rPr lang="en-US" sz="2000" dirty="0"/>
              <a:t>Why is it important for classroom teachers to communicate with the parents of students in danger of not passing a course?  </a:t>
            </a:r>
          </a:p>
          <a:p>
            <a:pPr marL="0" indent="0">
              <a:buNone/>
            </a:pPr>
            <a:endParaRPr lang="en-US" sz="2000" dirty="0"/>
          </a:p>
          <a:p>
            <a:r>
              <a:rPr lang="en-US" sz="2000" dirty="0"/>
              <a:t>What challenges/difficulties keep teachers from communicating with the parents of students in danger of not passing their class?  </a:t>
            </a:r>
          </a:p>
          <a:p>
            <a:endParaRPr lang="en-US" sz="2000" dirty="0"/>
          </a:p>
          <a:p>
            <a:r>
              <a:rPr lang="en-US" sz="2000" dirty="0"/>
              <a:t>Based upon the language of Ed Code, which requires teachers to conference with or provide written notification to the parents of students in danger of failing a course, what should be the expectation at Locke- a high school serving the most disadvantaged learners in the State of California?</a:t>
            </a:r>
          </a:p>
          <a:p>
            <a:endParaRPr lang="en-US" kern="0" dirty="0" smtClean="0"/>
          </a:p>
          <a:p>
            <a:endParaRPr lang="en-US" sz="1200" kern="0" dirty="0"/>
          </a:p>
        </p:txBody>
      </p:sp>
    </p:spTree>
    <p:extLst>
      <p:ext uri="{BB962C8B-B14F-4D97-AF65-F5344CB8AC3E}">
        <p14:creationId xmlns:p14="http://schemas.microsoft.com/office/powerpoint/2010/main" val="23132586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21&quot;/&gt;&lt;CPresentation id=&quot;1&quot;&gt;&lt;m_precDefaultNumber/&gt;&lt;m_precDefaultPercent/&gt;&lt;m_precDefaultDate&gt;&lt;m_strFormatTime&gt;%#m/%#d/%Y&lt;/m_strFormatTime&gt;&lt;/m_precDefaultDate&gt;&lt;m_precDefaultYear&gt;&lt;m_strFormatTime&gt;%Y&lt;/m_strFormatTime&gt;&lt;/m_precDefaultYear&gt;&lt;m_precDefaultQuarter&gt;&lt;m_strFormatTime&gt;Q%5&lt;/m_strFormatTime&gt;&lt;/m_precDefaultQuarter&gt;&lt;m_precDefaultMonth&gt;&lt;m_strFormatTime&gt;%B&lt;/m_strFormatTime&gt;&lt;/m_precDefaultMonth&gt;&lt;m_precDefaultWeek&gt;&lt;m_strFormatTime&gt;%#m/%#d&lt;/m_strFormatTime&gt;&lt;/m_precDefaultWeek&gt;&lt;m_precDefaultDay&gt;&lt;m_strFormatTime&gt;%#d&lt;/m_strFormatTime&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0lOieFFktUGkTFxFIYs3p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_fRhYWyq2U2HqtQEbjgY_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4O8AF1QnJUqVu9vDv7n6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pIr_qpduo0y2SKiddNZuJ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7t6Yh2TZnUSRPLIOgaqjz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qnY6.8mdrE.1j4jYYX0Oi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22f5Uc.oUak7fJpiR2tZ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3_TyDVhMLk.fVL2FU2wpD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DreKt457zESuUgbotWlzb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3_TyDVhMLk.fVL2FU2wpD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PjUtuB55WESA01VpEVvkR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mAwdOQp2RUS6LPeBQTSiu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TKWFhchCfU603QtxSiwm3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PjUtuB55WESA01VpEVvkR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mAwdOQp2RUS6LPeBQTSiu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TKWFhchCfU603QtxSiwm3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DreKt457zESuUgbotWlzb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3_TyDVhMLk.fVL2FU2wpD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3xzEhWrRk.N0hkkbgQII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V3xzEhWrRk.N0hkkbgQII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v.YZB36TVEyfC__34CXdu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BQcXg9PRfUGRhG.rBmPdm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Qpq1wn9UkiC0B8o0lxyQ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3_TyDVhMLk.fVL2FU2wpD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5cGRXxE9qkGqFheT.rNr3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0lOieFFktUGkTFxFIYs3p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_fRhYWyq2U2HqtQEbjgY_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YZB36TVEyfC__34CXdu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4O8AF1QnJUqVu9vDv7n61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pIr_qpduo0y2SKiddNZuJ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7t6Yh2TZnUSRPLIOgaqjz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nY6.8mdrE.1j4jYYX0Oi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22f5Uc.oUak7fJpiR2tZ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3_TyDVhMLk.fVL2FU2wpD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DreKt457zESuUgbotWlzb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3_TyDVhMLk.fVL2FU2wpD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PjUtuB55WESA01VpEVvkR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BQcXg9PRfUGRhG.rBmPdm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mAwdOQp2RUS6LPeBQTSiu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TKWFhchCfU603QtxSiwm3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Qpq1wn9UkiC0B8o0lxyQ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3_TyDVhMLk.fVL2FU2wpD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5cGRXxE9qkGqFheT.rNr3g"/>
</p:tagLst>
</file>

<file path=ppt/theme/theme1.xml><?xml version="1.0" encoding="utf-8"?>
<a:theme xmlns:a="http://schemas.openxmlformats.org/drawingml/2006/main" name="Blank Presentation">
  <a:themeElements>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62B2F57513A547879471749A2268C3" ma:contentTypeVersion="1" ma:contentTypeDescription="Create a new document." ma:contentTypeScope="" ma:versionID="187b2ccb4db15664d5e0eaca524ea8a3">
  <xsd:schema xmlns:xsd="http://www.w3.org/2001/XMLSchema" xmlns:p="http://schemas.microsoft.com/office/2006/metadata/properties" targetNamespace="http://schemas.microsoft.com/office/2006/metadata/properties" ma:root="true" ma:fieldsID="876b2bb4dfc2b028f5344ecdeae42f3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rca:RCAuthoringProperties xmlns:rca="urn:sharePointPublishingRcaProperties">
  <rca:Converter rca:guid="6dfdc5b4-2a28-4a06-b0c6-ad3901e3a807">
    <rca:property rca:type="InheritParentSettings">False</rca:property>
    <rca:property rca:type="SelectedPageLayout">24</rca:property>
    <rca:property rca:type="SelectedPageField">f55c4d88-1f2e-4ad9-aaa8-819af4ee7ee8</rca:property>
    <rca:property rca:type="SelectedStylesField">a932ec3f-94c1-48b1-b6dc-41aaa6eb7e54</rca:property>
    <rca:property rca:type="CreatePageWithSourceDocument">True</rca:property>
    <rca:property rca:type="AllowChangeLocationConfig">True</rca:property>
    <rca:property rca:type="ConfiguredPageLocation">http://it-network.bcg.com/SiteDirectory/Sharepoint_Platform/TeamSites09/FarmDeploy/iptest</rca:property>
    <rca:property rca:type="CreateSynchronously">False</rca:property>
    <rca:property rca:type="AllowChangeProcessingConfig">True</rca:property>
    <rca:property rca:type="ConverterSpecificSettings"/>
  </rca:Converter>
</rca:RCAuthoringProperties>
</file>

<file path=customXml/itemProps1.xml><?xml version="1.0" encoding="utf-8"?>
<ds:datastoreItem xmlns:ds="http://schemas.openxmlformats.org/officeDocument/2006/customXml" ds:itemID="{47DE7CEC-37F4-475E-A374-8C792D3360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2998C3F-E627-4301-9917-4A23BE1ADD97}">
  <ds:schemaRefs>
    <ds:schemaRef ds:uri="http://purl.org/dc/elements/1.1/"/>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787743A5-D78F-462B-9B8F-117003ABDC83}">
  <ds:schemaRefs>
    <ds:schemaRef ds:uri="http://schemas.microsoft.com/sharepoint/v3/contenttype/forms"/>
  </ds:schemaRefs>
</ds:datastoreItem>
</file>

<file path=customXml/itemProps4.xml><?xml version="1.0" encoding="utf-8"?>
<ds:datastoreItem xmlns:ds="http://schemas.openxmlformats.org/officeDocument/2006/customXml" ds:itemID="{9163F18E-8B5D-42D9-A10B-30BE37804A11}">
  <ds:schemaRefs>
    <ds:schemaRef ds:uri="urn:sharePointPublishingRcaProperties"/>
  </ds:schemaRefs>
</ds:datastoreItem>
</file>

<file path=docProps/app.xml><?xml version="1.0" encoding="utf-8"?>
<Properties xmlns="http://schemas.openxmlformats.org/officeDocument/2006/extended-properties" xmlns:vt="http://schemas.openxmlformats.org/officeDocument/2006/docPropsVTypes">
  <Template>blank</Template>
  <TotalTime>25696</TotalTime>
  <Words>2404</Words>
  <Application>Microsoft Office PowerPoint</Application>
  <PresentationFormat>On-screen Show (4:3)</PresentationFormat>
  <Paragraphs>268</Paragraphs>
  <Slides>29</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2" baseType="lpstr">
      <vt:lpstr>Blank Presentation</vt:lpstr>
      <vt:lpstr>1_Blank Presentation</vt:lpstr>
      <vt:lpstr>think-cell Slide</vt:lpstr>
      <vt:lpstr>Welcome!</vt:lpstr>
      <vt:lpstr>Shout Outs</vt:lpstr>
      <vt:lpstr>Locke ILT Meeting  February 11, 2015</vt:lpstr>
      <vt:lpstr>PowerPoint Presentation</vt:lpstr>
      <vt:lpstr>PowerPoint Presentation</vt:lpstr>
      <vt:lpstr>Agenda </vt:lpstr>
      <vt:lpstr>Revising the Locke Risk of Failure Policy</vt:lpstr>
      <vt:lpstr>Locke Risk of Failure Policy – Ed Code Language</vt:lpstr>
      <vt:lpstr>Locke ROF Policy – Small Group Discussion</vt:lpstr>
      <vt:lpstr>Notes and Feedback</vt:lpstr>
      <vt:lpstr>Locke Revised Risk of Failure Policy</vt:lpstr>
      <vt:lpstr>Notes and Feedback</vt:lpstr>
      <vt:lpstr>Agenda </vt:lpstr>
      <vt:lpstr>Finalizing the Budget</vt:lpstr>
      <vt:lpstr>Agenda </vt:lpstr>
      <vt:lpstr>Why Review Research During ILT?</vt:lpstr>
      <vt:lpstr>Chapter 4 Jigsaw</vt:lpstr>
      <vt:lpstr>Chapter 4 Headline</vt:lpstr>
      <vt:lpstr>Agenda </vt:lpstr>
      <vt:lpstr>Elements of Effective  Formative Assessments</vt:lpstr>
      <vt:lpstr>Learning Progressions</vt:lpstr>
      <vt:lpstr>Teacher Models of the Use of Learning Progressions</vt:lpstr>
      <vt:lpstr>Let’s Practice!</vt:lpstr>
      <vt:lpstr>Creating Learning Progressions</vt:lpstr>
      <vt:lpstr>Reflection Questions</vt:lpstr>
      <vt:lpstr>Agenda </vt:lpstr>
      <vt:lpstr>Subject Team Collaboration and Planning Time – 40min</vt:lpstr>
      <vt:lpstr>Priorities for Subject-Teams</vt:lpstr>
      <vt:lpstr>Possible Activities to Meet Subject-Team Goals</vt:lpstr>
    </vt:vector>
  </TitlesOfParts>
  <Company>The Boston Consulting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Tugman</dc:creator>
  <cp:lastModifiedBy>Tessa Cedar</cp:lastModifiedBy>
  <cp:revision>1027</cp:revision>
  <cp:lastPrinted>2014-12-10T20:20:56Z</cp:lastPrinted>
  <dcterms:created xsi:type="dcterms:W3CDTF">2012-03-05T20:27:09Z</dcterms:created>
  <dcterms:modified xsi:type="dcterms:W3CDTF">2015-02-12T02:13:58Z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20100310</vt:lpwstr>
  </property>
  <property fmtid="{D5CDD505-2E9C-101B-9397-08002B2CF9AE}" pid="3" name="Format Name">
    <vt:lpwstr>BCG Format</vt:lpwstr>
  </property>
  <property fmtid="{D5CDD505-2E9C-101B-9397-08002B2CF9AE}" pid="4" name="Template Name">
    <vt:lpwstr>Letter</vt:lpwstr>
  </property>
  <property fmtid="{D5CDD505-2E9C-101B-9397-08002B2CF9AE}" pid="5" name="_NewReviewCycle">
    <vt:lpwstr/>
  </property>
</Properties>
</file>