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7" r:id="rId2"/>
    <p:sldId id="306" r:id="rId3"/>
    <p:sldId id="307" r:id="rId4"/>
    <p:sldId id="308" r:id="rId5"/>
    <p:sldId id="309" r:id="rId6"/>
    <p:sldId id="260" r:id="rId7"/>
    <p:sldId id="286" r:id="rId8"/>
    <p:sldId id="300" r:id="rId9"/>
    <p:sldId id="299" r:id="rId10"/>
    <p:sldId id="312" r:id="rId11"/>
    <p:sldId id="289" r:id="rId12"/>
    <p:sldId id="290" r:id="rId13"/>
    <p:sldId id="291" r:id="rId14"/>
    <p:sldId id="292" r:id="rId15"/>
    <p:sldId id="293" r:id="rId16"/>
    <p:sldId id="301" r:id="rId17"/>
    <p:sldId id="302" r:id="rId18"/>
    <p:sldId id="303" r:id="rId19"/>
    <p:sldId id="304" r:id="rId20"/>
    <p:sldId id="305" r:id="rId21"/>
    <p:sldId id="271" r:id="rId22"/>
    <p:sldId id="298" r:id="rId23"/>
    <p:sldId id="313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615" autoAdjust="0"/>
  </p:normalViewPr>
  <p:slideViewPr>
    <p:cSldViewPr snapToGrid="0" snapToObjects="1">
      <p:cViewPr varScale="1">
        <p:scale>
          <a:sx n="47" d="100"/>
          <a:sy n="47" d="100"/>
        </p:scale>
        <p:origin x="-20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6E112-EB96-B941-AFB9-C96BE0F35B56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C71D3-A47A-D147-A85F-82051FC2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0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commonschools.org/our-approach/thought-leadership/driven-by-data-book-paul-bambrick-santoyo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9D00B-50A5-4787-825D-85002C5FD0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98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Subject team leaders</a:t>
            </a:r>
          </a:p>
          <a:p>
            <a:r>
              <a:rPr lang="en-US" baseline="0" dirty="0" smtClean="0"/>
              <a:t>Formative and summative assessment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“Create systems and procedures to ensure continual data-driven improvement”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56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60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 Increase</a:t>
            </a:r>
            <a:r>
              <a:rPr lang="en-US" baseline="0" dirty="0" smtClean="0"/>
              <a:t> proficiency % by 10% from last year. </a:t>
            </a:r>
          </a:p>
          <a:p>
            <a:r>
              <a:rPr lang="en-US" baseline="0" dirty="0" smtClean="0"/>
              <a:t>Teachers must be tracking data meticulously to ensure students are truly mastering concepts.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18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9D00B-50A5-4787-825D-85002C5FD05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98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*check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0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3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9D00B-50A5-4787-825D-85002C5FD05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91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1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06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http://www.uncommonschools.org/our-approach/thought-leadership/driven-by-data-book-paul-bambrick-santoyo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fontAlgn="base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It Works at Uncommon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and leaders get extensive development in the keys of Driven by Data:</a:t>
            </a:r>
          </a:p>
          <a:p>
            <a:pPr lvl="0" fontAlgn="base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Assessments</a:t>
            </a:r>
          </a:p>
          <a:p>
            <a:pPr lvl="0" fontAlgn="base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</a:t>
            </a:r>
          </a:p>
          <a:p>
            <a:pPr lvl="0" fontAlgn="base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Action</a:t>
            </a:r>
          </a:p>
          <a:p>
            <a:pPr lvl="0" fontAlgn="base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Culture</a:t>
            </a:r>
          </a:p>
          <a:p>
            <a:pPr fontAlgn="base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have rigorous assessments that drive great teaching, and they do deep analysis of interim assessment results to make in-course corrections that guarantee higher student learning results.</a:t>
            </a:r>
          </a:p>
          <a:p>
            <a:pPr fontAlgn="base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Leaders receive training in how to lead effective assessment analysis meetings and how to put in place a productive data-driven culture that defines a higher bar for rigor for all students. All of this is embedded within a strong instructional leadership model that includes observation and feedback, curriculum planning, and leading professional development.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3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56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teachers run</a:t>
            </a:r>
            <a:r>
              <a:rPr lang="en-US" baseline="0" dirty="0" smtClean="0"/>
              <a:t> into each other in the parking lot-</a:t>
            </a:r>
          </a:p>
          <a:p>
            <a:endParaRPr lang="en-US" baseline="0" dirty="0" smtClean="0"/>
          </a:p>
          <a:p>
            <a:r>
              <a:rPr lang="en-US" baseline="0" dirty="0" smtClean="0"/>
              <a:t>Teacher (A) “how’s your year going so far?”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Teacher (B) “Not too good, I’m only teaching 3 units since kids came in really low this year.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Teacher (A) “I feel like our diagnostic data is similar and I’m still teaching all 8 units because I want to make sure I give students opportunity to master all that is required”</a:t>
            </a:r>
            <a:endParaRPr lang="en-US" dirty="0" smtClean="0"/>
          </a:p>
          <a:p>
            <a:r>
              <a:rPr lang="en-US" dirty="0" smtClean="0"/>
              <a:t>Teacher (B) “Really? So that means</a:t>
            </a:r>
            <a:r>
              <a:rPr lang="en-US" baseline="0" dirty="0" smtClean="0"/>
              <a:t> you’ll be ahead of me all year and it will impact our ability to collaborate and ensure an effective Data Driven Instruction culture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Focus:</a:t>
            </a:r>
            <a:r>
              <a:rPr lang="en-US" baseline="0" dirty="0" smtClean="0"/>
              <a:t> Understand that teachers need to be on the same page for this process to function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56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Lead Teacher: Melody</a:t>
            </a:r>
          </a:p>
          <a:p>
            <a:r>
              <a:rPr lang="en-US" dirty="0" smtClean="0"/>
              <a:t>Collaboration</a:t>
            </a:r>
            <a:r>
              <a:rPr lang="en-US" baseline="0" dirty="0" smtClean="0"/>
              <a:t> day (Tuesday). Teacher meets with Subject Level Team. Shares data with team, team analyzes data on standard-by-standard level.</a:t>
            </a:r>
          </a:p>
          <a:p>
            <a:r>
              <a:rPr lang="en-US" baseline="0" dirty="0" smtClean="0"/>
              <a:t>“What are you noticing about your students performance?”</a:t>
            </a:r>
          </a:p>
          <a:p>
            <a:r>
              <a:rPr lang="en-US" dirty="0" smtClean="0"/>
              <a:t>Luis </a:t>
            </a:r>
            <a:r>
              <a:rPr lang="en-US" baseline="0" dirty="0" smtClean="0"/>
              <a:t>is struggling with fractions.</a:t>
            </a:r>
          </a:p>
          <a:p>
            <a:r>
              <a:rPr lang="en-US" baseline="0" dirty="0" smtClean="0"/>
              <a:t>What I am teaching is not enough to get students over the bar.</a:t>
            </a:r>
          </a:p>
          <a:p>
            <a:r>
              <a:rPr lang="en-US" baseline="0" dirty="0" smtClean="0"/>
              <a:t>Lead Teacher says: so what happens when they hit something they don’t understand.</a:t>
            </a:r>
          </a:p>
          <a:p>
            <a:r>
              <a:rPr lang="en-US" baseline="0" dirty="0" smtClean="0"/>
              <a:t>Teacher: Thinks of another way to teach fractions.</a:t>
            </a:r>
          </a:p>
          <a:p>
            <a:r>
              <a:rPr lang="en-US" baseline="0" dirty="0" smtClean="0"/>
              <a:t>With assistance and team and Lead Teacher assesses whether the new strategy will be effective.</a:t>
            </a:r>
          </a:p>
          <a:p>
            <a:r>
              <a:rPr lang="en-US" baseline="0" dirty="0" smtClean="0"/>
              <a:t>LT will be explicit when we explain fractions: students will have a clear sense of what strategies to use on complex texts and how to put them into place.</a:t>
            </a:r>
          </a:p>
          <a:p>
            <a:r>
              <a:rPr lang="en-US" baseline="0" dirty="0" smtClean="0"/>
              <a:t>Teacher nods and agrees “We can do this next week”</a:t>
            </a:r>
          </a:p>
          <a:p>
            <a:r>
              <a:rPr lang="en-US" baseline="0" dirty="0" smtClean="0"/>
              <a:t>Team will help her make a plan.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“Determine where students are struggling and why”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56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Teacher reteaches fractions lesson, being sure to target standards for Luis struggled with.</a:t>
            </a:r>
          </a:p>
          <a:p>
            <a:r>
              <a:rPr lang="en-US" baseline="0" dirty="0" smtClean="0"/>
              <a:t>Luis feels more confident with fractions. Teacher administers MODM and Luis improves mastery of fractions.</a:t>
            </a:r>
          </a:p>
          <a:p>
            <a:r>
              <a:rPr lang="en-US" baseline="0" dirty="0" smtClean="0"/>
              <a:t>Teacher high-fives Luis.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“Implement new teaching plans to respond to this analysis.”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71D3-A47A-D147-A85F-82051FC2FE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5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3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89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4876800"/>
            <a:ext cx="9144000" cy="1981200"/>
          </a:xfrm>
          <a:prstGeom prst="rect">
            <a:avLst/>
          </a:prstGeom>
          <a:solidFill>
            <a:srgbClr val="83DA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4876800"/>
            <a:ext cx="9144000" cy="609600"/>
          </a:xfrm>
          <a:prstGeom prst="rect">
            <a:avLst/>
          </a:prstGeom>
          <a:solidFill>
            <a:srgbClr val="48C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0" y="5867400"/>
            <a:ext cx="9144000" cy="838200"/>
          </a:xfrm>
          <a:prstGeom prst="rect">
            <a:avLst/>
          </a:prstGeom>
          <a:solidFill>
            <a:srgbClr val="69C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solidFill>
            <a:srgbClr val="83DA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solidFill>
            <a:srgbClr val="69C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1219200"/>
            <a:ext cx="9144000" cy="381000"/>
          </a:xfrm>
          <a:prstGeom prst="rect">
            <a:avLst/>
          </a:prstGeom>
          <a:solidFill>
            <a:srgbClr val="48C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4782" y="4876801"/>
            <a:ext cx="8391042" cy="762000"/>
          </a:xfrm>
        </p:spPr>
        <p:txBody>
          <a:bodyPr>
            <a:normAutofit/>
          </a:bodyPr>
          <a:lstStyle>
            <a:lvl1pPr algn="r">
              <a:defRPr sz="4000" b="1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9048" y="5460184"/>
            <a:ext cx="6419847" cy="511175"/>
          </a:xfrm>
        </p:spPr>
        <p:txBody>
          <a:bodyPr>
            <a:noAutofit/>
          </a:bodyPr>
          <a:lstStyle>
            <a:lvl1pPr marL="0" indent="0" algn="r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Meeting Sub-Title</a:t>
            </a:r>
            <a:endParaRPr lang="en-US" dirty="0"/>
          </a:p>
        </p:txBody>
      </p:sp>
      <p:pic>
        <p:nvPicPr>
          <p:cNvPr id="15" name="Picture 14" descr="theGDlogomed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449" y="2349114"/>
            <a:ext cx="4716130" cy="210129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898900" y="5970588"/>
            <a:ext cx="4716463" cy="473075"/>
          </a:xfrm>
        </p:spPr>
        <p:txBody>
          <a:bodyPr>
            <a:noAutofit/>
          </a:bodyPr>
          <a:lstStyle>
            <a:lvl1pPr marL="0" indent="0" algn="r">
              <a:buNone/>
              <a:defRPr sz="18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i="1" dirty="0" smtClean="0"/>
              <a:t>Date, Time, and Location of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83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opic Detail 1 (Pla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83DA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69C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8C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" y="9536"/>
            <a:ext cx="8727437" cy="828664"/>
          </a:xfrm>
        </p:spPr>
        <p:txBody>
          <a:bodyPr/>
          <a:lstStyle>
            <a:lvl1pPr algn="l"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Topic Detail Slide  (plain)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65069" y="986773"/>
            <a:ext cx="8737685" cy="5226830"/>
          </a:xfrm>
        </p:spPr>
        <p:txBody>
          <a:bodyPr/>
          <a:lstStyle>
            <a:lvl1pPr>
              <a:defRPr b="1">
                <a:solidFill>
                  <a:srgbClr val="55C41B"/>
                </a:solidFill>
              </a:defRPr>
            </a:lvl1pPr>
            <a:lvl2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Bullet Point #1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6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9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6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7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2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1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2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5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5494F-055E-CD4F-9941-75DE1E09572B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0D40-B8F0-5A4A-B3CD-19FDAF1B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8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countdown-time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806" y="0"/>
            <a:ext cx="8391042" cy="1600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Sylfaen" pitchFamily="18" charset="0"/>
              </a:rPr>
              <a:t>Intro to:</a:t>
            </a:r>
            <a:br>
              <a:rPr lang="en-US" dirty="0" smtClean="0">
                <a:latin typeface="Sylfaen" pitchFamily="18" charset="0"/>
              </a:rPr>
            </a:br>
            <a:r>
              <a:rPr lang="en-US" dirty="0" smtClean="0">
                <a:latin typeface="Sylfaen" pitchFamily="18" charset="0"/>
              </a:rPr>
              <a:t>Data Driven Instruction</a:t>
            </a:r>
            <a:endParaRPr lang="en-US" sz="2400" b="0" i="1" dirty="0">
              <a:solidFill>
                <a:srgbClr val="C00000"/>
              </a:solidFill>
              <a:latin typeface="Sylfae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18806" y="4923578"/>
            <a:ext cx="8391042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0" i="1" dirty="0">
              <a:solidFill>
                <a:srgbClr val="FF0000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6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Driven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Definition: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 Driven Instruction (DDI) is a </a:t>
            </a:r>
            <a:r>
              <a:rPr lang="en-US" sz="2800" dirty="0" smtClean="0">
                <a:solidFill>
                  <a:srgbClr val="0000FF"/>
                </a:solidFill>
              </a:rPr>
              <a:t>collaborative process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that refers to the teacher’s use of </a:t>
            </a:r>
            <a:r>
              <a:rPr lang="en-US" sz="2800" dirty="0" smtClean="0">
                <a:solidFill>
                  <a:srgbClr val="0000FF"/>
                </a:solidFill>
              </a:rPr>
              <a:t>assessment data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order to determine if his/her classroom instruction leads students to improve or regress in specific academic skills.  DDI allows teachers to </a:t>
            </a:r>
            <a:r>
              <a:rPr lang="en-US" sz="2800" dirty="0" smtClean="0">
                <a:solidFill>
                  <a:srgbClr val="0000FF"/>
                </a:solidFill>
              </a:rPr>
              <a:t>determine their instructional next steps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identify which students who are in need of </a:t>
            </a:r>
            <a:r>
              <a:rPr lang="en-US" sz="2800" dirty="0" smtClean="0">
                <a:solidFill>
                  <a:srgbClr val="0000FF"/>
                </a:solidFill>
              </a:rPr>
              <a:t>intervention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260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Data-Driven Instruction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3306" y="1048140"/>
            <a:ext cx="2614613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8768" y="1962540"/>
            <a:ext cx="127952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73797" y="4685171"/>
            <a:ext cx="2668588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78768" y="2648340"/>
            <a:ext cx="1417638" cy="2643188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600821" y="4637478"/>
            <a:ext cx="27407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3. Action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404855" y="5349540"/>
            <a:ext cx="32449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4. Systems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99186" y="1970893"/>
            <a:ext cx="2650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1. Assessment 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9654" y="3046836"/>
            <a:ext cx="2269114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Data Driven Instruction 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044132" y="1315170"/>
            <a:ext cx="3297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2. Analysis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807919" y="6328740"/>
            <a:ext cx="4648910" cy="61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Leverage Leadership (p. 25)</a:t>
            </a:r>
          </a:p>
        </p:txBody>
      </p:sp>
    </p:spTree>
    <p:extLst>
      <p:ext uri="{BB962C8B-B14F-4D97-AF65-F5344CB8AC3E}">
        <p14:creationId xmlns:p14="http://schemas.microsoft.com/office/powerpoint/2010/main" val="13324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Data-Driven Instruction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3306" y="1048140"/>
            <a:ext cx="2614613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8768" y="1962540"/>
            <a:ext cx="127952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73797" y="4685171"/>
            <a:ext cx="2668588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78768" y="2648340"/>
            <a:ext cx="1417638" cy="2643188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600821" y="4637478"/>
            <a:ext cx="27407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3. Action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404855" y="5349540"/>
            <a:ext cx="32449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4. Systems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99186" y="1970893"/>
            <a:ext cx="2650725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1. Assessment 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9654" y="3046836"/>
            <a:ext cx="2269114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Data Driven Instruction 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044132" y="1315170"/>
            <a:ext cx="3297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2. Analysis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807919" y="6328740"/>
            <a:ext cx="4648910" cy="61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Leverage Leadership (p. 25)</a:t>
            </a:r>
          </a:p>
        </p:txBody>
      </p:sp>
    </p:spTree>
    <p:extLst>
      <p:ext uri="{BB962C8B-B14F-4D97-AF65-F5344CB8AC3E}">
        <p14:creationId xmlns:p14="http://schemas.microsoft.com/office/powerpoint/2010/main" val="263422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Data-Driven Instruction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3306" y="1048140"/>
            <a:ext cx="2614613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8768" y="1962540"/>
            <a:ext cx="127952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73797" y="4685171"/>
            <a:ext cx="2668588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78768" y="2648340"/>
            <a:ext cx="1417638" cy="2643188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600821" y="4637478"/>
            <a:ext cx="27407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3. Action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404855" y="5349540"/>
            <a:ext cx="32449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4. Systems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99186" y="1970893"/>
            <a:ext cx="2650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1. Assessment 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9654" y="3046836"/>
            <a:ext cx="2269114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Data Driven Instruction 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044132" y="1315170"/>
            <a:ext cx="2149875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2. Analysis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807919" y="6328740"/>
            <a:ext cx="4648910" cy="61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Leverage Leadership (p. 25)</a:t>
            </a:r>
          </a:p>
        </p:txBody>
      </p:sp>
    </p:spTree>
    <p:extLst>
      <p:ext uri="{BB962C8B-B14F-4D97-AF65-F5344CB8AC3E}">
        <p14:creationId xmlns:p14="http://schemas.microsoft.com/office/powerpoint/2010/main" val="222107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Data-Driven Instruction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3306" y="1048140"/>
            <a:ext cx="2614613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8768" y="1962540"/>
            <a:ext cx="127952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73797" y="4685171"/>
            <a:ext cx="2668588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78768" y="2648340"/>
            <a:ext cx="1417638" cy="2643188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600821" y="4637478"/>
            <a:ext cx="1736581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3. Action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404855" y="5349540"/>
            <a:ext cx="32449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4. Systems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99186" y="1970893"/>
            <a:ext cx="2650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1. Assessment 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9654" y="3046836"/>
            <a:ext cx="2269114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Data Driven Instruction 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044132" y="1315170"/>
            <a:ext cx="2149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2. Analysis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807919" y="6328740"/>
            <a:ext cx="4648910" cy="61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Leverage Leadership (p. 25)</a:t>
            </a:r>
          </a:p>
        </p:txBody>
      </p:sp>
    </p:spTree>
    <p:extLst>
      <p:ext uri="{BB962C8B-B14F-4D97-AF65-F5344CB8AC3E}">
        <p14:creationId xmlns:p14="http://schemas.microsoft.com/office/powerpoint/2010/main" val="124227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Data-Driven Instruction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3306" y="1048140"/>
            <a:ext cx="2614613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8768" y="1962540"/>
            <a:ext cx="127952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73797" y="4685171"/>
            <a:ext cx="2668588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78768" y="2648340"/>
            <a:ext cx="1417638" cy="2643188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600821" y="4637478"/>
            <a:ext cx="17365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3. Action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404855" y="5349540"/>
            <a:ext cx="2016143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4. Systems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99186" y="1970893"/>
            <a:ext cx="2650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1. Assessment 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9654" y="3046836"/>
            <a:ext cx="2269114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Data Driven Instruction 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044132" y="1315170"/>
            <a:ext cx="2149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Cambria"/>
                <a:cs typeface="Cambria"/>
              </a:rPr>
              <a:t>2. Analysis</a:t>
            </a:r>
            <a:endParaRPr lang="en-US" sz="2800" b="1" dirty="0">
              <a:latin typeface="Cambria"/>
              <a:cs typeface="Cambria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807919" y="6328740"/>
            <a:ext cx="4648910" cy="61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Leverage Leadership (p. 25)</a:t>
            </a:r>
          </a:p>
        </p:txBody>
      </p:sp>
    </p:spTree>
    <p:extLst>
      <p:ext uri="{BB962C8B-B14F-4D97-AF65-F5344CB8AC3E}">
        <p14:creationId xmlns:p14="http://schemas.microsoft.com/office/powerpoint/2010/main" val="352943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36"/>
            <a:ext cx="8890001" cy="828664"/>
          </a:xfrm>
        </p:spPr>
        <p:txBody>
          <a:bodyPr>
            <a:normAutofit/>
          </a:bodyPr>
          <a:lstStyle/>
          <a:p>
            <a:r>
              <a:rPr lang="en-US" dirty="0" smtClean="0"/>
              <a:t>Arrangement of Subject Level Teams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787713"/>
              </p:ext>
            </p:extLst>
          </p:nvPr>
        </p:nvGraphicFramePr>
        <p:xfrm>
          <a:off x="152400" y="962439"/>
          <a:ext cx="8991600" cy="5227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535"/>
                <a:gridCol w="1923803"/>
                <a:gridCol w="1971304"/>
                <a:gridCol w="1615044"/>
                <a:gridCol w="2198914"/>
              </a:tblGrid>
              <a:tr h="382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Academy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Academy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Academy C</a:t>
                      </a:r>
                      <a:endParaRPr lang="en-US" dirty="0"/>
                    </a:p>
                  </a:txBody>
                  <a:tcPr/>
                </a:tc>
              </a:tr>
              <a:tr h="94310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ELA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Stanley (Lit)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Murphy (9)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Hicks (10)</a:t>
                      </a:r>
                    </a:p>
                    <a:p>
                      <a:r>
                        <a:rPr lang="en-US" dirty="0" smtClean="0"/>
                        <a:t>Vita (AEE) </a:t>
                      </a:r>
                      <a:r>
                        <a:rPr lang="en-US" baseline="0" dirty="0" err="1" smtClean="0"/>
                        <a:t>McCorrmack</a:t>
                      </a:r>
                      <a:r>
                        <a:rPr lang="en-US" baseline="0" dirty="0" smtClean="0"/>
                        <a:t> (12)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Reilly</a:t>
                      </a:r>
                      <a:r>
                        <a:rPr lang="en-US" dirty="0" smtClean="0"/>
                        <a:t> (C/AA)</a:t>
                      </a:r>
                    </a:p>
                    <a:p>
                      <a:r>
                        <a:rPr lang="en-US" dirty="0" err="1" smtClean="0"/>
                        <a:t>Mofford</a:t>
                      </a:r>
                      <a:r>
                        <a:rPr lang="en-US" baseline="0" dirty="0" smtClean="0"/>
                        <a:t> (11)</a:t>
                      </a:r>
                      <a:endParaRPr lang="en-US" dirty="0"/>
                    </a:p>
                  </a:txBody>
                  <a:tcPr/>
                </a:tc>
              </a:tr>
              <a:tr h="64807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Math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(MS)</a:t>
                      </a:r>
                    </a:p>
                    <a:p>
                      <a:r>
                        <a:rPr lang="en-US" dirty="0" smtClean="0"/>
                        <a:t>Romero (</a:t>
                      </a:r>
                      <a:r>
                        <a:rPr lang="en-US" dirty="0" err="1" smtClean="0"/>
                        <a:t>Alg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Villegas (Alg2)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Preciado (Geo)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Avila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Calc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Quon 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/>
                </a:tc>
              </a:tr>
              <a:tr h="6650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History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Barbosa </a:t>
                      </a:r>
                      <a:r>
                        <a:rPr lang="en-US" baseline="0" dirty="0" smtClean="0"/>
                        <a:t> (WH)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Maldonado (</a:t>
                      </a:r>
                      <a:r>
                        <a:rPr lang="en-US" dirty="0" err="1" smtClean="0"/>
                        <a:t>Govt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017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Science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Fanchiang</a:t>
                      </a:r>
                      <a:r>
                        <a:rPr lang="en-US" baseline="0" dirty="0" smtClean="0"/>
                        <a:t> (Physics)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Marin (Life)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Ginn (Life)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 (</a:t>
                      </a:r>
                      <a:r>
                        <a:rPr lang="en-US" dirty="0" err="1" smtClean="0"/>
                        <a:t>Chem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47986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Spanish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Vega (1,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Native)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Ramos (2, Native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4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Electives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Levine</a:t>
                      </a:r>
                      <a:r>
                        <a:rPr lang="en-US" baseline="0" dirty="0" smtClean="0"/>
                        <a:t> (APA)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Headman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879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Sped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McAdams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Orttel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Hutchinson</a:t>
                      </a:r>
                      <a:r>
                        <a:rPr lang="en-US" baseline="0" dirty="0" smtClean="0"/>
                        <a:t> (ID)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Leal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5532" y="5956797"/>
            <a:ext cx="88450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RSP- Will be their own subject-team but will support Gen Ed Subject Teams with modifying their assessments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we want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69" y="986772"/>
            <a:ext cx="8737685" cy="555372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At your next DDI meeting on August 19</a:t>
            </a:r>
            <a:r>
              <a:rPr lang="en-US" baseline="30000" dirty="0" smtClean="0"/>
              <a:t>th</a:t>
            </a:r>
            <a:r>
              <a:rPr lang="en-US" dirty="0" smtClean="0"/>
              <a:t>, subject-teams will identify goals for the following: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___%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proficient or advanced </a:t>
            </a:r>
            <a:r>
              <a:rPr lang="en-US" dirty="0"/>
              <a:t>on GDPS Common Unit </a:t>
            </a:r>
            <a:r>
              <a:rPr lang="en-US" dirty="0" smtClean="0"/>
              <a:t>Summative Assessments </a:t>
            </a:r>
            <a:r>
              <a:rPr lang="en-US" dirty="0"/>
              <a:t>during Quarter 1 and 3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___%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proficient or advanced </a:t>
            </a:r>
            <a:r>
              <a:rPr lang="en-US" dirty="0"/>
              <a:t>on </a:t>
            </a:r>
            <a:r>
              <a:rPr lang="en-US" dirty="0" smtClean="0"/>
              <a:t>GDPS </a:t>
            </a:r>
            <a:r>
              <a:rPr lang="en-US" dirty="0"/>
              <a:t>Common Unit </a:t>
            </a:r>
            <a:r>
              <a:rPr lang="en-US" dirty="0" smtClean="0"/>
              <a:t>Summative Assessments </a:t>
            </a:r>
            <a:r>
              <a:rPr lang="en-US" dirty="0"/>
              <a:t>for Semester 1 and 2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In addition to working towards: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80 </a:t>
            </a:r>
            <a:r>
              <a:rPr lang="en-US" dirty="0">
                <a:solidFill>
                  <a:srgbClr val="FF0000"/>
                </a:solidFill>
              </a:rPr>
              <a:t>Percent Pass </a:t>
            </a:r>
            <a:r>
              <a:rPr lang="en-US" dirty="0"/>
              <a:t>Rate in each Class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591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(Deliverables)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Each teacher will:</a:t>
            </a:r>
          </a:p>
          <a:p>
            <a:r>
              <a:rPr lang="en-US" dirty="0" smtClean="0"/>
              <a:t>develop one </a:t>
            </a:r>
            <a:r>
              <a:rPr lang="en-US" dirty="0" smtClean="0">
                <a:solidFill>
                  <a:srgbClr val="FF6600"/>
                </a:solidFill>
              </a:rPr>
              <a:t>formative</a:t>
            </a:r>
            <a:r>
              <a:rPr lang="en-US" dirty="0" smtClean="0"/>
              <a:t> assessment each week.</a:t>
            </a:r>
          </a:p>
          <a:p>
            <a:r>
              <a:rPr lang="en-US" dirty="0"/>
              <a:t>a</a:t>
            </a:r>
            <a:r>
              <a:rPr lang="en-US" dirty="0" smtClean="0"/>
              <a:t>dminister the </a:t>
            </a:r>
            <a:r>
              <a:rPr lang="en-US" dirty="0" smtClean="0">
                <a:solidFill>
                  <a:srgbClr val="660066"/>
                </a:solidFill>
              </a:rPr>
              <a:t>common summative </a:t>
            </a:r>
            <a:r>
              <a:rPr lang="en-US" dirty="0" smtClean="0"/>
              <a:t>assessment each unit.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Subject Teams will:</a:t>
            </a:r>
          </a:p>
          <a:p>
            <a:r>
              <a:rPr lang="en-US" dirty="0"/>
              <a:t>d</a:t>
            </a:r>
            <a:r>
              <a:rPr lang="en-US" dirty="0" smtClean="0"/>
              <a:t>evelop one </a:t>
            </a:r>
            <a:r>
              <a:rPr lang="en-US" u="sng" dirty="0" smtClean="0">
                <a:solidFill>
                  <a:srgbClr val="FF6600"/>
                </a:solidFill>
              </a:rPr>
              <a:t>common</a:t>
            </a:r>
            <a:r>
              <a:rPr lang="en-US" dirty="0" smtClean="0">
                <a:solidFill>
                  <a:srgbClr val="FF6600"/>
                </a:solidFill>
              </a:rPr>
              <a:t> formative </a:t>
            </a:r>
            <a:r>
              <a:rPr lang="en-US" dirty="0" smtClean="0"/>
              <a:t>assessment per unit.</a:t>
            </a:r>
          </a:p>
          <a:p>
            <a:r>
              <a:rPr lang="en-US" dirty="0"/>
              <a:t>d</a:t>
            </a:r>
            <a:r>
              <a:rPr lang="en-US" dirty="0" smtClean="0"/>
              <a:t>evelop </a:t>
            </a:r>
            <a:r>
              <a:rPr lang="en-US" dirty="0" smtClean="0">
                <a:solidFill>
                  <a:srgbClr val="660066"/>
                </a:solidFill>
              </a:rPr>
              <a:t>3 post-summative MODMs </a:t>
            </a:r>
            <a:r>
              <a:rPr lang="en-US" dirty="0" smtClean="0"/>
              <a:t>per semester.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28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Algebra 2 Unit Plan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01283"/>
              </p:ext>
            </p:extLst>
          </p:nvPr>
        </p:nvGraphicFramePr>
        <p:xfrm>
          <a:off x="153922" y="915176"/>
          <a:ext cx="8735142" cy="5855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714"/>
                <a:gridCol w="2911714"/>
                <a:gridCol w="2911714"/>
              </a:tblGrid>
              <a:tr h="4618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Tues/Wed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Thurs/Fri</a:t>
                      </a:r>
                      <a:endParaRPr lang="en-US" dirty="0"/>
                    </a:p>
                  </a:txBody>
                  <a:tcPr/>
                </a:tc>
              </a:tr>
              <a:tr h="1051181">
                <a:tc>
                  <a:txBody>
                    <a:bodyPr/>
                    <a:lstStyle/>
                    <a:p>
                      <a:r>
                        <a:rPr lang="en-US" dirty="0" smtClean="0"/>
                        <a:t>8/11</a:t>
                      </a:r>
                    </a:p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School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8/12, 8/13</a:t>
                      </a:r>
                    </a:p>
                    <a:p>
                      <a:r>
                        <a:rPr lang="en-US" dirty="0" smtClean="0"/>
                        <a:t>Safe</a:t>
                      </a:r>
                      <a:r>
                        <a:rPr lang="en-US" baseline="0" dirty="0" smtClean="0"/>
                        <a:t> and Civil Lessons</a:t>
                      </a:r>
                    </a:p>
                    <a:p>
                      <a:r>
                        <a:rPr lang="en-US" baseline="0" dirty="0" smtClean="0"/>
                        <a:t>1.1 Patterns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8/14, 8/15</a:t>
                      </a:r>
                    </a:p>
                    <a:p>
                      <a:r>
                        <a:rPr lang="en-US" dirty="0" smtClean="0"/>
                        <a:t>1.1 Patterns</a:t>
                      </a: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Quiz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1.1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51181">
                <a:tc>
                  <a:txBody>
                    <a:bodyPr/>
                    <a:lstStyle/>
                    <a:p>
                      <a:r>
                        <a:rPr lang="en-US" dirty="0" smtClean="0"/>
                        <a:t>8/18</a:t>
                      </a:r>
                    </a:p>
                    <a:p>
                      <a:r>
                        <a:rPr lang="en-US" dirty="0" smtClean="0"/>
                        <a:t>1.2</a:t>
                      </a:r>
                      <a:r>
                        <a:rPr lang="en-US" baseline="0" dirty="0" smtClean="0"/>
                        <a:t> Algebraic Expressions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8/19, 8/20</a:t>
                      </a:r>
                    </a:p>
                    <a:p>
                      <a:r>
                        <a:rPr lang="en-US" dirty="0" smtClean="0"/>
                        <a:t>1.3 Multiple</a:t>
                      </a:r>
                      <a:r>
                        <a:rPr lang="en-US" baseline="0" dirty="0" smtClean="0"/>
                        <a:t> Reps of </a:t>
                      </a:r>
                      <a:r>
                        <a:rPr lang="en-US" baseline="0" dirty="0" err="1" smtClean="0"/>
                        <a:t>funcs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1.4 Modeling w </a:t>
                      </a:r>
                      <a:r>
                        <a:rPr lang="en-US" baseline="0" dirty="0" err="1" smtClean="0"/>
                        <a:t>funcs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8/21, 8/22</a:t>
                      </a:r>
                    </a:p>
                    <a:p>
                      <a:r>
                        <a:rPr lang="en-US" dirty="0" smtClean="0"/>
                        <a:t>1.5 Analyzing</a:t>
                      </a:r>
                      <a:r>
                        <a:rPr lang="en-US" baseline="0" dirty="0" smtClean="0"/>
                        <a:t> graphs</a:t>
                      </a:r>
                      <a:endParaRPr lang="en-US" dirty="0" smtClean="0"/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Quiz 1.2-1.5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51181">
                <a:tc>
                  <a:txBody>
                    <a:bodyPr/>
                    <a:lstStyle/>
                    <a:p>
                      <a:r>
                        <a:rPr lang="en-US" dirty="0" smtClean="0"/>
                        <a:t>8/25</a:t>
                      </a:r>
                    </a:p>
                    <a:p>
                      <a:r>
                        <a:rPr lang="en-US" dirty="0" smtClean="0"/>
                        <a:t>1.5 Analyzing</a:t>
                      </a:r>
                      <a:r>
                        <a:rPr lang="en-US" baseline="0" dirty="0" smtClean="0"/>
                        <a:t> Graphs to build </a:t>
                      </a:r>
                      <a:r>
                        <a:rPr lang="en-US" baseline="0" dirty="0" err="1" smtClean="0"/>
                        <a:t>Funcs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8/26, 8/27</a:t>
                      </a:r>
                    </a:p>
                    <a:p>
                      <a:r>
                        <a:rPr lang="en-US" dirty="0" smtClean="0"/>
                        <a:t>2.1 Quadratic </a:t>
                      </a:r>
                      <a:r>
                        <a:rPr lang="en-US" dirty="0" err="1" smtClean="0"/>
                        <a:t>Eqs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8/28, 8/29</a:t>
                      </a:r>
                    </a:p>
                    <a:p>
                      <a:r>
                        <a:rPr lang="en-US" dirty="0" smtClean="0"/>
                        <a:t>2.2 Translating Functions</a:t>
                      </a: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Quiz 2.1-2.2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51181">
                <a:tc>
                  <a:txBody>
                    <a:bodyPr/>
                    <a:lstStyle/>
                    <a:p>
                      <a:r>
                        <a:rPr lang="en-US" dirty="0" smtClean="0"/>
                        <a:t>9/1</a:t>
                      </a:r>
                    </a:p>
                    <a:p>
                      <a:r>
                        <a:rPr lang="en-US" dirty="0" smtClean="0"/>
                        <a:t>Labor Day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9/2,</a:t>
                      </a:r>
                      <a:r>
                        <a:rPr lang="en-US" baseline="0" dirty="0" smtClean="0"/>
                        <a:t> 9/3</a:t>
                      </a:r>
                    </a:p>
                    <a:p>
                      <a:r>
                        <a:rPr lang="en-US" baseline="0" dirty="0" smtClean="0"/>
                        <a:t>2.3 Vertical Dilations</a:t>
                      </a:r>
                    </a:p>
                    <a:p>
                      <a:r>
                        <a:rPr lang="en-US" baseline="0" dirty="0" smtClean="0"/>
                        <a:t>2.4 Horizontal Dilations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9/4, 9/5</a:t>
                      </a:r>
                    </a:p>
                    <a:p>
                      <a:r>
                        <a:rPr lang="en-US" dirty="0" smtClean="0"/>
                        <a:t>2.5 Deriving Quadratic</a:t>
                      </a:r>
                      <a:r>
                        <a:rPr lang="en-US" baseline="0" dirty="0" smtClean="0"/>
                        <a:t>s</a:t>
                      </a:r>
                      <a:endParaRPr lang="en-US" dirty="0" smtClean="0"/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Quiz 2.3-2.5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51181">
                <a:tc>
                  <a:txBody>
                    <a:bodyPr/>
                    <a:lstStyle/>
                    <a:p>
                      <a:r>
                        <a:rPr lang="en-US" dirty="0" smtClean="0"/>
                        <a:t>9/8</a:t>
                      </a:r>
                    </a:p>
                    <a:p>
                      <a:r>
                        <a:rPr lang="en-US" dirty="0" smtClean="0"/>
                        <a:t>2.6 Complex Numbers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9/9, 9/10</a:t>
                      </a:r>
                    </a:p>
                    <a:p>
                      <a:r>
                        <a:rPr lang="en-US" dirty="0" smtClean="0"/>
                        <a:t>2.7 Quadratics and Complex</a:t>
                      </a:r>
                      <a:r>
                        <a:rPr lang="en-US" baseline="0" dirty="0" smtClean="0"/>
                        <a:t> Numbers</a:t>
                      </a:r>
                    </a:p>
                    <a:p>
                      <a:r>
                        <a:rPr lang="en-US" baseline="0" dirty="0" smtClean="0"/>
                        <a:t>Unit 1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9/11, 9/12</a:t>
                      </a: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Unit 1 Test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5388708" y="838200"/>
            <a:ext cx="3132566" cy="551136"/>
          </a:xfrm>
          <a:prstGeom prst="wedgeRoundRectCallout">
            <a:avLst>
              <a:gd name="adj1" fmla="val 1648"/>
              <a:gd name="adj2" fmla="val 17364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Formative Assessment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47077" y="3010347"/>
            <a:ext cx="5017477" cy="613659"/>
          </a:xfrm>
          <a:prstGeom prst="wedgeRoundRectCallout">
            <a:avLst>
              <a:gd name="adj1" fmla="val 57816"/>
              <a:gd name="adj2" fmla="val 13024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Common Formative Assessment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1302662" y="5080004"/>
            <a:ext cx="3871120" cy="519875"/>
          </a:xfrm>
          <a:prstGeom prst="wedgeRoundRectCallout">
            <a:avLst>
              <a:gd name="adj1" fmla="val 70524"/>
              <a:gd name="adj2" fmla="val 1060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Formative Assessment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829834" y="6309443"/>
            <a:ext cx="4558874" cy="461028"/>
          </a:xfrm>
          <a:prstGeom prst="wedgeRoundRectCallout">
            <a:avLst>
              <a:gd name="adj1" fmla="val 65567"/>
              <a:gd name="adj2" fmla="val -6378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Common Summative Assessment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5756498" y="2164938"/>
            <a:ext cx="3132566" cy="551136"/>
          </a:xfrm>
          <a:prstGeom prst="wedgeRoundRectCallout">
            <a:avLst>
              <a:gd name="adj1" fmla="val 3519"/>
              <a:gd name="adj2" fmla="val 11692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Formative Assessment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350000" y="5306574"/>
            <a:ext cx="2794000" cy="1442878"/>
          </a:xfrm>
          <a:prstGeom prst="wedgeRoundRectCallout">
            <a:avLst>
              <a:gd name="adj1" fmla="val 5167"/>
              <a:gd name="adj2" fmla="val 61904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3 Post Summative MODMs will be calendared into next unit 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1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0" t="28125" r="51559" b="40625"/>
          <a:stretch/>
        </p:blipFill>
        <p:spPr bwMode="auto">
          <a:xfrm rot="19688585">
            <a:off x="436911" y="4723703"/>
            <a:ext cx="2762134" cy="1406177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06" t="24777" r="13857" b="39286"/>
          <a:stretch/>
        </p:blipFill>
        <p:spPr bwMode="auto">
          <a:xfrm rot="19662927">
            <a:off x="2196624" y="4590362"/>
            <a:ext cx="2875512" cy="1677383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Do Now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29" y="871214"/>
            <a:ext cx="8978931" cy="3813827"/>
          </a:xfrm>
        </p:spPr>
        <p:txBody>
          <a:bodyPr/>
          <a:lstStyle/>
          <a:p>
            <a:pPr marL="0" indent="0">
              <a:buNone/>
            </a:pPr>
            <a:r>
              <a:rPr lang="en-US" sz="2700" b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DO NOT turn over until the timer has started!</a:t>
            </a:r>
          </a:p>
          <a:p>
            <a:pPr marL="0" indent="0">
              <a:buNone/>
            </a:pPr>
            <a:endParaRPr lang="en-US" sz="2700" b="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b="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Directions</a:t>
            </a:r>
            <a:r>
              <a:rPr lang="en-US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You will get 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minutes to complete as many logic puzzles as you can on the back of the sheet.  Write down the answer to each puzzle inside the box. </a:t>
            </a:r>
            <a:endParaRPr lang="en-US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1037" y="5761276"/>
            <a:ext cx="3323493" cy="7848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Comic Sans MS" panose="030F0702030302020204" pitchFamily="66" charset="0"/>
              </a:rPr>
              <a:t>Questions?</a:t>
            </a:r>
            <a:endParaRPr lang="en-US" sz="45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52" y="1350509"/>
            <a:ext cx="2208091" cy="112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2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Assess material </a:t>
            </a:r>
            <a:r>
              <a:rPr lang="en-US" dirty="0" smtClean="0"/>
              <a:t>for the week.</a:t>
            </a:r>
          </a:p>
          <a:p>
            <a:r>
              <a:rPr lang="en-US" dirty="0" smtClean="0"/>
              <a:t>Must be </a:t>
            </a:r>
            <a:r>
              <a:rPr lang="en-US" u="sng" dirty="0" smtClean="0">
                <a:solidFill>
                  <a:srgbClr val="0000FF"/>
                </a:solidFill>
              </a:rPr>
              <a:t>instructive</a:t>
            </a:r>
            <a:r>
              <a:rPr lang="en-US" dirty="0" smtClean="0"/>
              <a:t> (results are used to inform instructional planning).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Do not need to be lengthy</a:t>
            </a:r>
            <a:r>
              <a:rPr lang="en-US" dirty="0" smtClean="0"/>
              <a:t>. Keep in mind students are taking weekly formative assessments in every class!</a:t>
            </a:r>
          </a:p>
          <a:p>
            <a:r>
              <a:rPr lang="en-US" dirty="0" smtClean="0"/>
              <a:t>Plan to integrate a </a:t>
            </a:r>
            <a:r>
              <a:rPr lang="en-US" dirty="0" smtClean="0">
                <a:solidFill>
                  <a:srgbClr val="0000FF"/>
                </a:solidFill>
              </a:rPr>
              <a:t>focus on writing </a:t>
            </a:r>
            <a:r>
              <a:rPr lang="en-US" dirty="0" smtClean="0"/>
              <a:t>in your common formative assessments.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54633"/>
            <a:ext cx="9144000" cy="2003367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Sylfaen" pitchFamily="18" charset="0"/>
              </a:rPr>
              <a:t>DDI: Subject Team Work Time</a:t>
            </a:r>
            <a:br>
              <a:rPr lang="en-US" dirty="0" smtClean="0">
                <a:latin typeface="Sylfaen" pitchFamily="18" charset="0"/>
              </a:rPr>
            </a:br>
            <a:r>
              <a:rPr lang="en-US" dirty="0" smtClean="0">
                <a:latin typeface="Sylfaen" pitchFamily="18" charset="0"/>
              </a:rPr>
              <a:t>11:00 am – 2:15 pm</a:t>
            </a:r>
            <a:br>
              <a:rPr lang="en-US" dirty="0" smtClean="0">
                <a:latin typeface="Sylfaen" pitchFamily="18" charset="0"/>
              </a:rPr>
            </a:br>
            <a:r>
              <a:rPr lang="en-US" i="1" dirty="0" smtClean="0">
                <a:latin typeface="Sylfaen" pitchFamily="18" charset="0"/>
              </a:rPr>
              <a:t>Lunch (12:00 – 12:45) </a:t>
            </a:r>
            <a:r>
              <a:rPr lang="en-US" i="1" dirty="0" smtClean="0">
                <a:latin typeface="Sylfaen" pitchFamily="18" charset="0"/>
                <a:sym typeface="Wingdings" panose="05000000000000000000" pitchFamily="2" charset="2"/>
              </a:rPr>
              <a:t> </a:t>
            </a:r>
            <a:endParaRPr lang="en-US" sz="2400" b="0" i="1" dirty="0">
              <a:solidFill>
                <a:srgbClr val="C00000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Sylfaen" pitchFamily="18" charset="0"/>
              </a:rPr>
              <a:t>Objective:</a:t>
            </a:r>
            <a:endParaRPr lang="en-US" sz="3600" b="1" dirty="0">
              <a:latin typeface="Sylfae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3999" cy="6019800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en-US" sz="3100" dirty="0" smtClean="0">
              <a:latin typeface="Sylfaen" pitchFamily="18" charset="0"/>
            </a:endParaRPr>
          </a:p>
          <a:p>
            <a:pPr marL="914400" lvl="2" indent="0">
              <a:buNone/>
            </a:pPr>
            <a:endParaRPr lang="en-US" sz="3100" dirty="0">
              <a:latin typeface="Sylfaen" pitchFamily="18" charset="0"/>
            </a:endParaRPr>
          </a:p>
          <a:p>
            <a:pPr marL="914400" lvl="2" indent="0">
              <a:buNone/>
            </a:pPr>
            <a:endParaRPr lang="en-US" sz="3100" dirty="0" smtClean="0">
              <a:latin typeface="Sylfaen" pitchFamily="18" charset="0"/>
            </a:endParaRPr>
          </a:p>
          <a:p>
            <a:pPr marL="914400" lvl="2" indent="0">
              <a:buNone/>
            </a:pPr>
            <a:endParaRPr lang="en-US" sz="3100" dirty="0">
              <a:latin typeface="Sylfaen" pitchFamily="18" charset="0"/>
            </a:endParaRPr>
          </a:p>
          <a:p>
            <a:pPr marL="514350" lvl="1" indent="0">
              <a:buNone/>
            </a:pPr>
            <a:r>
              <a:rPr lang="en-US" sz="3100" dirty="0" smtClean="0">
                <a:latin typeface="Sylfaen" pitchFamily="18" charset="0"/>
              </a:rPr>
              <a:t>TWBAT synthesize a semester one plan by completing this awesome checklist! </a:t>
            </a:r>
            <a:r>
              <a:rPr lang="en-US" sz="3100" dirty="0" smtClean="0">
                <a:latin typeface="Sylfaen" pitchFamily="18" charset="0"/>
                <a:sym typeface="Wingdings" panose="05000000000000000000" pitchFamily="2" charset="2"/>
              </a:rPr>
              <a:t></a:t>
            </a:r>
            <a:endParaRPr lang="en-US" sz="3100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83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261315"/>
              </p:ext>
            </p:extLst>
          </p:nvPr>
        </p:nvGraphicFramePr>
        <p:xfrm>
          <a:off x="152401" y="1022445"/>
          <a:ext cx="8568518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939"/>
                <a:gridCol w="886060"/>
                <a:gridCol w="59015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Admin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Room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Subject Teams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Ms.</a:t>
                      </a:r>
                      <a:r>
                        <a:rPr lang="en-US" baseline="0" dirty="0" smtClean="0"/>
                        <a:t> Johnson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Literacy Enrichment &amp; ELA 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Mr.</a:t>
                      </a:r>
                      <a:r>
                        <a:rPr lang="en-US" baseline="0" dirty="0" smtClean="0"/>
                        <a:t> Reed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 10, ELA11, ELA12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Ms.</a:t>
                      </a:r>
                      <a:r>
                        <a:rPr lang="en-US" baseline="0" dirty="0" smtClean="0"/>
                        <a:t> Eisenberg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Chicano/AA Lit, ELD,</a:t>
                      </a:r>
                      <a:r>
                        <a:rPr lang="en-US" baseline="0" dirty="0" smtClean="0"/>
                        <a:t> AEE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Ms. Cedar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 Support, Algebra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Mr. Lopez</a:t>
                      </a:r>
                    </a:p>
                    <a:p>
                      <a:r>
                        <a:rPr lang="en-US" dirty="0" smtClean="0"/>
                        <a:t>Ms.</a:t>
                      </a:r>
                      <a:r>
                        <a:rPr lang="en-US" baseline="0" dirty="0" smtClean="0"/>
                        <a:t> Philpot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Integrated</a:t>
                      </a:r>
                      <a:r>
                        <a:rPr lang="en-US" baseline="0" dirty="0" smtClean="0"/>
                        <a:t> Math, Geometry, Algebra 2, Calculus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Mr.</a:t>
                      </a:r>
                      <a:r>
                        <a:rPr lang="en-US" baseline="0" dirty="0" smtClean="0"/>
                        <a:t> Kubes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Dr. Marin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 History, World</a:t>
                      </a:r>
                      <a:r>
                        <a:rPr lang="en-US" baseline="0" dirty="0" smtClean="0"/>
                        <a:t> History, U.S. Gov’t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Mr. Boyes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Education and JROTC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Ms. </a:t>
                      </a:r>
                      <a:r>
                        <a:rPr lang="en-US" dirty="0" err="1" smtClean="0"/>
                        <a:t>Bolatro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VAPA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Dr. Gutierrez</a:t>
                      </a:r>
                    </a:p>
                    <a:p>
                      <a:r>
                        <a:rPr lang="en-US" dirty="0" smtClean="0"/>
                        <a:t>Ms.</a:t>
                      </a:r>
                      <a:r>
                        <a:rPr lang="en-US" baseline="0" dirty="0" smtClean="0"/>
                        <a:t> Al-Sad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Life Science, Physics, Chemistry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Mr. Williams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RSP, ID, 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dirty="0" smtClean="0"/>
              <a:t>Admin Subject-Team Assignments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512257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35"/>
            <a:ext cx="9144001" cy="121510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ylfaen" panose="010A0502050306030303" pitchFamily="18" charset="0"/>
              </a:rPr>
              <a:t>DDI Work Time Checklist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69" y="986772"/>
            <a:ext cx="8737685" cy="57188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0" dirty="0" smtClean="0">
              <a:solidFill>
                <a:srgbClr val="C00000"/>
              </a:solidFill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en-US" sz="2000" b="0" dirty="0" smtClean="0">
              <a:solidFill>
                <a:srgbClr val="C00000"/>
              </a:solidFill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en-US" sz="2000" b="0" dirty="0">
              <a:solidFill>
                <a:srgbClr val="C00000"/>
              </a:solidFill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en-US" sz="2000" b="0" dirty="0">
              <a:solidFill>
                <a:srgbClr val="C00000"/>
              </a:solidFill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en-US" sz="2000" b="0" dirty="0" smtClean="0">
              <a:solidFill>
                <a:srgbClr val="C00000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416152"/>
              </p:ext>
            </p:extLst>
          </p:nvPr>
        </p:nvGraphicFramePr>
        <p:xfrm>
          <a:off x="179845" y="1138152"/>
          <a:ext cx="8722909" cy="5213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10"/>
                <a:gridCol w="8062499"/>
              </a:tblGrid>
              <a:tr h="536053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r>
                        <a:rPr lang="en-US" baseline="0" dirty="0" smtClean="0"/>
                        <a:t> Item (listed on checklist)</a:t>
                      </a:r>
                      <a:endParaRPr lang="en-US" dirty="0"/>
                    </a:p>
                  </a:txBody>
                  <a:tcPr/>
                </a:tc>
              </a:tr>
              <a:tr h="536053">
                <a:tc>
                  <a:txBody>
                    <a:bodyPr/>
                    <a:lstStyle/>
                    <a:p>
                      <a:r>
                        <a:rPr lang="en-US" dirty="0" smtClean="0"/>
                        <a:t>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</a:t>
                      </a:r>
                      <a:r>
                        <a:rPr lang="en-US" baseline="0" dirty="0" smtClean="0"/>
                        <a:t> g</a:t>
                      </a:r>
                      <a:r>
                        <a:rPr lang="en-US" dirty="0" smtClean="0"/>
                        <a:t>roup</a:t>
                      </a:r>
                      <a:r>
                        <a:rPr lang="en-US" baseline="0" dirty="0" smtClean="0"/>
                        <a:t> responsibilities</a:t>
                      </a:r>
                      <a:endParaRPr lang="en-US" dirty="0"/>
                    </a:p>
                  </a:txBody>
                  <a:tcPr/>
                </a:tc>
              </a:tr>
              <a:tr h="536053">
                <a:tc>
                  <a:txBody>
                    <a:bodyPr/>
                    <a:lstStyle/>
                    <a:p>
                      <a:r>
                        <a:rPr lang="en-US" dirty="0" smtClean="0"/>
                        <a:t>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</a:t>
                      </a:r>
                      <a:r>
                        <a:rPr lang="en-US" baseline="0" dirty="0" smtClean="0"/>
                        <a:t> Subject-Team Commitments (see Subject-Team Building presentation)</a:t>
                      </a:r>
                      <a:endParaRPr lang="en-US" dirty="0"/>
                    </a:p>
                  </a:txBody>
                  <a:tcPr/>
                </a:tc>
              </a:tr>
              <a:tr h="536053">
                <a:tc>
                  <a:txBody>
                    <a:bodyPr/>
                    <a:lstStyle/>
                    <a:p>
                      <a:r>
                        <a:rPr lang="en-US" dirty="0" smtClean="0"/>
                        <a:t>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</a:t>
                      </a:r>
                      <a:r>
                        <a:rPr lang="en-US" baseline="0" dirty="0" smtClean="0"/>
                        <a:t> to Connect</a:t>
                      </a:r>
                      <a:endParaRPr lang="en-US" dirty="0"/>
                    </a:p>
                  </a:txBody>
                  <a:tcPr/>
                </a:tc>
              </a:tr>
              <a:tr h="536053">
                <a:tc>
                  <a:txBody>
                    <a:bodyPr/>
                    <a:lstStyle/>
                    <a:p>
                      <a:r>
                        <a:rPr lang="en-US" dirty="0" smtClean="0"/>
                        <a:t>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Shallow</a:t>
                      </a:r>
                      <a:r>
                        <a:rPr lang="en-US" baseline="0" dirty="0" smtClean="0"/>
                        <a:t> Dive: Semester 1 curriculum</a:t>
                      </a:r>
                      <a:endParaRPr lang="en-US" dirty="0"/>
                    </a:p>
                  </a:txBody>
                  <a:tcPr/>
                </a:tc>
              </a:tr>
              <a:tr h="536053">
                <a:tc>
                  <a:txBody>
                    <a:bodyPr/>
                    <a:lstStyle/>
                    <a:p>
                      <a:r>
                        <a:rPr lang="en-US" dirty="0" smtClean="0"/>
                        <a:t>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Deep</a:t>
                      </a:r>
                      <a:r>
                        <a:rPr lang="en-US" baseline="0" dirty="0" smtClean="0"/>
                        <a:t> Dive: Unit 1 content &amp; summative assessment</a:t>
                      </a:r>
                      <a:endParaRPr lang="en-US" dirty="0" smtClean="0"/>
                    </a:p>
                  </a:txBody>
                  <a:tcPr/>
                </a:tc>
              </a:tr>
              <a:tr h="925241">
                <a:tc>
                  <a:txBody>
                    <a:bodyPr/>
                    <a:lstStyle/>
                    <a:p>
                      <a:r>
                        <a:rPr lang="en-US" dirty="0" smtClean="0"/>
                        <a:t>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Unit</a:t>
                      </a:r>
                      <a:r>
                        <a:rPr lang="en-US" baseline="0" dirty="0" smtClean="0"/>
                        <a:t> 1 formative assessment content (and dates for common formative assessment)</a:t>
                      </a:r>
                      <a:endParaRPr lang="en-US" dirty="0"/>
                    </a:p>
                  </a:txBody>
                  <a:tcPr/>
                </a:tc>
              </a:tr>
              <a:tr h="536053">
                <a:tc>
                  <a:txBody>
                    <a:bodyPr/>
                    <a:lstStyle/>
                    <a:p>
                      <a:r>
                        <a:rPr lang="en-US" dirty="0" smtClean="0"/>
                        <a:t>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Calendar</a:t>
                      </a:r>
                      <a:r>
                        <a:rPr lang="en-US" baseline="0" dirty="0" smtClean="0"/>
                        <a:t> out Subject-Team meetings (specifically for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/4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weeks)</a:t>
                      </a:r>
                      <a:endParaRPr lang="en-US" dirty="0"/>
                    </a:p>
                  </a:txBody>
                  <a:tcPr/>
                </a:tc>
              </a:tr>
              <a:tr h="536053">
                <a:tc>
                  <a:txBody>
                    <a:bodyPr/>
                    <a:lstStyle/>
                    <a:p>
                      <a:r>
                        <a:rPr lang="en-US" dirty="0" smtClean="0"/>
                        <a:t>8)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steps and dates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2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Trial 1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4729" y="921891"/>
            <a:ext cx="8978931" cy="2407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Now we are passing out the Hints.</a:t>
            </a:r>
          </a:p>
          <a:p>
            <a:pPr marL="0" indent="0">
              <a:buNone/>
            </a:pPr>
            <a:endParaRPr lang="en-US" sz="2700" b="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Directions</a:t>
            </a:r>
            <a:r>
              <a:rPr lang="en-US" sz="2700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  <a:r>
              <a:rPr lang="en-US" sz="27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 will get 5 minutes to use the Hints and discuss with your table groups in order to fill out more of the boxes correctly.</a:t>
            </a:r>
            <a:endParaRPr lang="en-US" sz="2700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5070" y="3508450"/>
            <a:ext cx="7607666" cy="3071856"/>
            <a:chOff x="165070" y="3508450"/>
            <a:chExt cx="7607666" cy="3071856"/>
          </a:xfrm>
        </p:grpSpPr>
        <p:grpSp>
          <p:nvGrpSpPr>
            <p:cNvPr id="3" name="Group 2"/>
            <p:cNvGrpSpPr/>
            <p:nvPr/>
          </p:nvGrpSpPr>
          <p:grpSpPr>
            <a:xfrm>
              <a:off x="165070" y="3508450"/>
              <a:ext cx="7607666" cy="3071856"/>
              <a:chOff x="165070" y="3508450"/>
              <a:chExt cx="7607666" cy="3071856"/>
            </a:xfrm>
          </p:grpSpPr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65070" y="3508450"/>
                <a:ext cx="4265040" cy="14184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b="1" kern="1200">
                    <a:solidFill>
                      <a:srgbClr val="55C41B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b="1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/>
                  <a:buNone/>
                </a:pPr>
                <a:r>
                  <a:rPr lang="en-US" sz="2500" dirty="0" smtClean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Now, check your answers:</a:t>
                </a:r>
              </a:p>
              <a:p>
                <a:pPr marL="0" indent="0">
                  <a:buFont typeface="Arial"/>
                  <a:buNone/>
                </a:pPr>
                <a:r>
                  <a:rPr lang="en-US" sz="2500" dirty="0" smtClean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#1) 60</a:t>
                </a:r>
              </a:p>
              <a:p>
                <a:pPr marL="0" indent="0">
                  <a:buFont typeface="Arial"/>
                  <a:buNone/>
                </a:pPr>
                <a:r>
                  <a:rPr lang="en-US" sz="2500" dirty="0" smtClean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#2) 183612</a:t>
                </a:r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207" t="11557" r="16896" b="16546"/>
              <a:stretch/>
            </p:blipFill>
            <p:spPr bwMode="auto">
              <a:xfrm>
                <a:off x="3570888" y="4538671"/>
                <a:ext cx="2041635" cy="2041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" name="Picture 4" descr="http://1.bp.blogspot.com/-B14CLR2oMSg/TyYTjuls0MI/AAAAAAAACaM/UI4wgaATto0/s320/football+teaser+5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253" t="5344" r="10644" b="10344"/>
              <a:stretch/>
            </p:blipFill>
            <p:spPr bwMode="auto">
              <a:xfrm>
                <a:off x="5881407" y="4538672"/>
                <a:ext cx="1891329" cy="20416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2782140" y="3979412"/>
              <a:ext cx="4265040" cy="14184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b="1" kern="1200">
                  <a:solidFill>
                    <a:srgbClr val="55C41B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b="1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rgbClr val="595959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/>
                <a:buNone/>
              </a:pPr>
              <a:r>
                <a:rPr lang="en-US" sz="2500" dirty="0" smtClean="0">
                  <a:solidFill>
                    <a:srgbClr val="0000FF"/>
                  </a:solidFill>
                  <a:latin typeface="Comic Sans MS" panose="030F0702030302020204" pitchFamily="66" charset="0"/>
                </a:rPr>
                <a:t>#3) Too funny for words</a:t>
              </a:r>
            </a:p>
            <a:p>
              <a:pPr marL="0" indent="0">
                <a:buFont typeface="Arial"/>
                <a:buNone/>
              </a:pPr>
              <a:r>
                <a:rPr lang="en-US" sz="2500" dirty="0" smtClean="0">
                  <a:solidFill>
                    <a:srgbClr val="0000FF"/>
                  </a:solidFill>
                  <a:latin typeface="Comic Sans MS" panose="030F0702030302020204" pitchFamily="66" charset="0"/>
                </a:rPr>
                <a:t>#4)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746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Trial 2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4729" y="969189"/>
            <a:ext cx="8978931" cy="3350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Now you will get a 2</a:t>
            </a:r>
            <a:r>
              <a:rPr lang="en-US" sz="2700" b="0" baseline="30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nd</a:t>
            </a:r>
            <a:r>
              <a:rPr lang="en-US" sz="2700" b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chance to re-take the Logic Puzzle Challenge.</a:t>
            </a:r>
          </a:p>
          <a:p>
            <a:pPr marL="0" indent="0">
              <a:buNone/>
            </a:pPr>
            <a:endParaRPr lang="en-US" b="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Directions</a:t>
            </a:r>
            <a:r>
              <a:rPr lang="en-US" sz="2700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  <a:r>
              <a:rPr 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You will get 3 minutes to complete </a:t>
            </a:r>
            <a:r>
              <a:rPr lang="en-US" sz="27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NUMBERS YOU GOT WRONG.  </a:t>
            </a:r>
            <a:r>
              <a:rPr 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Write down the answer to each puzzle inside the box. </a:t>
            </a:r>
            <a:endParaRPr lang="en-US" sz="2700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06" t="38616" r="14860" b="25223"/>
          <a:stretch/>
        </p:blipFill>
        <p:spPr bwMode="auto">
          <a:xfrm rot="20211821">
            <a:off x="4127957" y="4296948"/>
            <a:ext cx="3133916" cy="189438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8" t="38839" r="51182" b="23661"/>
          <a:stretch/>
        </p:blipFill>
        <p:spPr bwMode="auto">
          <a:xfrm rot="20167587">
            <a:off x="2309876" y="4409080"/>
            <a:ext cx="3133716" cy="194267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35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Your Answers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4730" y="969189"/>
            <a:ext cx="2411988" cy="1285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#1) 18</a:t>
            </a:r>
          </a:p>
          <a:p>
            <a:pPr marL="0" indent="0">
              <a:buNone/>
            </a:pPr>
            <a:r>
              <a:rPr lang="en-US" sz="27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#2) Fortune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102" y="4897211"/>
            <a:ext cx="8126215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100" b="1" u="sng" dirty="0" smtClean="0">
                <a:latin typeface="Comic Sans MS" panose="030F0702030302020204" pitchFamily="66" charset="0"/>
              </a:rPr>
              <a:t>How does this Do Now mirror DDI?</a:t>
            </a:r>
          </a:p>
          <a:p>
            <a:r>
              <a:rPr lang="en-US" sz="2100" dirty="0" smtClean="0">
                <a:latin typeface="Comic Sans MS" panose="030F0702030302020204" pitchFamily="66" charset="0"/>
              </a:rPr>
              <a:t>Trial 1 = first assessment</a:t>
            </a:r>
          </a:p>
          <a:p>
            <a:r>
              <a:rPr lang="en-US" sz="2100" dirty="0" smtClean="0">
                <a:latin typeface="Comic Sans MS" panose="030F0702030302020204" pitchFamily="66" charset="0"/>
              </a:rPr>
              <a:t>Correcting = quiz corrections, </a:t>
            </a:r>
            <a:r>
              <a:rPr lang="en-US" sz="2100" dirty="0" err="1" smtClean="0">
                <a:latin typeface="Comic Sans MS" panose="030F0702030302020204" pitchFamily="66" charset="0"/>
              </a:rPr>
              <a:t>reteaching</a:t>
            </a:r>
            <a:r>
              <a:rPr lang="en-US" sz="2100" dirty="0" smtClean="0">
                <a:latin typeface="Comic Sans MS" panose="030F0702030302020204" pitchFamily="66" charset="0"/>
              </a:rPr>
              <a:t> based on data</a:t>
            </a:r>
          </a:p>
          <a:p>
            <a:r>
              <a:rPr lang="en-US" sz="2100" dirty="0" smtClean="0">
                <a:latin typeface="Comic Sans MS" panose="030F0702030302020204" pitchFamily="66" charset="0"/>
              </a:rPr>
              <a:t>Trial 2 = MODM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82479" y="997699"/>
            <a:ext cx="5041714" cy="1285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rgbClr val="55C41B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7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#3) Forgotten Heroes</a:t>
            </a:r>
          </a:p>
          <a:p>
            <a:pPr marL="0" indent="0">
              <a:buFont typeface="Arial"/>
              <a:buNone/>
            </a:pPr>
            <a:r>
              <a:rPr lang="en-US" sz="27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#4)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621" y="1640339"/>
            <a:ext cx="4630431" cy="106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28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Sylfaen" panose="010A0502050306030303" pitchFamily="18" charset="0"/>
              </a:rPr>
              <a:t>Introductions (7 min)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69" y="986772"/>
            <a:ext cx="8737685" cy="5871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  <a:latin typeface="Sylfaen" panose="010A0502050306030303" pitchFamily="18" charset="0"/>
              </a:rPr>
              <a:t>Share out answers to the following questions with your team. Person with </a:t>
            </a:r>
            <a:r>
              <a:rPr lang="en-US" u="sng" dirty="0" smtClean="0">
                <a:solidFill>
                  <a:schemeClr val="tx1"/>
                </a:solidFill>
                <a:latin typeface="Sylfaen" panose="010A0502050306030303" pitchFamily="18" charset="0"/>
              </a:rPr>
              <a:t>closest birthday </a:t>
            </a:r>
            <a:r>
              <a:rPr lang="en-US" b="0" dirty="0" smtClean="0">
                <a:solidFill>
                  <a:schemeClr val="tx1"/>
                </a:solidFill>
                <a:latin typeface="Sylfaen" panose="010A0502050306030303" pitchFamily="18" charset="0"/>
              </a:rPr>
              <a:t>starts first. Then go </a:t>
            </a:r>
            <a:r>
              <a:rPr lang="en-US" u="sng" dirty="0" smtClean="0">
                <a:solidFill>
                  <a:schemeClr val="tx1"/>
                </a:solidFill>
                <a:latin typeface="Sylfaen" panose="010A0502050306030303" pitchFamily="18" charset="0"/>
              </a:rPr>
              <a:t>clockwise</a:t>
            </a:r>
            <a:r>
              <a:rPr lang="en-US" b="0" dirty="0" smtClean="0">
                <a:solidFill>
                  <a:schemeClr val="tx1"/>
                </a:solidFill>
                <a:latin typeface="Sylfaen" panose="010A0502050306030303" pitchFamily="18" charset="0"/>
              </a:rPr>
              <a:t>.</a:t>
            </a:r>
          </a:p>
          <a:p>
            <a:pPr marL="0" indent="0">
              <a:buNone/>
            </a:pPr>
            <a:endParaRPr lang="en-US" b="0" dirty="0" smtClean="0">
              <a:solidFill>
                <a:srgbClr val="C00000"/>
              </a:solidFill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en-US" b="0" dirty="0" smtClean="0">
              <a:solidFill>
                <a:srgbClr val="C00000"/>
              </a:solidFill>
              <a:latin typeface="Sylfaen" panose="010A0502050306030303" pitchFamily="18" charset="0"/>
            </a:endParaRPr>
          </a:p>
          <a:p>
            <a:pPr marL="514350" indent="-514350">
              <a:buAutoNum type="arabicParenR"/>
            </a:pPr>
            <a:r>
              <a:rPr lang="en-US" b="0" dirty="0" smtClean="0">
                <a:solidFill>
                  <a:srgbClr val="C00000"/>
                </a:solidFill>
                <a:latin typeface="Sylfaen" panose="010A0502050306030303" pitchFamily="18" charset="0"/>
              </a:rPr>
              <a:t>What is your “tale of excellence”?</a:t>
            </a:r>
          </a:p>
          <a:p>
            <a:pPr marL="514350" indent="-514350">
              <a:buFont typeface="Arial"/>
              <a:buAutoNum type="arabicParenR"/>
            </a:pPr>
            <a:r>
              <a:rPr lang="en-US" b="0" dirty="0" smtClean="0">
                <a:solidFill>
                  <a:srgbClr val="C00000"/>
                </a:solidFill>
                <a:latin typeface="Sylfaen" panose="010A0502050306030303" pitchFamily="18" charset="0"/>
              </a:rPr>
              <a:t>What </a:t>
            </a:r>
            <a:r>
              <a:rPr lang="en-US" b="0" dirty="0">
                <a:solidFill>
                  <a:srgbClr val="C00000"/>
                </a:solidFill>
                <a:latin typeface="Sylfaen" panose="010A0502050306030303" pitchFamily="18" charset="0"/>
              </a:rPr>
              <a:t>are </a:t>
            </a:r>
            <a:r>
              <a:rPr lang="en-US" b="0" dirty="0" smtClean="0">
                <a:solidFill>
                  <a:srgbClr val="C00000"/>
                </a:solidFill>
                <a:latin typeface="Sylfaen" panose="010A0502050306030303" pitchFamily="18" charset="0"/>
              </a:rPr>
              <a:t>you most </a:t>
            </a:r>
            <a:r>
              <a:rPr lang="en-US" b="0" dirty="0">
                <a:solidFill>
                  <a:srgbClr val="C00000"/>
                </a:solidFill>
                <a:latin typeface="Sylfaen" panose="010A0502050306030303" pitchFamily="18" charset="0"/>
              </a:rPr>
              <a:t>concerned about in teaching this subject</a:t>
            </a:r>
            <a:r>
              <a:rPr lang="en-US" b="0" dirty="0" smtClean="0">
                <a:solidFill>
                  <a:srgbClr val="C00000"/>
                </a:solidFill>
                <a:latin typeface="Sylfaen" panose="010A0502050306030303" pitchFamily="18" charset="0"/>
              </a:rPr>
              <a:t>?</a:t>
            </a:r>
          </a:p>
          <a:p>
            <a:pPr marL="514350" indent="-514350">
              <a:buAutoNum type="arabicParenR"/>
            </a:pPr>
            <a:r>
              <a:rPr lang="en-US" b="0" dirty="0" smtClean="0">
                <a:solidFill>
                  <a:srgbClr val="C00000"/>
                </a:solidFill>
                <a:latin typeface="Sylfaen" panose="010A0502050306030303" pitchFamily="18" charset="0"/>
              </a:rPr>
              <a:t>What are you looking forward to while working in this department?</a:t>
            </a:r>
          </a:p>
          <a:p>
            <a:pPr marL="514350" indent="-514350">
              <a:buAutoNum type="arabicParenR"/>
            </a:pPr>
            <a:endParaRPr lang="en-US" b="0" dirty="0">
              <a:solidFill>
                <a:srgbClr val="C00000"/>
              </a:solidFill>
              <a:latin typeface="Sylfaen" panose="010A0502050306030303" pitchFamily="18" charset="0"/>
            </a:endParaRPr>
          </a:p>
        </p:txBody>
      </p:sp>
      <p:pic>
        <p:nvPicPr>
          <p:cNvPr id="4" name="Picture 3" descr="Share-Your-Stor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14" y="2252703"/>
            <a:ext cx="2258839" cy="152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Sylfaen" pitchFamily="18" charset="0"/>
              </a:rPr>
              <a:t>Today’s Objectives:</a:t>
            </a:r>
            <a:endParaRPr lang="en-US" sz="3600" b="1" dirty="0">
              <a:latin typeface="Sylfae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3999" cy="6019800"/>
          </a:xfrm>
        </p:spPr>
        <p:txBody>
          <a:bodyPr>
            <a:noAutofit/>
          </a:bodyPr>
          <a:lstStyle/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Sylfaen" pitchFamily="18" charset="0"/>
              </a:rPr>
              <a:t>TWBAT understand the </a:t>
            </a:r>
            <a:r>
              <a:rPr lang="en-US" sz="3100" b="1" dirty="0" smtClean="0">
                <a:solidFill>
                  <a:srgbClr val="0000FF"/>
                </a:solidFill>
                <a:latin typeface="Sylfaen" pitchFamily="18" charset="0"/>
              </a:rPr>
              <a:t>purpose and importance </a:t>
            </a:r>
            <a:r>
              <a:rPr lang="en-US" sz="3100" dirty="0" smtClean="0">
                <a:latin typeface="Sylfaen" pitchFamily="18" charset="0"/>
              </a:rPr>
              <a:t>of </a:t>
            </a:r>
            <a:r>
              <a:rPr lang="en-US" sz="3100" b="1" dirty="0" smtClean="0">
                <a:solidFill>
                  <a:srgbClr val="FF0000"/>
                </a:solidFill>
                <a:latin typeface="Sylfaen" pitchFamily="18" charset="0"/>
              </a:rPr>
              <a:t>Data Driven Instruction (DDI) </a:t>
            </a:r>
            <a:r>
              <a:rPr lang="en-US" sz="3100" dirty="0" smtClean="0">
                <a:latin typeface="Sylfaen" pitchFamily="18" charset="0"/>
              </a:rPr>
              <a:t>as demonstrated by live poll results at end of presentation.</a:t>
            </a:r>
            <a:br>
              <a:rPr lang="en-US" sz="3100" dirty="0" smtClean="0">
                <a:latin typeface="Sylfaen" pitchFamily="18" charset="0"/>
              </a:rPr>
            </a:br>
            <a:endParaRPr lang="en-US" sz="3100" dirty="0">
              <a:latin typeface="Sylfaen" pitchFamily="18" charset="0"/>
            </a:endParaRP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Sylfaen" pitchFamily="18" charset="0"/>
              </a:rPr>
              <a:t>TWBAT learn how </a:t>
            </a:r>
            <a:r>
              <a:rPr lang="en-US" sz="3100" b="1" dirty="0" smtClean="0">
                <a:solidFill>
                  <a:srgbClr val="FF0000"/>
                </a:solidFill>
                <a:latin typeface="Sylfaen" pitchFamily="18" charset="0"/>
              </a:rPr>
              <a:t>Data Driven Instruction (DDI) </a:t>
            </a:r>
            <a:r>
              <a:rPr lang="en-US" sz="3100" dirty="0" smtClean="0">
                <a:latin typeface="Sylfaen" pitchFamily="18" charset="0"/>
              </a:rPr>
              <a:t>will be </a:t>
            </a:r>
            <a:r>
              <a:rPr lang="en-US" sz="3100" b="1" dirty="0" smtClean="0">
                <a:solidFill>
                  <a:srgbClr val="0000FF"/>
                </a:solidFill>
                <a:latin typeface="Sylfaen" pitchFamily="18" charset="0"/>
              </a:rPr>
              <a:t>implemented</a:t>
            </a:r>
            <a:r>
              <a:rPr lang="en-US" sz="3100" dirty="0" smtClean="0">
                <a:latin typeface="Sylfaen" pitchFamily="18" charset="0"/>
              </a:rPr>
              <a:t> across Locke during the 2014-2015 school year!</a:t>
            </a:r>
          </a:p>
          <a:p>
            <a:pPr marL="914400" lvl="2" indent="0">
              <a:buNone/>
            </a:pPr>
            <a:endParaRPr lang="en-US" sz="3100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Driven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>
                <a:latin typeface="Apple Chancery"/>
                <a:cs typeface="Apple Chancery"/>
              </a:rPr>
              <a:t>“</a:t>
            </a:r>
            <a:r>
              <a:rPr lang="en-US" sz="4800" dirty="0" smtClean="0">
                <a:latin typeface="Ayuthaya"/>
                <a:cs typeface="Ayuthaya"/>
              </a:rPr>
              <a:t>Effective instruction is not about whether we taught it. It’s about whether the students learned it.”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802683" y="15497"/>
            <a:ext cx="7341317" cy="1265068"/>
          </a:xfrm>
          <a:prstGeom prst="wedgeRoundRectCallout">
            <a:avLst>
              <a:gd name="adj1" fmla="val 6056"/>
              <a:gd name="adj2" fmla="val 906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3366FF"/>
                </a:solidFill>
              </a:rPr>
              <a:t>PROMPTS:  How does this quote:</a:t>
            </a:r>
          </a:p>
          <a:p>
            <a:pPr marL="457200" indent="-457200" algn="ctr">
              <a:buAutoNum type="arabicParenR"/>
            </a:pPr>
            <a:r>
              <a:rPr lang="en-US" sz="2400" dirty="0" smtClean="0">
                <a:solidFill>
                  <a:srgbClr val="3366FF"/>
                </a:solidFill>
              </a:rPr>
              <a:t>…inform your planning and instruction as a teacher?</a:t>
            </a:r>
          </a:p>
          <a:p>
            <a:pPr marL="457200" indent="-457200" algn="ctr">
              <a:buAutoNum type="arabicParenR"/>
            </a:pPr>
            <a:r>
              <a:rPr lang="en-US" sz="2400" dirty="0" smtClean="0">
                <a:solidFill>
                  <a:srgbClr val="3366FF"/>
                </a:solidFill>
              </a:rPr>
              <a:t>…relate to the “Do Now” activity?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666819" y="5367576"/>
            <a:ext cx="5235936" cy="1458442"/>
          </a:xfrm>
          <a:prstGeom prst="wedgeRoundRectCallout">
            <a:avLst>
              <a:gd name="adj1" fmla="val 13630"/>
              <a:gd name="adj2" fmla="val -7526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6600"/>
                </a:solidFill>
              </a:rPr>
              <a:t>PAIR-DISCUSS:</a:t>
            </a:r>
          </a:p>
          <a:p>
            <a:pPr algn="ctr"/>
            <a:r>
              <a:rPr lang="en-US" sz="2400" dirty="0" smtClean="0">
                <a:solidFill>
                  <a:srgbClr val="FF6600"/>
                </a:solidFill>
              </a:rPr>
              <a:t>Partner A: answer #1 (one min)</a:t>
            </a:r>
          </a:p>
          <a:p>
            <a:pPr algn="ctr"/>
            <a:r>
              <a:rPr lang="en-US" sz="2400" dirty="0" smtClean="0">
                <a:solidFill>
                  <a:srgbClr val="FF6600"/>
                </a:solidFill>
              </a:rPr>
              <a:t>Partner B: answer #2 (one min)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9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55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4605</TotalTime>
  <Words>1584</Words>
  <Application>Microsoft Office PowerPoint</Application>
  <PresentationFormat>On-screen Show (4:3)</PresentationFormat>
  <Paragraphs>326</Paragraphs>
  <Slides>24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Intro to: Data Driven Instruction</vt:lpstr>
      <vt:lpstr>Do Now</vt:lpstr>
      <vt:lpstr>Correct Trial 1</vt:lpstr>
      <vt:lpstr>Trial 2</vt:lpstr>
      <vt:lpstr>Check Your Answers</vt:lpstr>
      <vt:lpstr>Introductions (7 min)</vt:lpstr>
      <vt:lpstr>Today’s Objectives:</vt:lpstr>
      <vt:lpstr>Data Driven Instruction</vt:lpstr>
      <vt:lpstr>PowerPoint Presentation</vt:lpstr>
      <vt:lpstr>Data Driven Instruction</vt:lpstr>
      <vt:lpstr>Keys to Data-Driven Instruction</vt:lpstr>
      <vt:lpstr>Keys to Data-Driven Instruction</vt:lpstr>
      <vt:lpstr>Keys to Data-Driven Instruction</vt:lpstr>
      <vt:lpstr>Keys to Data-Driven Instruction</vt:lpstr>
      <vt:lpstr>Keys to Data-Driven Instruction</vt:lpstr>
      <vt:lpstr>Arrangement of Subject Level Teams</vt:lpstr>
      <vt:lpstr>Where we want to be</vt:lpstr>
      <vt:lpstr>Expectations (Deliverables)</vt:lpstr>
      <vt:lpstr>Example Algebra 2 Unit Plan</vt:lpstr>
      <vt:lpstr>Formative Assessment Guidelines</vt:lpstr>
      <vt:lpstr>DDI: Subject Team Work Time 11:00 am – 2:15 pm Lunch (12:00 – 12:45)  </vt:lpstr>
      <vt:lpstr>Objective:</vt:lpstr>
      <vt:lpstr>Admin Subject-Team Assignments</vt:lpstr>
      <vt:lpstr>DDI Work Time Checklist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to: Data Driven Instruction</dc:title>
  <dc:creator>Rene Quon</dc:creator>
  <cp:lastModifiedBy>Aleah Al-Sad</cp:lastModifiedBy>
  <cp:revision>75</cp:revision>
  <dcterms:created xsi:type="dcterms:W3CDTF">2014-07-17T18:24:22Z</dcterms:created>
  <dcterms:modified xsi:type="dcterms:W3CDTF">2014-08-07T01:01:47Z</dcterms:modified>
</cp:coreProperties>
</file>