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  <p:sldMasterId id="2147483831" r:id="rId3"/>
    <p:sldMasterId id="2147483848" r:id="rId4"/>
    <p:sldMasterId id="2147483860" r:id="rId5"/>
    <p:sldMasterId id="2147483872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0FD02-8B88-4E5C-9DB4-C531B2167CC2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D08EA-0779-4875-ABB2-EFAB7BD6C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Label the sides first! 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96EDA7-2CFC-41C1-A1C3-65A36A43DDD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6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31 w 2780"/>
                <a:gd name="T1" fmla="*/ 18 h 953"/>
                <a:gd name="T2" fmla="*/ 2741 w 2780"/>
                <a:gd name="T3" fmla="*/ 24 h 953"/>
                <a:gd name="T4" fmla="*/ 2674 w 2780"/>
                <a:gd name="T5" fmla="*/ 102 h 953"/>
                <a:gd name="T6" fmla="*/ 2567 w 2780"/>
                <a:gd name="T7" fmla="*/ 156 h 953"/>
                <a:gd name="T8" fmla="*/ 2561 w 2780"/>
                <a:gd name="T9" fmla="*/ 222 h 953"/>
                <a:gd name="T10" fmla="*/ 2543 w 2780"/>
                <a:gd name="T11" fmla="*/ 246 h 953"/>
                <a:gd name="T12" fmla="*/ 2525 w 2780"/>
                <a:gd name="T13" fmla="*/ 252 h 953"/>
                <a:gd name="T14" fmla="*/ 2453 w 2780"/>
                <a:gd name="T15" fmla="*/ 210 h 953"/>
                <a:gd name="T16" fmla="*/ 2309 w 2780"/>
                <a:gd name="T17" fmla="*/ 192 h 953"/>
                <a:gd name="T18" fmla="*/ 2285 w 2780"/>
                <a:gd name="T19" fmla="*/ 186 h 953"/>
                <a:gd name="T20" fmla="*/ 2267 w 2780"/>
                <a:gd name="T21" fmla="*/ 192 h 953"/>
                <a:gd name="T22" fmla="*/ 2195 w 2780"/>
                <a:gd name="T23" fmla="*/ 228 h 953"/>
                <a:gd name="T24" fmla="*/ 2159 w 2780"/>
                <a:gd name="T25" fmla="*/ 240 h 953"/>
                <a:gd name="T26" fmla="*/ 2135 w 2780"/>
                <a:gd name="T27" fmla="*/ 246 h 953"/>
                <a:gd name="T28" fmla="*/ 2123 w 2780"/>
                <a:gd name="T29" fmla="*/ 258 h 953"/>
                <a:gd name="T30" fmla="*/ 2123 w 2780"/>
                <a:gd name="T31" fmla="*/ 276 h 953"/>
                <a:gd name="T32" fmla="*/ 2100 w 2780"/>
                <a:gd name="T33" fmla="*/ 300 h 953"/>
                <a:gd name="T34" fmla="*/ 2082 w 2780"/>
                <a:gd name="T35" fmla="*/ 312 h 953"/>
                <a:gd name="T36" fmla="*/ 2070 w 2780"/>
                <a:gd name="T37" fmla="*/ 324 h 953"/>
                <a:gd name="T38" fmla="*/ 2058 w 2780"/>
                <a:gd name="T39" fmla="*/ 336 h 953"/>
                <a:gd name="T40" fmla="*/ 2023 w 2780"/>
                <a:gd name="T41" fmla="*/ 342 h 953"/>
                <a:gd name="T42" fmla="*/ 1955 w 2780"/>
                <a:gd name="T43" fmla="*/ 336 h 953"/>
                <a:gd name="T44" fmla="*/ 1919 w 2780"/>
                <a:gd name="T45" fmla="*/ 330 h 953"/>
                <a:gd name="T46" fmla="*/ 1907 w 2780"/>
                <a:gd name="T47" fmla="*/ 342 h 953"/>
                <a:gd name="T48" fmla="*/ 1895 w 2780"/>
                <a:gd name="T49" fmla="*/ 354 h 953"/>
                <a:gd name="T50" fmla="*/ 1865 w 2780"/>
                <a:gd name="T51" fmla="*/ 360 h 953"/>
                <a:gd name="T52" fmla="*/ 1806 w 2780"/>
                <a:gd name="T53" fmla="*/ 342 h 953"/>
                <a:gd name="T54" fmla="*/ 1782 w 2780"/>
                <a:gd name="T55" fmla="*/ 342 h 953"/>
                <a:gd name="T56" fmla="*/ 1758 w 2780"/>
                <a:gd name="T57" fmla="*/ 354 h 953"/>
                <a:gd name="T58" fmla="*/ 1691 w 2780"/>
                <a:gd name="T59" fmla="*/ 425 h 953"/>
                <a:gd name="T60" fmla="*/ 1649 w 2780"/>
                <a:gd name="T61" fmla="*/ 569 h 953"/>
                <a:gd name="T62" fmla="*/ 1649 w 2780"/>
                <a:gd name="T63" fmla="*/ 593 h 953"/>
                <a:gd name="T64" fmla="*/ 1655 w 2780"/>
                <a:gd name="T65" fmla="*/ 641 h 953"/>
                <a:gd name="T66" fmla="*/ 1673 w 2780"/>
                <a:gd name="T67" fmla="*/ 659 h 953"/>
                <a:gd name="T68" fmla="*/ 1667 w 2780"/>
                <a:gd name="T69" fmla="*/ 671 h 953"/>
                <a:gd name="T70" fmla="*/ 1655 w 2780"/>
                <a:gd name="T71" fmla="*/ 683 h 953"/>
                <a:gd name="T72" fmla="*/ 1577 w 2780"/>
                <a:gd name="T73" fmla="*/ 689 h 953"/>
                <a:gd name="T74" fmla="*/ 1500 w 2780"/>
                <a:gd name="T75" fmla="*/ 629 h 953"/>
                <a:gd name="T76" fmla="*/ 1361 w 2780"/>
                <a:gd name="T77" fmla="*/ 587 h 953"/>
                <a:gd name="T78" fmla="*/ 1212 w 2780"/>
                <a:gd name="T79" fmla="*/ 671 h 953"/>
                <a:gd name="T80" fmla="*/ 1037 w 2780"/>
                <a:gd name="T81" fmla="*/ 731 h 953"/>
                <a:gd name="T82" fmla="*/ 834 w 2780"/>
                <a:gd name="T83" fmla="*/ 743 h 953"/>
                <a:gd name="T84" fmla="*/ 642 w 2780"/>
                <a:gd name="T85" fmla="*/ 701 h 953"/>
                <a:gd name="T86" fmla="*/ 582 w 2780"/>
                <a:gd name="T87" fmla="*/ 695 h 953"/>
                <a:gd name="T88" fmla="*/ 570 w 2780"/>
                <a:gd name="T89" fmla="*/ 701 h 953"/>
                <a:gd name="T90" fmla="*/ 534 w 2780"/>
                <a:gd name="T91" fmla="*/ 731 h 953"/>
                <a:gd name="T92" fmla="*/ 443 w 2780"/>
                <a:gd name="T93" fmla="*/ 809 h 953"/>
                <a:gd name="T94" fmla="*/ 413 w 2780"/>
                <a:gd name="T95" fmla="*/ 821 h 953"/>
                <a:gd name="T96" fmla="*/ 389 w 2780"/>
                <a:gd name="T97" fmla="*/ 821 h 953"/>
                <a:gd name="T98" fmla="*/ 342 w 2780"/>
                <a:gd name="T99" fmla="*/ 827 h 953"/>
                <a:gd name="T100" fmla="*/ 216 w 2780"/>
                <a:gd name="T101" fmla="*/ 851 h 953"/>
                <a:gd name="T102" fmla="*/ 180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43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3154-939E-43D7-AB52-4E2D95C0B5D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BBC8-7851-4BAD-8075-BB7A60A2C8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8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4E70-ACFF-45F3-9B34-1095D2B9B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0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A33B-A492-4F54-8297-CB5E4D1128F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82AA-198B-43F9-BAA6-C26B07C7F06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3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D767-1B0E-4E84-84A0-5B627546E85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3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69ADE-8145-4C2B-9BFA-91D21BB50E2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0E6C-76A5-4459-A3E1-FBA8E4B5121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B82B-21A5-48CE-9EAC-E3F407ACEE3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82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C337-2800-405E-96DC-5560CDA090C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16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6CCC-A6F2-451D-8AB3-351C9CB5FB6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8716-7625-400F-9250-7BA40935E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6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F821-775B-4B7F-8C37-AE1BF5DB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47AA-7980-4C29-B98D-39108AC62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48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EE90-C1C0-473B-AAB6-0EA7C7B09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8C25-0D9A-4320-8FFE-1AD9B23C1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15B0-841C-4D4B-9504-CB98ADEF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3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0AC6-F3AD-4EB5-9AC0-097658EC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0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1DA8-45C4-4B14-B1D0-095C2192A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5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2570-D9C0-4219-A763-F800A683B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6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1A42-B806-4194-B47B-11703775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17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EED9-A4AD-4F61-A36C-9386962A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7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E139-59A9-4383-8DEC-3BA79C5F3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00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18F4B-F475-4171-B1DD-B01FE08F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7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68E4-BE76-4324-965E-4C1FC40A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3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D3B9-C259-40A2-8EA6-2272028EB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0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07C1-B611-45E6-A463-3D87BB54E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15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F0A4-6EF3-4791-A3B4-F6419483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1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CF09-D190-4969-BDC5-0EBA6DB61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6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FF05-4D60-4B45-A6F7-BC265B1B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52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65C8-4C02-46BF-AF31-A7410CB49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0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65E0-93F2-4BD4-BF1E-2D35355B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4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0D07-C8FA-404C-81B0-9C4D9754C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1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99D5-9B62-42EA-880C-804F43AE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3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31D9-A0EE-4F5F-9456-57CFB8F2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75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BB8A-58C2-41FD-A67E-CEB83C5E8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7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56A8-9B9D-4CDE-B22F-9BEBC5ECA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3C24-B3D3-45EF-A520-A355CF4E5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3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4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1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19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44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7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3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5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1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9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7B9C74C-EFE2-44BF-8390-81601287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44492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6226F4A-A39E-4647-B9E2-3F0A5699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640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C742DEA-632B-437B-9FB8-C6F4D1818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895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D521B12-1139-4070-82EB-D5D8E05B3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6333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49F6345-76DC-4F77-93BE-83F03D633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342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38F5A16-80C8-45AD-8143-36CF97BE6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7943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45DB34B-6DA3-4932-B56B-08396562C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3574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43A94E5-5DF7-4BE7-83E9-6B2988CD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36490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CAD5242-608F-41E6-BAF3-D5F066268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066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2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7D61652-3A91-4260-8D34-ABA2AF96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683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DF48DD2-FC23-478C-9487-00911C6C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1617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AFFF4C0-657B-44A8-A3E3-CA796C1B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1599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F00B-894B-44F7-B3E4-388682F0DB1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DE4A-1389-4BD9-9CF1-DDA7765B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31 w 2780"/>
                <a:gd name="T1" fmla="*/ 18 h 953"/>
                <a:gd name="T2" fmla="*/ 2741 w 2780"/>
                <a:gd name="T3" fmla="*/ 24 h 953"/>
                <a:gd name="T4" fmla="*/ 2674 w 2780"/>
                <a:gd name="T5" fmla="*/ 102 h 953"/>
                <a:gd name="T6" fmla="*/ 2567 w 2780"/>
                <a:gd name="T7" fmla="*/ 156 h 953"/>
                <a:gd name="T8" fmla="*/ 2561 w 2780"/>
                <a:gd name="T9" fmla="*/ 222 h 953"/>
                <a:gd name="T10" fmla="*/ 2543 w 2780"/>
                <a:gd name="T11" fmla="*/ 246 h 953"/>
                <a:gd name="T12" fmla="*/ 2525 w 2780"/>
                <a:gd name="T13" fmla="*/ 252 h 953"/>
                <a:gd name="T14" fmla="*/ 2453 w 2780"/>
                <a:gd name="T15" fmla="*/ 210 h 953"/>
                <a:gd name="T16" fmla="*/ 2309 w 2780"/>
                <a:gd name="T17" fmla="*/ 192 h 953"/>
                <a:gd name="T18" fmla="*/ 2285 w 2780"/>
                <a:gd name="T19" fmla="*/ 186 h 953"/>
                <a:gd name="T20" fmla="*/ 2267 w 2780"/>
                <a:gd name="T21" fmla="*/ 192 h 953"/>
                <a:gd name="T22" fmla="*/ 2195 w 2780"/>
                <a:gd name="T23" fmla="*/ 228 h 953"/>
                <a:gd name="T24" fmla="*/ 2159 w 2780"/>
                <a:gd name="T25" fmla="*/ 240 h 953"/>
                <a:gd name="T26" fmla="*/ 2135 w 2780"/>
                <a:gd name="T27" fmla="*/ 246 h 953"/>
                <a:gd name="T28" fmla="*/ 2123 w 2780"/>
                <a:gd name="T29" fmla="*/ 258 h 953"/>
                <a:gd name="T30" fmla="*/ 2123 w 2780"/>
                <a:gd name="T31" fmla="*/ 276 h 953"/>
                <a:gd name="T32" fmla="*/ 2100 w 2780"/>
                <a:gd name="T33" fmla="*/ 300 h 953"/>
                <a:gd name="T34" fmla="*/ 2082 w 2780"/>
                <a:gd name="T35" fmla="*/ 312 h 953"/>
                <a:gd name="T36" fmla="*/ 2070 w 2780"/>
                <a:gd name="T37" fmla="*/ 324 h 953"/>
                <a:gd name="T38" fmla="*/ 2058 w 2780"/>
                <a:gd name="T39" fmla="*/ 336 h 953"/>
                <a:gd name="T40" fmla="*/ 2023 w 2780"/>
                <a:gd name="T41" fmla="*/ 342 h 953"/>
                <a:gd name="T42" fmla="*/ 1955 w 2780"/>
                <a:gd name="T43" fmla="*/ 336 h 953"/>
                <a:gd name="T44" fmla="*/ 1919 w 2780"/>
                <a:gd name="T45" fmla="*/ 330 h 953"/>
                <a:gd name="T46" fmla="*/ 1907 w 2780"/>
                <a:gd name="T47" fmla="*/ 342 h 953"/>
                <a:gd name="T48" fmla="*/ 1895 w 2780"/>
                <a:gd name="T49" fmla="*/ 354 h 953"/>
                <a:gd name="T50" fmla="*/ 1865 w 2780"/>
                <a:gd name="T51" fmla="*/ 360 h 953"/>
                <a:gd name="T52" fmla="*/ 1806 w 2780"/>
                <a:gd name="T53" fmla="*/ 342 h 953"/>
                <a:gd name="T54" fmla="*/ 1782 w 2780"/>
                <a:gd name="T55" fmla="*/ 342 h 953"/>
                <a:gd name="T56" fmla="*/ 1758 w 2780"/>
                <a:gd name="T57" fmla="*/ 354 h 953"/>
                <a:gd name="T58" fmla="*/ 1691 w 2780"/>
                <a:gd name="T59" fmla="*/ 425 h 953"/>
                <a:gd name="T60" fmla="*/ 1649 w 2780"/>
                <a:gd name="T61" fmla="*/ 569 h 953"/>
                <a:gd name="T62" fmla="*/ 1649 w 2780"/>
                <a:gd name="T63" fmla="*/ 593 h 953"/>
                <a:gd name="T64" fmla="*/ 1655 w 2780"/>
                <a:gd name="T65" fmla="*/ 641 h 953"/>
                <a:gd name="T66" fmla="*/ 1673 w 2780"/>
                <a:gd name="T67" fmla="*/ 659 h 953"/>
                <a:gd name="T68" fmla="*/ 1667 w 2780"/>
                <a:gd name="T69" fmla="*/ 671 h 953"/>
                <a:gd name="T70" fmla="*/ 1655 w 2780"/>
                <a:gd name="T71" fmla="*/ 683 h 953"/>
                <a:gd name="T72" fmla="*/ 1577 w 2780"/>
                <a:gd name="T73" fmla="*/ 689 h 953"/>
                <a:gd name="T74" fmla="*/ 1500 w 2780"/>
                <a:gd name="T75" fmla="*/ 629 h 953"/>
                <a:gd name="T76" fmla="*/ 1361 w 2780"/>
                <a:gd name="T77" fmla="*/ 587 h 953"/>
                <a:gd name="T78" fmla="*/ 1212 w 2780"/>
                <a:gd name="T79" fmla="*/ 671 h 953"/>
                <a:gd name="T80" fmla="*/ 1037 w 2780"/>
                <a:gd name="T81" fmla="*/ 731 h 953"/>
                <a:gd name="T82" fmla="*/ 834 w 2780"/>
                <a:gd name="T83" fmla="*/ 743 h 953"/>
                <a:gd name="T84" fmla="*/ 642 w 2780"/>
                <a:gd name="T85" fmla="*/ 701 h 953"/>
                <a:gd name="T86" fmla="*/ 582 w 2780"/>
                <a:gd name="T87" fmla="*/ 695 h 953"/>
                <a:gd name="T88" fmla="*/ 570 w 2780"/>
                <a:gd name="T89" fmla="*/ 701 h 953"/>
                <a:gd name="T90" fmla="*/ 534 w 2780"/>
                <a:gd name="T91" fmla="*/ 731 h 953"/>
                <a:gd name="T92" fmla="*/ 443 w 2780"/>
                <a:gd name="T93" fmla="*/ 809 h 953"/>
                <a:gd name="T94" fmla="*/ 413 w 2780"/>
                <a:gd name="T95" fmla="*/ 821 h 953"/>
                <a:gd name="T96" fmla="*/ 389 w 2780"/>
                <a:gd name="T97" fmla="*/ 821 h 953"/>
                <a:gd name="T98" fmla="*/ 342 w 2780"/>
                <a:gd name="T99" fmla="*/ 827 h 953"/>
                <a:gd name="T100" fmla="*/ 216 w 2780"/>
                <a:gd name="T101" fmla="*/ 851 h 953"/>
                <a:gd name="T102" fmla="*/ 180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43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BB485-B23F-4D6A-9FF5-8D31D7650DA6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452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CB5F0-5473-44AC-8ADB-1EE358FE44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50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C6860-B743-4163-BD99-E7A0C163BE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1ED1-712E-4F70-B455-04DE70D94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A89F-DC64-4149-9042-A8E7262157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4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4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4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0B397-C484-4FF7-9F72-622E74340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45" y="682580"/>
            <a:ext cx="82553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66700">
                    <a:srgbClr val="00B0F0">
                      <a:alpha val="60000"/>
                    </a:srgbClr>
                  </a:glow>
                </a:effectLst>
                <a:latin typeface="Showcard Gothic" panose="04020904020102020604" pitchFamily="82" charset="0"/>
              </a:rPr>
              <a:t>I do, We do, Error Analysis</a:t>
            </a:r>
            <a:endParaRPr lang="en-US" sz="115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66700">
                  <a:srgbClr val="00B0F0">
                    <a:alpha val="60000"/>
                  </a:srgbClr>
                </a:glo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5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45" y="682580"/>
            <a:ext cx="82553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38100"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Showcard Gothic" panose="04020904020102020604" pitchFamily="82" charset="0"/>
              </a:rPr>
              <a:t>Analyze and apply!</a:t>
            </a:r>
            <a:endParaRPr lang="en-US" sz="11500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5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424"/>
          </a:xfrm>
        </p:spPr>
        <p:txBody>
          <a:bodyPr>
            <a:noAutofit/>
          </a:bodyPr>
          <a:lstStyle/>
          <a:p>
            <a:r>
              <a:rPr lang="en-US" sz="58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Showcard Gothic" panose="04020904020102020604" pitchFamily="82" charset="0"/>
              </a:rPr>
              <a:t>Analyze</a:t>
            </a:r>
            <a:r>
              <a:rPr lang="en-US" sz="5800" dirty="0" smtClean="0">
                <a:ln w="38100">
                  <a:solidFill>
                    <a:schemeClr val="bg1"/>
                  </a:solidFill>
                </a:ln>
                <a:latin typeface="Showcard Gothic" panose="04020904020102020604" pitchFamily="82" charset="0"/>
              </a:rPr>
              <a:t> </a:t>
            </a:r>
            <a:r>
              <a:rPr lang="en-US" sz="5800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latin typeface="Showcard Gothic" panose="04020904020102020604" pitchFamily="82" charset="0"/>
              </a:rPr>
              <a:t>book Example</a:t>
            </a:r>
            <a:endParaRPr lang="en-US" sz="5800" dirty="0">
              <a:ln w="38100">
                <a:solidFill>
                  <a:schemeClr val="bg1"/>
                </a:solidFill>
              </a:ln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05" y="1701703"/>
            <a:ext cx="8542986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What techniques did the book used to simplify the polynomial?</a:t>
            </a:r>
          </a:p>
          <a:p>
            <a:pPr marL="342900" indent="-342900">
              <a:buFontTx/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What type of factoring was used in this example?</a:t>
            </a:r>
          </a:p>
          <a:p>
            <a:pPr marL="342900" indent="-342900">
              <a:buFontTx/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How did factoring help simplify this rational expression?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505" y="914962"/>
            <a:ext cx="854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Answer questions in Notebook:</a:t>
            </a:r>
            <a:endParaRPr lang="en-US" sz="3600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5" y="3414330"/>
            <a:ext cx="8414507" cy="2986469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glow rad="101600">
              <a:schemeClr val="bg1">
                <a:alpha val="6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8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Showcard Gothic" panose="04020904020102020604" pitchFamily="82" charset="0"/>
              </a:rPr>
              <a:t>Analyze</a:t>
            </a:r>
            <a:r>
              <a:rPr lang="en-US" sz="5800" dirty="0" smtClean="0">
                <a:ln w="38100">
                  <a:solidFill>
                    <a:schemeClr val="bg1"/>
                  </a:solidFill>
                </a:ln>
                <a:latin typeface="Showcard Gothic" panose="04020904020102020604" pitchFamily="82" charset="0"/>
              </a:rPr>
              <a:t> </a:t>
            </a:r>
            <a:r>
              <a:rPr lang="en-US" sz="5800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latin typeface="Showcard Gothic" panose="04020904020102020604" pitchFamily="82" charset="0"/>
              </a:rPr>
              <a:t>book Example</a:t>
            </a:r>
            <a:endParaRPr lang="en-US" sz="5800" dirty="0">
              <a:ln w="38100">
                <a:solidFill>
                  <a:schemeClr val="bg1"/>
                </a:solidFill>
              </a:ln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052" name="Picture 4" descr="http://www.gannett-cdn.com/-mm-/6a90a4a29ce879af231b212ba2e851920474d798/c=98-0-1903-1354&amp;r=x404&amp;c=534x401/local/-/media/Asheville/2014/05/31/mountainca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22" y="2403008"/>
            <a:ext cx="2573154" cy="193227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799" y="1260008"/>
            <a:ext cx="4326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Pair up and pick </a:t>
            </a:r>
            <a:r>
              <a:rPr lang="en-US" sz="320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a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 partner 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and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B</a:t>
            </a:r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.</a:t>
            </a:r>
            <a:endParaRPr lang="en-US" sz="3200" dirty="0">
              <a:ln w="28575">
                <a:solidFill>
                  <a:prstClr val="black"/>
                </a:solidFill>
              </a:ln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799" y="4729980"/>
            <a:ext cx="4572000" cy="193899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Partner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 share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#1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Partner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B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 respond and share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#2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Partner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respond and share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#3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5" y="2011108"/>
            <a:ext cx="4026590" cy="354481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8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Showcard Gothic" panose="04020904020102020604" pitchFamily="82" charset="0"/>
              </a:rPr>
              <a:t>Apply</a:t>
            </a:r>
            <a:r>
              <a:rPr lang="en-US" sz="5800" dirty="0" smtClean="0">
                <a:ln w="38100">
                  <a:solidFill>
                    <a:schemeClr val="bg1"/>
                  </a:solidFill>
                </a:ln>
                <a:latin typeface="Showcard Gothic" panose="04020904020102020604" pitchFamily="82" charset="0"/>
              </a:rPr>
              <a:t> </a:t>
            </a:r>
            <a:r>
              <a:rPr lang="en-US" sz="5800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latin typeface="Showcard Gothic" panose="04020904020102020604" pitchFamily="82" charset="0"/>
              </a:rPr>
              <a:t>book Example</a:t>
            </a:r>
            <a:endParaRPr lang="en-US" sz="5800" dirty="0">
              <a:ln w="38100">
                <a:solidFill>
                  <a:schemeClr val="bg1"/>
                </a:solidFill>
              </a:ln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1905000"/>
            <a:ext cx="3810000" cy="41148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981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Apply what you learned from example 2: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87686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Simplify.</a:t>
            </a:r>
            <a:endParaRPr lang="en-US" sz="2000" b="1" u="sng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4" y="1988273"/>
            <a:ext cx="4026590" cy="354481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glow rad="101600">
              <a:schemeClr val="bg1">
                <a:alpha val="6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3569612"/>
            <a:ext cx="83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1.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2.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1664" y="3422669"/>
            <a:ext cx="1796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en-US" altLang="en-US" sz="2800" b="1" u="sng" dirty="0">
                <a:solidFill>
                  <a:prstClr val="black"/>
                </a:solidFill>
              </a:rPr>
              <a:t>x</a:t>
            </a:r>
            <a:r>
              <a:rPr lang="en-US" altLang="en-US" sz="2800" b="1" u="sng" baseline="40000" dirty="0">
                <a:solidFill>
                  <a:prstClr val="black"/>
                </a:solidFill>
              </a:rPr>
              <a:t>2</a:t>
            </a:r>
            <a:r>
              <a:rPr lang="en-US" altLang="en-US" sz="2800" b="1" u="sng" dirty="0">
                <a:solidFill>
                  <a:prstClr val="black"/>
                </a:solidFill>
              </a:rPr>
              <a:t> + 5x + </a:t>
            </a:r>
            <a:r>
              <a:rPr lang="en-US" altLang="en-US" sz="2800" b="1" u="sng" dirty="0" smtClean="0">
                <a:solidFill>
                  <a:prstClr val="black"/>
                </a:solidFill>
              </a:rPr>
              <a:t>6</a:t>
            </a:r>
            <a:endParaRPr lang="en-US" altLang="en-US" sz="2800" b="1" dirty="0">
              <a:solidFill>
                <a:prstClr val="black"/>
              </a:solidFill>
            </a:endParaRPr>
          </a:p>
          <a:p>
            <a:pPr marL="552450" indent="-552450"/>
            <a:r>
              <a:rPr lang="en-US" altLang="en-US" sz="2800" b="1" dirty="0">
                <a:solidFill>
                  <a:prstClr val="black"/>
                </a:solidFill>
              </a:rPr>
              <a:t>    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</a:rPr>
              <a:t>x + 2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3131" y="3760679"/>
            <a:ext cx="776175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552450" indent="-552450"/>
            <a:r>
              <a:rPr lang="en-US" altLang="en-US" sz="3200" dirty="0">
                <a:solidFill>
                  <a:prstClr val="black"/>
                </a:solidFill>
              </a:rPr>
              <a:t>x+3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70220" y="4764323"/>
            <a:ext cx="19194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2800" b="1" u="sng" dirty="0">
                <a:solidFill>
                  <a:srgbClr val="000000"/>
                </a:solidFill>
              </a:rPr>
              <a:t>2x</a:t>
            </a:r>
            <a:r>
              <a:rPr lang="en-US" altLang="en-US" sz="2800" b="1" u="sng" baseline="40000" dirty="0">
                <a:solidFill>
                  <a:srgbClr val="000000"/>
                </a:solidFill>
              </a:rPr>
              <a:t>2</a:t>
            </a:r>
            <a:r>
              <a:rPr lang="en-US" altLang="en-US" sz="2800" b="1" u="sng" dirty="0">
                <a:solidFill>
                  <a:srgbClr val="000000"/>
                </a:solidFill>
              </a:rPr>
              <a:t> + 8x + 8</a:t>
            </a:r>
            <a:endParaRPr lang="en-US" altLang="en-US" sz="2800" b="1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x</a:t>
            </a:r>
            <a:r>
              <a:rPr lang="en-US" altLang="en-US" sz="2800" b="1" baseline="40000" dirty="0" smtClean="0">
                <a:solidFill>
                  <a:srgbClr val="000000"/>
                </a:solidFill>
              </a:rPr>
              <a:t>2 </a:t>
            </a:r>
            <a:r>
              <a:rPr lang="en-US" altLang="en-US" sz="2800" b="1" dirty="0">
                <a:solidFill>
                  <a:srgbClr val="000000"/>
                </a:solidFill>
              </a:rPr>
              <a:t>+ 5x + 6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9535" y="5054940"/>
            <a:ext cx="1177299" cy="7571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2400" b="1" u="sng" dirty="0">
                <a:solidFill>
                  <a:srgbClr val="000000"/>
                </a:solidFill>
              </a:rPr>
              <a:t>2(x</a:t>
            </a:r>
            <a:r>
              <a:rPr lang="en-US" altLang="en-US" sz="2400" b="1" u="sng" baseline="40000" dirty="0">
                <a:solidFill>
                  <a:srgbClr val="000000"/>
                </a:solidFill>
              </a:rPr>
              <a:t> </a:t>
            </a:r>
            <a:r>
              <a:rPr lang="en-US" altLang="en-US" sz="2400" b="1" u="sng" dirty="0">
                <a:solidFill>
                  <a:srgbClr val="000000"/>
                </a:solidFill>
              </a:rPr>
              <a:t>+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2)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(x+3)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6637" y="1201450"/>
            <a:ext cx="4434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(With your partner)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95677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ill Sans Ultra Bold Condensed" panose="020B0A06020104020203" pitchFamily="34" charset="0"/>
              </a:rPr>
              <a:t>So to </a:t>
            </a:r>
            <a:r>
              <a:rPr lang="en-US" altLang="en-US" sz="3200" dirty="0" smtClean="0">
                <a:solidFill>
                  <a:srgbClr val="0000FF"/>
                </a:solidFill>
                <a:latin typeface="Gill Sans Ultra Bold Condensed" panose="020B0A06020104020203" pitchFamily="34" charset="0"/>
              </a:rPr>
              <a:t>SIMPLIFY</a:t>
            </a:r>
            <a:r>
              <a:rPr lang="en-US" altLang="en-US" sz="3200" dirty="0" smtClean="0">
                <a:solidFill>
                  <a:srgbClr val="CC0000"/>
                </a:solidFill>
                <a:latin typeface="Gill Sans Ultra Bold Condensed" panose="020B0A06020104020203" pitchFamily="34" charset="0"/>
              </a:rPr>
              <a:t> rational expressions</a:t>
            </a:r>
            <a:r>
              <a:rPr lang="en-US" altLang="en-US" sz="3200" dirty="0" smtClean="0">
                <a:latin typeface="Gill Sans Ultra Bold Condensed" panose="020B0A06020104020203" pitchFamily="34" charset="0"/>
              </a:rPr>
              <a:t>, factor to see what you can cancel</a:t>
            </a:r>
          </a:p>
        </p:txBody>
      </p:sp>
      <p:sp>
        <p:nvSpPr>
          <p:cNvPr id="271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8229600" cy="4525962"/>
          </a:xfrm>
          <a:noFill/>
        </p:spPr>
        <p:txBody>
          <a:bodyPr/>
          <a:lstStyle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rgbClr val="CC0000"/>
                </a:solidFill>
                <a:latin typeface="Gill Sans Ultra Bold Condensed" panose="020B0A06020104020203" pitchFamily="34" charset="0"/>
              </a:rPr>
              <a:t>1.) </a:t>
            </a:r>
            <a:r>
              <a:rPr lang="en-US" altLang="en-US" sz="3600" u="sng" smtClean="0"/>
              <a:t>	x + 4     </a:t>
            </a:r>
            <a:r>
              <a:rPr lang="en-US" altLang="en-US" sz="500" u="sng" smtClean="0"/>
              <a:t>.</a:t>
            </a:r>
            <a:endParaRPr lang="en-US" altLang="en-US" sz="500" smtClean="0"/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	2x</a:t>
            </a:r>
            <a:r>
              <a:rPr lang="en-US" altLang="en-US" sz="3600" baseline="40000" smtClean="0"/>
              <a:t>2</a:t>
            </a:r>
            <a:r>
              <a:rPr lang="en-US" altLang="en-US" sz="3600" smtClean="0"/>
              <a:t> - 2x – 40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 =</a:t>
            </a:r>
            <a:r>
              <a:rPr lang="en-US" altLang="en-US" sz="3600" u="sng" smtClean="0"/>
              <a:t>    (x + 4)       </a:t>
            </a:r>
            <a:r>
              <a:rPr lang="en-US" altLang="en-US" sz="600" u="sng" smtClean="0"/>
              <a:t>.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  2(x + 4)(x – 5)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CC0000"/>
                </a:solidFill>
              </a:rPr>
              <a:t>= </a:t>
            </a:r>
            <a:r>
              <a:rPr lang="en-US" altLang="en-US" sz="3600" smtClean="0"/>
              <a:t>        1  </a:t>
            </a:r>
            <a:endParaRPr lang="en-US" altLang="en-US" sz="800" smtClean="0"/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		2(x - 5)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endParaRPr lang="en-US" altLang="en-US" sz="3600" smtClean="0"/>
          </a:p>
        </p:txBody>
      </p:sp>
      <p:sp>
        <p:nvSpPr>
          <p:cNvPr id="2713628" name="Line 28"/>
          <p:cNvSpPr>
            <a:spLocks noChangeShapeType="1"/>
          </p:cNvSpPr>
          <p:nvPr/>
        </p:nvSpPr>
        <p:spPr bwMode="auto">
          <a:xfrm flipV="1">
            <a:off x="1676400" y="2743200"/>
            <a:ext cx="1152525" cy="431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13629" name="Line 29"/>
          <p:cNvSpPr>
            <a:spLocks noChangeShapeType="1"/>
          </p:cNvSpPr>
          <p:nvPr/>
        </p:nvSpPr>
        <p:spPr bwMode="auto">
          <a:xfrm flipV="1">
            <a:off x="1143000" y="3429000"/>
            <a:ext cx="1219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13630" name="Oval 30"/>
          <p:cNvSpPr>
            <a:spLocks noChangeArrowheads="1"/>
          </p:cNvSpPr>
          <p:nvPr/>
        </p:nvSpPr>
        <p:spPr bwMode="auto">
          <a:xfrm>
            <a:off x="1371600" y="4038600"/>
            <a:ext cx="1905000" cy="1447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713631" name="Oval 31"/>
          <p:cNvSpPr>
            <a:spLocks noChangeArrowheads="1"/>
          </p:cNvSpPr>
          <p:nvPr/>
        </p:nvSpPr>
        <p:spPr bwMode="auto">
          <a:xfrm>
            <a:off x="5562600" y="4724400"/>
            <a:ext cx="1981200" cy="1447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713632" name="Rectangle 32"/>
          <p:cNvSpPr>
            <a:spLocks noChangeArrowheads="1"/>
          </p:cNvSpPr>
          <p:nvPr/>
        </p:nvSpPr>
        <p:spPr bwMode="auto">
          <a:xfrm>
            <a:off x="4800600" y="10668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CC0000"/>
                </a:solidFill>
                <a:latin typeface="Gill Sans Ultra Bold Condensed" panose="020B0A06020104020203" pitchFamily="34" charset="0"/>
              </a:rPr>
              <a:t>2.)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u="sng" smtClean="0">
                <a:solidFill>
                  <a:srgbClr val="000000"/>
                </a:solidFill>
              </a:rPr>
              <a:t>  8x + 72  </a:t>
            </a:r>
            <a:r>
              <a:rPr lang="en-US" altLang="en-US" sz="500" u="sng" smtClean="0">
                <a:solidFill>
                  <a:srgbClr val="000000"/>
                </a:solidFill>
              </a:rPr>
              <a:t>.</a:t>
            </a:r>
            <a:endParaRPr lang="en-US" altLang="en-US" sz="50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10x</a:t>
            </a:r>
            <a:r>
              <a:rPr lang="en-US" altLang="en-US" baseline="40000" smtClean="0">
                <a:solidFill>
                  <a:srgbClr val="000000"/>
                </a:solidFill>
              </a:rPr>
              <a:t>2 </a:t>
            </a:r>
            <a:r>
              <a:rPr lang="en-US" altLang="en-US" smtClean="0">
                <a:solidFill>
                  <a:srgbClr val="000000"/>
                </a:solidFill>
              </a:rPr>
              <a:t>+ 100x + 90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= </a:t>
            </a:r>
            <a:r>
              <a:rPr lang="en-US" altLang="en-US" u="sng" smtClean="0">
                <a:solidFill>
                  <a:srgbClr val="000000"/>
                </a:solidFill>
              </a:rPr>
              <a:t>     8(x + 9)</a:t>
            </a:r>
            <a:endParaRPr lang="en-US" altLang="en-US" i="1" u="sng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10(x</a:t>
            </a:r>
            <a:r>
              <a:rPr lang="en-US" altLang="en-US" baseline="40000" smtClean="0">
                <a:solidFill>
                  <a:srgbClr val="000000"/>
                </a:solidFill>
              </a:rPr>
              <a:t>2 </a:t>
            </a:r>
            <a:r>
              <a:rPr lang="en-US" altLang="en-US" smtClean="0">
                <a:solidFill>
                  <a:srgbClr val="000000"/>
                </a:solidFill>
              </a:rPr>
              <a:t>+ 10x + 9)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=</a:t>
            </a:r>
            <a:r>
              <a:rPr lang="en-US" altLang="en-US" u="sng" smtClean="0">
                <a:solidFill>
                  <a:srgbClr val="000000"/>
                </a:solidFill>
              </a:rPr>
              <a:t>     8(x + 9)          </a:t>
            </a:r>
            <a:endParaRPr lang="en-US" altLang="en-US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10(x + 9)(x + 1)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=     </a:t>
            </a:r>
            <a:r>
              <a:rPr lang="en-US" altLang="en-US" u="sng" smtClean="0">
                <a:solidFill>
                  <a:srgbClr val="000000"/>
                </a:solidFill>
              </a:rPr>
              <a:t>     4     </a:t>
            </a:r>
            <a:r>
              <a:rPr lang="en-US" altLang="en-US" sz="400" u="sng" smtClean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  	 5(x + 1)</a:t>
            </a:r>
          </a:p>
        </p:txBody>
      </p:sp>
      <p:sp>
        <p:nvSpPr>
          <p:cNvPr id="2713633" name="Line 33"/>
          <p:cNvSpPr>
            <a:spLocks noChangeShapeType="1"/>
          </p:cNvSpPr>
          <p:nvPr/>
        </p:nvSpPr>
        <p:spPr bwMode="auto">
          <a:xfrm flipV="1">
            <a:off x="6172200" y="3810000"/>
            <a:ext cx="1008063" cy="360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13634" name="Line 34"/>
          <p:cNvSpPr>
            <a:spLocks noChangeShapeType="1"/>
          </p:cNvSpPr>
          <p:nvPr/>
        </p:nvSpPr>
        <p:spPr bwMode="auto">
          <a:xfrm flipV="1">
            <a:off x="5562600" y="4267200"/>
            <a:ext cx="12319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13635" name="Oval 35"/>
          <p:cNvSpPr>
            <a:spLocks noChangeArrowheads="1"/>
          </p:cNvSpPr>
          <p:nvPr/>
        </p:nvSpPr>
        <p:spPr bwMode="auto">
          <a:xfrm rot="1800490">
            <a:off x="5265738" y="3548063"/>
            <a:ext cx="6858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713636" name="Line 36"/>
          <p:cNvSpPr>
            <a:spLocks noChangeShapeType="1"/>
          </p:cNvSpPr>
          <p:nvPr/>
        </p:nvSpPr>
        <p:spPr bwMode="auto">
          <a:xfrm flipV="1">
            <a:off x="4419600" y="43434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13637" name="Text Box 37"/>
          <p:cNvSpPr txBox="1">
            <a:spLocks noChangeArrowheads="1"/>
          </p:cNvSpPr>
          <p:nvPr/>
        </p:nvSpPr>
        <p:spPr bwMode="auto">
          <a:xfrm>
            <a:off x="3733800" y="49530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Showcard Gothic" panose="04020904020102020604" pitchFamily="82" charset="0"/>
              </a:rPr>
              <a:t>Reduce!</a:t>
            </a:r>
          </a:p>
        </p:txBody>
      </p:sp>
      <p:sp>
        <p:nvSpPr>
          <p:cNvPr id="2713638" name="AutoShape 38"/>
          <p:cNvSpPr>
            <a:spLocks noChangeArrowheads="1"/>
          </p:cNvSpPr>
          <p:nvPr/>
        </p:nvSpPr>
        <p:spPr bwMode="auto">
          <a:xfrm>
            <a:off x="-76200" y="5426075"/>
            <a:ext cx="2057400" cy="1524000"/>
          </a:xfrm>
          <a:prstGeom prst="wedgeEllipseCallout">
            <a:avLst>
              <a:gd name="adj1" fmla="val 15046"/>
              <a:gd name="adj2" fmla="val -11729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713639" name="Text Box 39"/>
          <p:cNvSpPr txBox="1">
            <a:spLocks noChangeArrowheads="1"/>
          </p:cNvSpPr>
          <p:nvPr/>
        </p:nvSpPr>
        <p:spPr bwMode="auto">
          <a:xfrm>
            <a:off x="163513" y="5607050"/>
            <a:ext cx="15986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When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cancel 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becomes a </a:t>
            </a:r>
            <a:r>
              <a:rPr lang="en-US" altLang="en-US" sz="2400" b="1" smtClean="0">
                <a:solidFill>
                  <a:srgbClr val="000000"/>
                </a:solidFill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smtClean="0">
              <a:solidFill>
                <a:srgbClr val="000000"/>
              </a:solidFill>
            </a:endParaRPr>
          </a:p>
        </p:txBody>
      </p:sp>
      <p:sp>
        <p:nvSpPr>
          <p:cNvPr id="2713640" name="Line 40"/>
          <p:cNvSpPr>
            <a:spLocks noChangeShapeType="1"/>
          </p:cNvSpPr>
          <p:nvPr/>
        </p:nvSpPr>
        <p:spPr bwMode="auto">
          <a:xfrm>
            <a:off x="1524000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743"/>
            <a:ext cx="249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381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Showcard Gothic" panose="04020904020102020604" pitchFamily="82" charset="0"/>
              </a:rPr>
              <a:t>We do!</a:t>
            </a:r>
            <a:endParaRPr lang="en-US" sz="4800" dirty="0">
              <a:ln w="38100">
                <a:solidFill>
                  <a:srgbClr val="000000"/>
                </a:solidFill>
              </a:ln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138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1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1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1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1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1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1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1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1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1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1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1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3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1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1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1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1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1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1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1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1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13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13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13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13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7136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7136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71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71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713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713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71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71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1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1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1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1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1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1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13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1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271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2713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271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27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70" decel="100000"/>
                                        <p:tgtEl>
                                          <p:spTgt spid="2713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770" decel="100000"/>
                                        <p:tgtEl>
                                          <p:spTgt spid="27136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3" dur="770" fill="hold"/>
                                        <p:tgtEl>
                                          <p:spTgt spid="271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770" fill="hold"/>
                                        <p:tgtEl>
                                          <p:spTgt spid="271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70" decel="100000"/>
                                        <p:tgtEl>
                                          <p:spTgt spid="2713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770" decel="100000"/>
                                        <p:tgtEl>
                                          <p:spTgt spid="2713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2" dur="770" fill="hold"/>
                                        <p:tgtEl>
                                          <p:spTgt spid="271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4" dur="770" fill="hold"/>
                                        <p:tgtEl>
                                          <p:spTgt spid="271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0" dur="1" fill="hold"/>
                                        <p:tgtEl>
                                          <p:spTgt spid="2713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3" dur="1" fill="hold"/>
                                        <p:tgtEl>
                                          <p:spTgt spid="2713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1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1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13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71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8" grpId="0" animBg="1"/>
      <p:bldP spid="2713629" grpId="0" animBg="1"/>
      <p:bldP spid="2713630" grpId="0" animBg="1"/>
      <p:bldP spid="2713631" grpId="0" animBg="1"/>
      <p:bldP spid="2713633" grpId="0" animBg="1"/>
      <p:bldP spid="2713634" grpId="0" animBg="1"/>
      <p:bldP spid="2713635" grpId="0" animBg="1"/>
      <p:bldP spid="2713636" grpId="0" animBg="1"/>
      <p:bldP spid="2713637" grpId="0"/>
      <p:bldP spid="2713638" grpId="0" animBg="1"/>
      <p:bldP spid="2713639" grpId="0"/>
      <p:bldP spid="27136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-1"/>
            <a:ext cx="9144000" cy="6831061"/>
          </a:xfrm>
          <a:prstGeom prst="rect">
            <a:avLst/>
          </a:prstGeom>
        </p:spPr>
      </p:pic>
      <p:sp>
        <p:nvSpPr>
          <p:cNvPr id="2690070" name="Rectangle 22"/>
          <p:cNvSpPr>
            <a:spLocks noGrp="1" noChangeArrowheads="1"/>
          </p:cNvSpPr>
          <p:nvPr>
            <p:ph type="title"/>
          </p:nvPr>
        </p:nvSpPr>
        <p:spPr>
          <a:xfrm>
            <a:off x="1657082" y="827773"/>
            <a:ext cx="7182118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latin typeface="Gill Sans Ultra Bold Condensed" panose="020B0A06020104020203" pitchFamily="34" charset="0"/>
              </a:rPr>
              <a:t>SIMPLIFY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CC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ill Sans Ultra Bold Condensed" panose="020B0A06020104020203" pitchFamily="34" charset="0"/>
              </a:rPr>
              <a:t>the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CC0000"/>
                </a:solidFill>
                <a:latin typeface="Gill Sans Ultra Bold Condensed" panose="020B0A06020104020203" pitchFamily="34" charset="0"/>
              </a:rPr>
              <a:t> rational expressions</a:t>
            </a:r>
            <a:endParaRPr lang="en-US" sz="3600" dirty="0" smtClean="0">
              <a:ln w="19050">
                <a:solidFill>
                  <a:schemeClr val="tx1"/>
                </a:solidFill>
              </a:ln>
              <a:latin typeface="Gill Sans Ultra Bold Condensed" panose="020B0A06020104020203" pitchFamily="34" charset="0"/>
            </a:endParaRPr>
          </a:p>
        </p:txBody>
      </p:sp>
      <p:sp>
        <p:nvSpPr>
          <p:cNvPr id="269009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609600" y="1265238"/>
            <a:ext cx="8229600" cy="4525962"/>
          </a:xfrm>
          <a:noFill/>
        </p:spPr>
        <p:txBody>
          <a:bodyPr/>
          <a:lstStyle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rgbClr val="CC0000"/>
                </a:solidFill>
                <a:latin typeface="Gill Sans Ultra Bold Condensed" panose="020B0A06020104020203" pitchFamily="34" charset="0"/>
              </a:rPr>
              <a:t>1.) </a:t>
            </a:r>
            <a:r>
              <a:rPr lang="en-US" altLang="en-US" sz="3600" u="sng" smtClean="0"/>
              <a:t>	x – 2     </a:t>
            </a:r>
            <a:r>
              <a:rPr lang="en-US" altLang="en-US" sz="500" u="sng" smtClean="0"/>
              <a:t>.</a:t>
            </a:r>
            <a:endParaRPr lang="en-US" altLang="en-US" sz="500" smtClean="0"/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	x</a:t>
            </a:r>
            <a:r>
              <a:rPr lang="en-US" altLang="en-US" sz="3600" baseline="40000" smtClean="0"/>
              <a:t>2</a:t>
            </a:r>
            <a:r>
              <a:rPr lang="en-US" altLang="en-US" sz="3600" smtClean="0"/>
              <a:t> + x – 6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 =</a:t>
            </a:r>
            <a:r>
              <a:rPr lang="en-US" altLang="en-US" sz="3600" u="sng" smtClean="0"/>
              <a:t>    (x – 2)       </a:t>
            </a:r>
            <a:r>
              <a:rPr lang="en-US" altLang="en-US" sz="600" u="sng" smtClean="0"/>
              <a:t>.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   (x + 3) (x – 2)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CC0000"/>
                </a:solidFill>
              </a:rPr>
              <a:t>= </a:t>
            </a:r>
            <a:r>
              <a:rPr lang="en-US" altLang="en-US" sz="3600" smtClean="0"/>
              <a:t>        1  </a:t>
            </a:r>
            <a:endParaRPr lang="en-US" altLang="en-US" sz="800" smtClean="0"/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en-US" altLang="en-US" sz="3600" smtClean="0"/>
              <a:t>		   x+3</a:t>
            </a: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endParaRPr lang="en-US" altLang="en-US" sz="3600" smtClean="0"/>
          </a:p>
        </p:txBody>
      </p:sp>
      <p:sp>
        <p:nvSpPr>
          <p:cNvPr id="2690095" name="Line 47"/>
          <p:cNvSpPr>
            <a:spLocks noChangeShapeType="1"/>
          </p:cNvSpPr>
          <p:nvPr/>
        </p:nvSpPr>
        <p:spPr bwMode="auto">
          <a:xfrm flipV="1">
            <a:off x="1752600" y="2667000"/>
            <a:ext cx="1152525" cy="431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90096" name="Line 48"/>
          <p:cNvSpPr>
            <a:spLocks noChangeShapeType="1"/>
          </p:cNvSpPr>
          <p:nvPr/>
        </p:nvSpPr>
        <p:spPr bwMode="auto">
          <a:xfrm flipV="1">
            <a:off x="2590800" y="3429000"/>
            <a:ext cx="1219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90097" name="Oval 49"/>
          <p:cNvSpPr>
            <a:spLocks noChangeArrowheads="1"/>
          </p:cNvSpPr>
          <p:nvPr/>
        </p:nvSpPr>
        <p:spPr bwMode="auto">
          <a:xfrm>
            <a:off x="1524000" y="3962400"/>
            <a:ext cx="1600200" cy="12192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690098" name="Oval 50"/>
          <p:cNvSpPr>
            <a:spLocks noChangeArrowheads="1"/>
          </p:cNvSpPr>
          <p:nvPr/>
        </p:nvSpPr>
        <p:spPr bwMode="auto">
          <a:xfrm>
            <a:off x="5638800" y="4648200"/>
            <a:ext cx="1981200" cy="1447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690099" name="Rectangle 51"/>
          <p:cNvSpPr>
            <a:spLocks noChangeArrowheads="1"/>
          </p:cNvSpPr>
          <p:nvPr/>
        </p:nvSpPr>
        <p:spPr bwMode="auto">
          <a:xfrm>
            <a:off x="4876800" y="9906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CC0000"/>
                </a:solidFill>
                <a:latin typeface="Gill Sans Ultra Bold Condensed" panose="020B0A06020104020203" pitchFamily="34" charset="0"/>
              </a:rPr>
              <a:t>2.)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u="sng" smtClean="0">
                <a:solidFill>
                  <a:srgbClr val="000000"/>
                </a:solidFill>
              </a:rPr>
              <a:t>  3x</a:t>
            </a:r>
            <a:r>
              <a:rPr lang="en-US" altLang="en-US" u="sng" baseline="40000" smtClean="0">
                <a:solidFill>
                  <a:srgbClr val="000000"/>
                </a:solidFill>
              </a:rPr>
              <a:t>2</a:t>
            </a:r>
            <a:r>
              <a:rPr lang="en-US" altLang="en-US" u="sng" smtClean="0">
                <a:solidFill>
                  <a:srgbClr val="000000"/>
                </a:solidFill>
              </a:rPr>
              <a:t> + 9x + 6  </a:t>
            </a:r>
            <a:r>
              <a:rPr lang="en-US" altLang="en-US" sz="500" u="sng" smtClean="0">
                <a:solidFill>
                  <a:srgbClr val="000000"/>
                </a:solidFill>
              </a:rPr>
              <a:t>.</a:t>
            </a:r>
            <a:endParaRPr lang="en-US" altLang="en-US" sz="50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   6x</a:t>
            </a:r>
            <a:r>
              <a:rPr lang="en-US" altLang="en-US" baseline="40000" smtClean="0">
                <a:solidFill>
                  <a:srgbClr val="000000"/>
                </a:solidFill>
              </a:rPr>
              <a:t>2 </a:t>
            </a:r>
            <a:r>
              <a:rPr lang="en-US" altLang="en-US" smtClean="0">
                <a:solidFill>
                  <a:srgbClr val="000000"/>
                </a:solidFill>
              </a:rPr>
              <a:t>+ 36x + 30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= </a:t>
            </a:r>
            <a:r>
              <a:rPr lang="en-US" altLang="en-US" u="sng" smtClean="0">
                <a:solidFill>
                  <a:srgbClr val="000000"/>
                </a:solidFill>
              </a:rPr>
              <a:t>3(x</a:t>
            </a:r>
            <a:r>
              <a:rPr lang="en-US" altLang="en-US" u="sng" baseline="40000" smtClean="0">
                <a:solidFill>
                  <a:srgbClr val="000000"/>
                </a:solidFill>
              </a:rPr>
              <a:t>2 </a:t>
            </a:r>
            <a:r>
              <a:rPr lang="en-US" altLang="en-US" u="sng" smtClean="0">
                <a:solidFill>
                  <a:srgbClr val="000000"/>
                </a:solidFill>
              </a:rPr>
              <a:t>+ 3x + 2)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  6(x</a:t>
            </a:r>
            <a:r>
              <a:rPr lang="en-US" altLang="en-US" baseline="40000" smtClean="0">
                <a:solidFill>
                  <a:srgbClr val="000000"/>
                </a:solidFill>
              </a:rPr>
              <a:t>2 </a:t>
            </a:r>
            <a:r>
              <a:rPr lang="en-US" altLang="en-US" smtClean="0">
                <a:solidFill>
                  <a:srgbClr val="000000"/>
                </a:solidFill>
              </a:rPr>
              <a:t>+ 6x + 5)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= </a:t>
            </a:r>
            <a:r>
              <a:rPr lang="en-US" altLang="en-US" u="sng" smtClean="0">
                <a:solidFill>
                  <a:srgbClr val="000000"/>
                </a:solidFill>
              </a:rPr>
              <a:t>3(x</a:t>
            </a:r>
            <a:r>
              <a:rPr lang="en-US" altLang="en-US" u="sng" baseline="40000" smtClean="0">
                <a:solidFill>
                  <a:srgbClr val="000000"/>
                </a:solidFill>
              </a:rPr>
              <a:t> </a:t>
            </a:r>
            <a:r>
              <a:rPr lang="en-US" altLang="en-US" u="sng" smtClean="0">
                <a:solidFill>
                  <a:srgbClr val="000000"/>
                </a:solidFill>
              </a:rPr>
              <a:t>+ 1)(x + 2)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  6(x + 5)(x + 1)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=     </a:t>
            </a:r>
            <a:r>
              <a:rPr lang="en-US" altLang="en-US" u="sng" smtClean="0">
                <a:solidFill>
                  <a:srgbClr val="000000"/>
                </a:solidFill>
              </a:rPr>
              <a:t>  (x</a:t>
            </a:r>
            <a:r>
              <a:rPr lang="en-US" altLang="en-US" u="sng" baseline="40000" smtClean="0">
                <a:solidFill>
                  <a:srgbClr val="000000"/>
                </a:solidFill>
              </a:rPr>
              <a:t> </a:t>
            </a:r>
            <a:r>
              <a:rPr lang="en-US" altLang="en-US" u="sng" smtClean="0">
                <a:solidFill>
                  <a:srgbClr val="000000"/>
                </a:solidFill>
              </a:rPr>
              <a:t>+ 2)  </a:t>
            </a:r>
            <a:r>
              <a:rPr lang="en-US" altLang="en-US" sz="400" u="sng" smtClean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	  	 2(x + 5)</a:t>
            </a:r>
          </a:p>
        </p:txBody>
      </p:sp>
      <p:sp>
        <p:nvSpPr>
          <p:cNvPr id="2690100" name="Line 52"/>
          <p:cNvSpPr>
            <a:spLocks noChangeShapeType="1"/>
          </p:cNvSpPr>
          <p:nvPr/>
        </p:nvSpPr>
        <p:spPr bwMode="auto">
          <a:xfrm flipV="1">
            <a:off x="5715000" y="3733800"/>
            <a:ext cx="1008063" cy="360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90101" name="Line 53"/>
          <p:cNvSpPr>
            <a:spLocks noChangeShapeType="1"/>
          </p:cNvSpPr>
          <p:nvPr/>
        </p:nvSpPr>
        <p:spPr bwMode="auto">
          <a:xfrm flipV="1">
            <a:off x="7010400" y="4038600"/>
            <a:ext cx="1079500" cy="682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90102" name="Oval 54"/>
          <p:cNvSpPr>
            <a:spLocks noChangeArrowheads="1"/>
          </p:cNvSpPr>
          <p:nvPr/>
        </p:nvSpPr>
        <p:spPr bwMode="auto">
          <a:xfrm>
            <a:off x="5334000" y="3505200"/>
            <a:ext cx="5334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690103" name="Line 55"/>
          <p:cNvSpPr>
            <a:spLocks noChangeShapeType="1"/>
          </p:cNvSpPr>
          <p:nvPr/>
        </p:nvSpPr>
        <p:spPr bwMode="auto">
          <a:xfrm flipV="1">
            <a:off x="4572000" y="4495800"/>
            <a:ext cx="685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90104" name="Text Box 56"/>
          <p:cNvSpPr txBox="1">
            <a:spLocks noChangeArrowheads="1"/>
          </p:cNvSpPr>
          <p:nvPr/>
        </p:nvSpPr>
        <p:spPr bwMode="auto">
          <a:xfrm>
            <a:off x="3733800" y="54102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Showcard Gothic" panose="04020904020102020604" pitchFamily="82" charset="0"/>
              </a:rPr>
              <a:t>Reduce!</a:t>
            </a:r>
          </a:p>
        </p:txBody>
      </p:sp>
      <p:sp>
        <p:nvSpPr>
          <p:cNvPr id="2690105" name="AutoShape 57"/>
          <p:cNvSpPr>
            <a:spLocks noChangeArrowheads="1"/>
          </p:cNvSpPr>
          <p:nvPr/>
        </p:nvSpPr>
        <p:spPr bwMode="auto">
          <a:xfrm>
            <a:off x="0" y="5349875"/>
            <a:ext cx="2057400" cy="1524000"/>
          </a:xfrm>
          <a:prstGeom prst="wedgeEllipseCallout">
            <a:avLst>
              <a:gd name="adj1" fmla="val 15046"/>
              <a:gd name="adj2" fmla="val -11729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690106" name="Text Box 58"/>
          <p:cNvSpPr txBox="1">
            <a:spLocks noChangeArrowheads="1"/>
          </p:cNvSpPr>
          <p:nvPr/>
        </p:nvSpPr>
        <p:spPr bwMode="auto">
          <a:xfrm>
            <a:off x="0" y="5530850"/>
            <a:ext cx="20764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Remember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when you cancel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it becomes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smtClean="0">
              <a:solidFill>
                <a:srgbClr val="000000"/>
              </a:solidFill>
            </a:endParaRPr>
          </a:p>
        </p:txBody>
      </p:sp>
      <p:sp>
        <p:nvSpPr>
          <p:cNvPr id="2690107" name="Line 59"/>
          <p:cNvSpPr>
            <a:spLocks noChangeShapeType="1"/>
          </p:cNvSpPr>
          <p:nvPr/>
        </p:nvSpPr>
        <p:spPr bwMode="auto">
          <a:xfrm>
            <a:off x="1600200" y="4572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90108" name="WordArt 60"/>
          <p:cNvSpPr>
            <a:spLocks noChangeArrowheads="1" noChangeShapeType="1" noTextEdit="1"/>
          </p:cNvSpPr>
          <p:nvPr/>
        </p:nvSpPr>
        <p:spPr bwMode="auto">
          <a:xfrm>
            <a:off x="4572000" y="6248400"/>
            <a:ext cx="4419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91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 panose="020B0806030902050204" pitchFamily="34" charset="0"/>
              </a:rPr>
              <a:t>NOW you are ready!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" y="18743"/>
            <a:ext cx="546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81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Showcard Gothic" panose="04020904020102020604" pitchFamily="82" charset="0"/>
              </a:rPr>
              <a:t>Students do!</a:t>
            </a:r>
            <a:endParaRPr lang="en-US" sz="5400" dirty="0">
              <a:ln w="38100">
                <a:solidFill>
                  <a:srgbClr val="000000"/>
                </a:solidFill>
              </a:ln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432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0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0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90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90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0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0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0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0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0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0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0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0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0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90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90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90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90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690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690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69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69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690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690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69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69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90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90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90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90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9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9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90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9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690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690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69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69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690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690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69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69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2690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2690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69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69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9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2" dur="1" fill="hold"/>
                                        <p:tgtEl>
                                          <p:spTgt spid="269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5" dur="1" fill="hold"/>
                                        <p:tgtEl>
                                          <p:spTgt spid="269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9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9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90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9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0095" grpId="0" animBg="1"/>
      <p:bldP spid="2690096" grpId="0" animBg="1"/>
      <p:bldP spid="2690097" grpId="0" animBg="1"/>
      <p:bldP spid="2690098" grpId="0" animBg="1"/>
      <p:bldP spid="2690100" grpId="0" animBg="1"/>
      <p:bldP spid="2690101" grpId="0" animBg="1"/>
      <p:bldP spid="2690102" grpId="0" animBg="1"/>
      <p:bldP spid="2690103" grpId="0" animBg="1"/>
      <p:bldP spid="2690104" grpId="0"/>
      <p:bldP spid="2690105" grpId="0" animBg="1"/>
      <p:bldP spid="2690106" grpId="0"/>
      <p:bldP spid="2690107" grpId="0" animBg="1"/>
      <p:bldP spid="2690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1901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>
                <a:ln w="90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Snap ITC" pitchFamily="82" charset="0"/>
              </a:rPr>
              <a:t>Practice time</a:t>
            </a:r>
            <a:endParaRPr lang="en-US" sz="6000" b="1" cap="all" dirty="0">
              <a:ln w="90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82" y="1105815"/>
            <a:ext cx="4377206" cy="56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hdgif.com/gifs/12335940978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4" descr="Image by FlamingTex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-450850"/>
            <a:ext cx="766286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Image by FlamingTex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76288"/>
            <a:ext cx="1154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8" descr="Image by FlamingText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060575"/>
            <a:ext cx="12319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10" descr="Image by FlamingText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017838"/>
            <a:ext cx="12001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12" descr="Image by FlamingText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843338"/>
            <a:ext cx="147955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14" descr="Image by FlamingText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050"/>
            <a:ext cx="12461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8200" y="1524000"/>
            <a:ext cx="8153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You can work </a:t>
            </a:r>
            <a:r>
              <a:rPr lang="en-US" sz="3600" dirty="0">
                <a:solidFill>
                  <a:srgbClr val="92D05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independently</a:t>
            </a:r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or with  the person next to you.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Check </a:t>
            </a:r>
            <a:r>
              <a:rPr lang="en-US" sz="2800" dirty="0">
                <a:solidFill>
                  <a:srgbClr val="92D05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800" dirty="0" smtClean="0">
                <a:solidFill>
                  <a:srgbClr val="92D05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otes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2. Ask </a:t>
            </a:r>
            <a:r>
              <a:rPr lang="en-US" sz="2800" dirty="0">
                <a:solidFill>
                  <a:srgbClr val="CC66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800" dirty="0" smtClean="0">
                <a:solidFill>
                  <a:srgbClr val="CC66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eighbor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3. Ask </a:t>
            </a:r>
            <a:r>
              <a:rPr lang="en-US" sz="2800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2800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eacher</a:t>
            </a:r>
            <a:endParaRPr lang="en-US" sz="3600" dirty="0" smtClean="0">
              <a:solidFill>
                <a:prstClr val="white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 on</a:t>
            </a:r>
          </a:p>
          <a:p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</a:t>
            </a:r>
            <a:r>
              <a:rPr lang="en-US" sz="36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solidFill>
                  <a:srgbClr val="CC66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Raise your hand </a:t>
            </a:r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move out of your seat.</a:t>
            </a:r>
          </a:p>
          <a:p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Work quietly, fast, and </a:t>
            </a:r>
            <a:r>
              <a:rPr lang="en-US" sz="3600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stay on task</a:t>
            </a:r>
            <a:r>
              <a:rPr lang="en-US" sz="36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15716" name="TextBox 9"/>
          <p:cNvSpPr txBox="1">
            <a:spLocks noChangeArrowheads="1"/>
          </p:cNvSpPr>
          <p:nvPr/>
        </p:nvSpPr>
        <p:spPr bwMode="auto">
          <a:xfrm>
            <a:off x="4114007" y="3616632"/>
            <a:ext cx="33004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Showcard Gothic" panose="04020904020102020604" pitchFamily="82" charset="0"/>
                <a:ea typeface="ＭＳ Ｐゴシック" panose="020B0600070205080204" pitchFamily="34" charset="-128"/>
              </a:rPr>
              <a:t>Cw23 #1-10</a:t>
            </a:r>
          </a:p>
        </p:txBody>
      </p:sp>
    </p:spTree>
    <p:extLst>
      <p:ext uri="{BB962C8B-B14F-4D97-AF65-F5344CB8AC3E}">
        <p14:creationId xmlns:p14="http://schemas.microsoft.com/office/powerpoint/2010/main" val="3726639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1" y="1837720"/>
            <a:ext cx="3714884" cy="3759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12" y="1837720"/>
            <a:ext cx="3661960" cy="4151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781" y="437882"/>
            <a:ext cx="347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8100">
                  <a:solidFill>
                    <a:srgbClr val="000000"/>
                  </a:solidFill>
                </a:ln>
                <a:solidFill>
                  <a:srgbClr val="FFFF00"/>
                </a:solidFill>
                <a:latin typeface="Showcard Gothic" panose="04020904020102020604" pitchFamily="82" charset="0"/>
              </a:rPr>
              <a:t>Answers</a:t>
            </a:r>
            <a:endParaRPr lang="en-US" sz="5400" dirty="0">
              <a:ln w="38100">
                <a:solidFill>
                  <a:srgbClr val="000000"/>
                </a:solidFill>
              </a:ln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476" y="1837720"/>
            <a:ext cx="798490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5476" y="2644618"/>
            <a:ext cx="798490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7674" y="3275610"/>
            <a:ext cx="798490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3925" y="3913325"/>
            <a:ext cx="798490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6615" y="4909975"/>
            <a:ext cx="798490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3204" y="1983837"/>
            <a:ext cx="1148367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3204" y="2790735"/>
            <a:ext cx="865033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3204" y="3801290"/>
            <a:ext cx="774881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3204" y="4389832"/>
            <a:ext cx="1148367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0478" y="5292030"/>
            <a:ext cx="916547" cy="660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059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-2247900" y="13970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92D050"/>
                </a:solidFill>
              </a:rPr>
              <a:t>Mr. C Does: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3886200" y="515937"/>
            <a:ext cx="5943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Find length of missing side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155825"/>
            <a:ext cx="39624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solidFill>
                  <a:srgbClr val="EAEAEA"/>
                </a:solidFill>
              </a:rPr>
              <a:t>Steps: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 dirty="0">
              <a:solidFill>
                <a:srgbClr val="EAEAEA"/>
              </a:solidFill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Pythagorean Theorem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Substitute Numbers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Exponents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Solve for the variable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Square Root both sides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91000" y="3124200"/>
            <a:ext cx="403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C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FFFF00"/>
                </a:solidFill>
              </a:rPr>
              <a:t>4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</a:t>
            </a:r>
            <a:r>
              <a:rPr lang="en-US" altLang="en-US" sz="3000" dirty="0" smtClean="0">
                <a:solidFill>
                  <a:srgbClr val="FFFF00"/>
                </a:solidFill>
              </a:rPr>
              <a:t>5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endParaRPr lang="en-US" altLang="en-US" sz="3000" dirty="0" smtClean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FFFF00"/>
                </a:solidFill>
              </a:rPr>
              <a:t>16</a:t>
            </a:r>
            <a:r>
              <a:rPr lang="en-US" altLang="en-US" sz="3000" dirty="0" smtClean="0">
                <a:solidFill>
                  <a:srgbClr val="EAEAEA"/>
                </a:solidFill>
              </a:rPr>
              <a:t> +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</a:t>
            </a:r>
            <a:r>
              <a:rPr lang="en-US" altLang="en-US" sz="3000" dirty="0" smtClean="0">
                <a:solidFill>
                  <a:srgbClr val="FFFF00"/>
                </a:solidFill>
              </a:rPr>
              <a:t>25</a:t>
            </a:r>
            <a:endParaRPr lang="en-US" altLang="en-US" sz="3000" baseline="30000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-16	    	  -16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</a:t>
            </a:r>
            <a:r>
              <a:rPr lang="en-US" altLang="en-US" sz="3000" dirty="0" smtClean="0">
                <a:solidFill>
                  <a:srgbClr val="FFFF00"/>
                </a:solidFill>
              </a:rPr>
              <a:t>9</a:t>
            </a:r>
            <a:endParaRPr lang="en-US" altLang="en-US" sz="3000" baseline="30000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B = </a:t>
            </a:r>
            <a:r>
              <a:rPr lang="en-US" altLang="en-US" sz="3000" dirty="0" smtClean="0">
                <a:solidFill>
                  <a:srgbClr val="FFFF00"/>
                </a:solidFill>
              </a:rPr>
              <a:t>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62400" y="4953000"/>
          <a:ext cx="609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228600" imgH="215900" progId="Equation.3">
                  <p:embed/>
                </p:oleObj>
              </mc:Choice>
              <mc:Fallback>
                <p:oleObj name="Equation" r:id="rId4" imgW="22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53000"/>
                        <a:ext cx="609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876800" y="4876800"/>
          <a:ext cx="762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228600" imgH="215900" progId="Equation.3">
                  <p:embed/>
                </p:oleObj>
              </mc:Choice>
              <mc:Fallback>
                <p:oleObj name="Equation" r:id="rId6" imgW="22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76800"/>
                        <a:ext cx="762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Triangle 16"/>
          <p:cNvSpPr/>
          <p:nvPr/>
        </p:nvSpPr>
        <p:spPr>
          <a:xfrm>
            <a:off x="4495800" y="1219200"/>
            <a:ext cx="2362200" cy="12954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124937" name="TextBox 6"/>
          <p:cNvSpPr txBox="1">
            <a:spLocks noChangeArrowheads="1"/>
          </p:cNvSpPr>
          <p:nvPr/>
        </p:nvSpPr>
        <p:spPr bwMode="auto">
          <a:xfrm>
            <a:off x="5715000" y="1295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4938" name="TextBox 4"/>
          <p:cNvSpPr txBox="1">
            <a:spLocks noChangeArrowheads="1"/>
          </p:cNvSpPr>
          <p:nvPr/>
        </p:nvSpPr>
        <p:spPr bwMode="auto">
          <a:xfrm>
            <a:off x="3962400" y="1600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33800" y="2057400"/>
            <a:ext cx="533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2438400"/>
            <a:ext cx="533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B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172200" y="1066800"/>
            <a:ext cx="533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55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-2262389" y="3921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Students Do: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3581400" y="719138"/>
            <a:ext cx="5943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Find length of missing side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362200"/>
            <a:ext cx="39624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solidFill>
                  <a:srgbClr val="EAEAEA"/>
                </a:solidFill>
              </a:rPr>
              <a:t>Steps: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00" dirty="0">
              <a:solidFill>
                <a:srgbClr val="EAEAEA"/>
              </a:solidFill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Pythagorean Theorem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Substitute Numbers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Exponents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Solve for the variable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500" dirty="0">
                <a:solidFill>
                  <a:srgbClr val="EAEAEA"/>
                </a:solidFill>
              </a:rPr>
              <a:t>Square Root both sides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67200" y="3386138"/>
            <a:ext cx="4038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C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</a:t>
            </a:r>
            <a:r>
              <a:rPr lang="en-US" altLang="en-US" sz="3000" dirty="0" smtClean="0">
                <a:solidFill>
                  <a:srgbClr val="FFFF00"/>
                </a:solidFill>
              </a:rPr>
              <a:t>12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</a:t>
            </a:r>
            <a:r>
              <a:rPr lang="en-US" altLang="en-US" sz="3000" dirty="0" smtClean="0">
                <a:solidFill>
                  <a:srgbClr val="FFFF00"/>
                </a:solidFill>
              </a:rPr>
              <a:t>13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endParaRPr lang="en-US" altLang="en-US" sz="3000" dirty="0" smtClean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</a:t>
            </a:r>
            <a:r>
              <a:rPr lang="en-US" altLang="en-US" sz="3000" dirty="0" smtClean="0">
                <a:solidFill>
                  <a:srgbClr val="FFFF00"/>
                </a:solidFill>
              </a:rPr>
              <a:t>144</a:t>
            </a:r>
            <a:r>
              <a:rPr lang="en-US" altLang="en-US" sz="3000" dirty="0" smtClean="0">
                <a:solidFill>
                  <a:srgbClr val="EAEAEA"/>
                </a:solidFill>
              </a:rPr>
              <a:t> = </a:t>
            </a:r>
            <a:r>
              <a:rPr lang="en-US" altLang="en-US" sz="3000" dirty="0" smtClean="0">
                <a:solidFill>
                  <a:srgbClr val="FFFF00"/>
                </a:solidFill>
              </a:rPr>
              <a:t>169</a:t>
            </a:r>
            <a:endParaRPr lang="en-US" altLang="en-US" sz="3000" baseline="30000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	-144	    -144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</a:t>
            </a:r>
            <a:r>
              <a:rPr lang="en-US" altLang="en-US" sz="3000" dirty="0" smtClean="0">
                <a:solidFill>
                  <a:srgbClr val="FFFF00"/>
                </a:solidFill>
              </a:rPr>
              <a:t>25</a:t>
            </a:r>
            <a:endParaRPr lang="en-US" altLang="en-US" sz="3000" baseline="30000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 = </a:t>
            </a:r>
            <a:r>
              <a:rPr lang="en-US" altLang="en-US" sz="3000" dirty="0" smtClean="0">
                <a:solidFill>
                  <a:srgbClr val="FFFF00"/>
                </a:solidFill>
              </a:rPr>
              <a:t>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5138738"/>
          <a:ext cx="723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28600" imgH="215900" progId="Equation.3">
                  <p:embed/>
                </p:oleObj>
              </mc:Choice>
              <mc:Fallback>
                <p:oleObj name="Equation" r:id="rId3" imgW="22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38738"/>
                        <a:ext cx="723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8200" y="5138738"/>
          <a:ext cx="1371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28600" imgH="215900" progId="Equation.3">
                  <p:embed/>
                </p:oleObj>
              </mc:Choice>
              <mc:Fallback>
                <p:oleObj name="Equation" r:id="rId5" imgW="22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38738"/>
                        <a:ext cx="1371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Triangle 11"/>
          <p:cNvSpPr/>
          <p:nvPr/>
        </p:nvSpPr>
        <p:spPr>
          <a:xfrm>
            <a:off x="4343400" y="1709738"/>
            <a:ext cx="2362200" cy="1295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123913" name="TextBox 4"/>
          <p:cNvSpPr txBox="1">
            <a:spLocks noChangeArrowheads="1"/>
          </p:cNvSpPr>
          <p:nvPr/>
        </p:nvSpPr>
        <p:spPr bwMode="auto">
          <a:xfrm>
            <a:off x="3505200" y="2014538"/>
            <a:ext cx="77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a = ?</a:t>
            </a:r>
          </a:p>
        </p:txBody>
      </p:sp>
      <p:sp>
        <p:nvSpPr>
          <p:cNvPr id="123914" name="TextBox 5"/>
          <p:cNvSpPr txBox="1">
            <a:spLocks noChangeArrowheads="1"/>
          </p:cNvSpPr>
          <p:nvPr/>
        </p:nvSpPr>
        <p:spPr bwMode="auto">
          <a:xfrm>
            <a:off x="4953000" y="3081338"/>
            <a:ext cx="95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b = 12</a:t>
            </a:r>
          </a:p>
        </p:txBody>
      </p:sp>
      <p:sp>
        <p:nvSpPr>
          <p:cNvPr id="123915" name="TextBox 6"/>
          <p:cNvSpPr txBox="1">
            <a:spLocks noChangeArrowheads="1"/>
          </p:cNvSpPr>
          <p:nvPr/>
        </p:nvSpPr>
        <p:spPr bwMode="auto">
          <a:xfrm>
            <a:off x="5410200" y="1862138"/>
            <a:ext cx="91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c = 13</a:t>
            </a:r>
          </a:p>
        </p:txBody>
      </p:sp>
    </p:spTree>
    <p:extLst>
      <p:ext uri="{BB962C8B-B14F-4D97-AF65-F5344CB8AC3E}">
        <p14:creationId xmlns:p14="http://schemas.microsoft.com/office/powerpoint/2010/main" val="8470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-2174875" y="22224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Error Analysis: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25232" y="952207"/>
            <a:ext cx="8332402" cy="167508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Find the mistake and explain it using vocabulary words if possible: Leg, hypotenuse, right angle.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1510506" y="2836569"/>
            <a:ext cx="2362200" cy="12954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122885" name="TextBox 4"/>
          <p:cNvSpPr txBox="1">
            <a:spLocks noChangeArrowheads="1"/>
          </p:cNvSpPr>
          <p:nvPr/>
        </p:nvSpPr>
        <p:spPr bwMode="auto">
          <a:xfrm>
            <a:off x="596106" y="3217569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a = 6</a:t>
            </a:r>
          </a:p>
        </p:txBody>
      </p:sp>
      <p:sp>
        <p:nvSpPr>
          <p:cNvPr id="122886" name="TextBox 5"/>
          <p:cNvSpPr txBox="1">
            <a:spLocks noChangeArrowheads="1"/>
          </p:cNvSpPr>
          <p:nvPr/>
        </p:nvSpPr>
        <p:spPr bwMode="auto">
          <a:xfrm>
            <a:off x="2120106" y="4208169"/>
            <a:ext cx="79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b = 8</a:t>
            </a:r>
          </a:p>
        </p:txBody>
      </p:sp>
      <p:sp>
        <p:nvSpPr>
          <p:cNvPr id="122887" name="TextBox 6"/>
          <p:cNvSpPr txBox="1">
            <a:spLocks noChangeArrowheads="1"/>
          </p:cNvSpPr>
          <p:nvPr/>
        </p:nvSpPr>
        <p:spPr bwMode="auto">
          <a:xfrm>
            <a:off x="2653506" y="2836569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3333"/>
                </a:solidFill>
                <a:latin typeface="Calibri" panose="020F0502020204030204" pitchFamily="34" charset="0"/>
              </a:rPr>
              <a:t>c =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05400" y="2876803"/>
            <a:ext cx="403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A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C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FFFF00"/>
                </a:solidFill>
              </a:rPr>
              <a:t>6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+ </a:t>
            </a:r>
            <a:r>
              <a:rPr lang="en-US" altLang="en-US" sz="3000" dirty="0">
                <a:solidFill>
                  <a:srgbClr val="EAEAEA"/>
                </a:solidFill>
              </a:rPr>
              <a:t>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8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endParaRPr lang="en-US" altLang="en-US" sz="3000" dirty="0" smtClean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FFFF00"/>
                </a:solidFill>
              </a:rPr>
              <a:t>36</a:t>
            </a:r>
            <a:r>
              <a:rPr lang="en-US" altLang="en-US" sz="3000" dirty="0" smtClean="0">
                <a:solidFill>
                  <a:srgbClr val="EAEAEA"/>
                </a:solidFill>
              </a:rPr>
              <a:t> +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= 64</a:t>
            </a:r>
            <a:endParaRPr lang="en-US" altLang="en-US" sz="3000" baseline="30000" dirty="0" smtClean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000" dirty="0" smtClean="0">
                <a:solidFill>
                  <a:srgbClr val="FFFF00"/>
                </a:solidFill>
              </a:rPr>
              <a:t>-36         -36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        B</a:t>
            </a:r>
            <a:r>
              <a:rPr lang="en-US" altLang="en-US" sz="3000" baseline="30000" dirty="0" smtClean="0">
                <a:solidFill>
                  <a:srgbClr val="EAEAEA"/>
                </a:solidFill>
              </a:rPr>
              <a:t>2</a:t>
            </a:r>
            <a:r>
              <a:rPr lang="en-US" altLang="en-US" sz="3000" dirty="0" smtClean="0">
                <a:solidFill>
                  <a:srgbClr val="EAEAEA"/>
                </a:solidFill>
              </a:rPr>
              <a:t> </a:t>
            </a:r>
            <a:r>
              <a:rPr lang="en-US" altLang="en-US" sz="3000" dirty="0">
                <a:solidFill>
                  <a:srgbClr val="EAEAEA"/>
                </a:solidFill>
              </a:rPr>
              <a:t>= </a:t>
            </a:r>
            <a:r>
              <a:rPr lang="en-US" altLang="en-US" sz="3000" dirty="0" smtClean="0">
                <a:solidFill>
                  <a:srgbClr val="EAEAEA"/>
                </a:solidFill>
              </a:rPr>
              <a:t>25</a:t>
            </a:r>
            <a:endParaRPr lang="en-US" altLang="en-US" sz="3000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dirty="0" smtClean="0">
                <a:solidFill>
                  <a:srgbClr val="EAEAEA"/>
                </a:solidFill>
              </a:rPr>
              <a:t>          B= 5</a:t>
            </a:r>
            <a:endParaRPr lang="en-US" altLang="en-US" sz="3000" baseline="30000" dirty="0" smtClean="0">
              <a:solidFill>
                <a:srgbClr val="EAEAEA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985179" y="4641424"/>
          <a:ext cx="723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228600" imgH="253800" progId="Equation.3">
                  <p:embed/>
                </p:oleObj>
              </mc:Choice>
              <mc:Fallback>
                <p:oleObj name="Equation" r:id="rId3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179" y="4641424"/>
                        <a:ext cx="723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2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45" y="682580"/>
            <a:ext cx="82553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Exit Slip with rubric</a:t>
            </a:r>
            <a:endParaRPr lang="en-US" sz="11500" dirty="0">
              <a:ln w="3810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MS900069450[1]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MS900069450[1]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0" name="Picture 10" descr="http://7.media.tumblr.com/tumblr_kos1gqjhpq1qze5g2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00338"/>
            <a:ext cx="5422900" cy="411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464023" y="3393593"/>
            <a:ext cx="51335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92D05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have to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 Alone.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1. Ask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ln>
                <a:solidFill>
                  <a:srgbClr val="000000"/>
                </a:solidFill>
              </a:ln>
              <a:solidFill>
                <a:prstClr val="white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</a:t>
            </a:r>
            <a:r>
              <a:rPr lang="en-US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rgbClr val="CC66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Raise your hand </a:t>
            </a:r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move out of your seat.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Work quietly, fast, and 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stay on task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23559" name="Picture 6" descr="Image by FlamingText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505075"/>
            <a:ext cx="312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Image by FlamingText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" y="3270803"/>
            <a:ext cx="514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Image by FlamingText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740758"/>
            <a:ext cx="530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 descr="Image by FlamingText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" y="433775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" descr="Image by FlamingText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" y="4917087"/>
            <a:ext cx="581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" descr="Image by FlamingText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8" y="5426675"/>
            <a:ext cx="558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316332" y="4264628"/>
            <a:ext cx="321054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CCCC00">
                      <a:satMod val="175000"/>
                      <a:alpha val="40000"/>
                    </a:srgbClr>
                  </a:glow>
                </a:effectLst>
                <a:latin typeface="Showcard Gothic" panose="04020904020102020604" pitchFamily="82" charset="0"/>
              </a:rPr>
              <a:t>Exit Slip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CCCC00">
                    <a:satMod val="175000"/>
                    <a:alpha val="40000"/>
                  </a:srgb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103" y="339684"/>
            <a:ext cx="4028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smtClean="0">
                <a:ln w="3810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393700">
                    <a:srgbClr val="FFFFFF">
                      <a:alpha val="60000"/>
                    </a:srgbClr>
                  </a:glow>
                </a:effectLst>
                <a:latin typeface="Showcard Gothic" panose="04020904020102020604" pitchFamily="82" charset="0"/>
              </a:rPr>
              <a:t>Exit Slip!</a:t>
            </a:r>
            <a:endParaRPr lang="en-US" sz="6000" dirty="0">
              <a:ln w="38100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393700">
                  <a:srgbClr val="FFFFFF">
                    <a:alpha val="60000"/>
                  </a:srgb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80970" y="685331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rot="360000" flipV="1">
            <a:off x="6576220" y="691681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rot="1080000" flipV="1">
            <a:off x="6760370" y="729781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440000" flipV="1">
            <a:off x="6847682" y="764706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rot="1800000" flipV="1">
            <a:off x="6931820" y="805981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rot="2160000" flipV="1">
            <a:off x="7011195" y="858368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rot="2520000" flipV="1">
            <a:off x="7084220" y="917106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rot="2880000" flipV="1">
            <a:off x="7150101" y="984574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rot="3240000" flipV="1">
            <a:off x="7208839" y="1057599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rot="3600000" flipV="1">
            <a:off x="7261226" y="1136974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rot="720000" flipV="1">
            <a:off x="6668295" y="705968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rot="3960000" flipV="1">
            <a:off x="7302501" y="1221112"/>
            <a:ext cx="1587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rot="4320000" flipV="1">
            <a:off x="7337426" y="1308424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rot="4680000" flipV="1">
            <a:off x="7361239" y="1400499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rot="5040000" flipV="1">
            <a:off x="7375526" y="1492574"/>
            <a:ext cx="1588" cy="1800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5400000" flipV="1">
            <a:off x="7380289" y="1586237"/>
            <a:ext cx="1587" cy="18002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5760000" flipV="1">
            <a:off x="7375526" y="1681487"/>
            <a:ext cx="1587" cy="18002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rot="6120000" flipV="1">
            <a:off x="7361239" y="1773562"/>
            <a:ext cx="1587" cy="18002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rot="6480000" flipV="1">
            <a:off x="7337426" y="1865637"/>
            <a:ext cx="1587" cy="18002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rot="6840000" flipV="1">
            <a:off x="7302501" y="1952949"/>
            <a:ext cx="1588" cy="18002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rot="7200000" flipV="1">
            <a:off x="7261226" y="2037087"/>
            <a:ext cx="1587" cy="18002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rot="7560000" flipV="1">
            <a:off x="7208839" y="2116462"/>
            <a:ext cx="1587" cy="18002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rot="8280000" flipV="1">
            <a:off x="7084220" y="2255368"/>
            <a:ext cx="1587" cy="18002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rot="8640000" flipV="1">
            <a:off x="7011195" y="2314106"/>
            <a:ext cx="1587" cy="1800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 rot="9000000" flipV="1">
            <a:off x="6931820" y="2366493"/>
            <a:ext cx="1587" cy="1800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rot="9360000" flipV="1">
            <a:off x="6847682" y="2407768"/>
            <a:ext cx="1588" cy="1800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rot="7920000" flipV="1">
            <a:off x="7150101" y="2189487"/>
            <a:ext cx="1587" cy="18002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rot="9720000" flipV="1">
            <a:off x="6760370" y="2442693"/>
            <a:ext cx="1587" cy="1800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rot="10080000" flipV="1">
            <a:off x="6668295" y="2466506"/>
            <a:ext cx="1587" cy="18002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 rot="10440000" flipV="1">
            <a:off x="6576220" y="2480793"/>
            <a:ext cx="1587" cy="18002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rot="10800000" flipV="1">
            <a:off x="6480970" y="2485556"/>
            <a:ext cx="1587" cy="18002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6019007" y="258293"/>
            <a:ext cx="1143000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2D050"/>
                </a:solidFill>
              </a:rPr>
              <a:t>START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381207" y="2163293"/>
            <a:ext cx="685800" cy="3693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2:30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6247607" y="4449293"/>
            <a:ext cx="8382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5:00</a:t>
            </a:r>
          </a:p>
        </p:txBody>
      </p:sp>
      <p:sp>
        <p:nvSpPr>
          <p:cNvPr id="52" name="Oval 40"/>
          <p:cNvSpPr>
            <a:spLocks noChangeArrowheads="1"/>
          </p:cNvSpPr>
          <p:nvPr/>
        </p:nvSpPr>
        <p:spPr bwMode="auto">
          <a:xfrm>
            <a:off x="6019007" y="1934693"/>
            <a:ext cx="914400" cy="914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09407" y="867893"/>
            <a:ext cx="34550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Time’s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9632" y="4155926"/>
            <a:ext cx="193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Don’t waste </a:t>
            </a:r>
            <a:r>
              <a:rPr lang="en-US" sz="2400" u="sng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your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time!</a:t>
            </a:r>
            <a:endParaRPr lang="en-US" sz="2400" b="1" dirty="0"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1028" name="Picture 4" descr="http://3.bp.blogspot.com/-NkreE8yc6Gw/UIRVaosu2AI/AAAAAAAADqU/y7WV2riJ1A8/s1600/bored_larg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32" y="5032981"/>
            <a:ext cx="3048000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4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4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4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4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40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6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65" y="387774"/>
            <a:ext cx="8375695" cy="58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16" y="843901"/>
            <a:ext cx="8696325" cy="576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482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Student work Sample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0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82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Student work Sample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5" y="923330"/>
            <a:ext cx="8700323" cy="55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59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B45718D6-D7BE-4AFF-8A21-9D4BA923E5E8}" vid="{86AFD07E-6AD0-4BF7-9B34-EB0A215A1022}"/>
    </a:ext>
  </a:ext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</TotalTime>
  <Words>575</Words>
  <Application>Microsoft Office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MS PGothic</vt:lpstr>
      <vt:lpstr>MS PGothic</vt:lpstr>
      <vt:lpstr>Aharoni</vt:lpstr>
      <vt:lpstr>Arial</vt:lpstr>
      <vt:lpstr>Arial Black</vt:lpstr>
      <vt:lpstr>Arial Narrow</vt:lpstr>
      <vt:lpstr>Calibri</vt:lpstr>
      <vt:lpstr>Calibri Light</vt:lpstr>
      <vt:lpstr>Comic Sans MS</vt:lpstr>
      <vt:lpstr>Garamond</vt:lpstr>
      <vt:lpstr>Gill Sans Ultra Bold Condensed</vt:lpstr>
      <vt:lpstr>Impact</vt:lpstr>
      <vt:lpstr>Showcard Gothic</vt:lpstr>
      <vt:lpstr>Snap ITC</vt:lpstr>
      <vt:lpstr>Verdana</vt:lpstr>
      <vt:lpstr>Wingdings</vt:lpstr>
      <vt:lpstr>Default</vt:lpstr>
      <vt:lpstr>Cliff</vt:lpstr>
      <vt:lpstr>Network</vt:lpstr>
      <vt:lpstr>Edge</vt:lpstr>
      <vt:lpstr>Office Theme</vt:lpstr>
      <vt:lpstr>Default Design</vt:lpstr>
      <vt:lpstr>Equation</vt:lpstr>
      <vt:lpstr>PowerPoint Presentation</vt:lpstr>
      <vt:lpstr>Mr. C Does:</vt:lpstr>
      <vt:lpstr>Students Do:</vt:lpstr>
      <vt:lpstr>Error Analysis: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Analyze book Example</vt:lpstr>
      <vt:lpstr>Analyze book Example</vt:lpstr>
      <vt:lpstr>Apply book Example</vt:lpstr>
      <vt:lpstr>So to SIMPLIFY rational expressions, factor to see what you can cancel</vt:lpstr>
      <vt:lpstr>SIMPLIFY the rational expressions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contreras</dc:creator>
  <cp:lastModifiedBy>luis contreras</cp:lastModifiedBy>
  <cp:revision>4</cp:revision>
  <dcterms:created xsi:type="dcterms:W3CDTF">2015-02-05T19:53:43Z</dcterms:created>
  <dcterms:modified xsi:type="dcterms:W3CDTF">2015-02-05T20:19:42Z</dcterms:modified>
</cp:coreProperties>
</file>