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0" r:id="rId19"/>
    <p:sldId id="274" r:id="rId20"/>
    <p:sldId id="281" r:id="rId21"/>
    <p:sldId id="283" r:id="rId22"/>
    <p:sldId id="285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5C8C-0EA8-2445-87A5-8545A23CFCA9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7851F-7968-584B-BC65-F9ABDC22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851F-7968-584B-BC65-F9ABDC22D9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2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5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18579742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2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1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212E-9EE0-41E7-839B-9A68CD8C3BA3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105C-9E92-4965-9408-98567B1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llianceeducator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amuanimo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AMU Rep Council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4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5:00-7:00</a:t>
            </a:r>
          </a:p>
          <a:p>
            <a:r>
              <a:rPr lang="en-US" dirty="0" smtClean="0"/>
              <a:t>CTA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0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reasons </a:t>
            </a:r>
            <a:r>
              <a:rPr lang="en-US" dirty="0" smtClean="0"/>
              <a:t>for </a:t>
            </a:r>
            <a:r>
              <a:rPr lang="en-US" dirty="0"/>
              <a:t>w</a:t>
            </a:r>
            <a:r>
              <a:rPr lang="en-US" dirty="0" smtClean="0"/>
              <a:t>anting </a:t>
            </a:r>
            <a:r>
              <a:rPr lang="en-US" dirty="0" smtClean="0"/>
              <a:t>to </a:t>
            </a:r>
            <a:r>
              <a:rPr lang="en-US" dirty="0"/>
              <a:t>s</a:t>
            </a:r>
            <a:r>
              <a:rPr lang="en-US" dirty="0" smtClean="0"/>
              <a:t>tay </a:t>
            </a:r>
            <a:r>
              <a:rPr lang="en-US" dirty="0" smtClean="0"/>
              <a:t>with </a:t>
            </a:r>
            <a:r>
              <a:rPr lang="en-US" dirty="0" smtClean="0"/>
              <a:t>Current Classic Eval 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603570"/>
              </p:ext>
            </p:extLst>
          </p:nvPr>
        </p:nvGraphicFramePr>
        <p:xfrm>
          <a:off x="729257" y="1771148"/>
          <a:ext cx="6714192" cy="369890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714192"/>
              </a:tblGrid>
              <a:tr h="366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</a:rPr>
                        <a:t>Score transfer option</a:t>
                      </a:r>
                      <a:r>
                        <a:rPr lang="en-US" sz="2000" b="0" baseline="0" dirty="0" smtClean="0">
                          <a:effectLst/>
                          <a:latin typeface="+mj-lt"/>
                        </a:rPr>
                        <a:t> is a plus</a:t>
                      </a:r>
                      <a:endParaRPr lang="en-US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6179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</a:rPr>
                        <a:t>Other options do not address sustainability</a:t>
                      </a:r>
                      <a:r>
                        <a:rPr lang="en-US" sz="2000" b="0" baseline="0" dirty="0" smtClean="0">
                          <a:effectLst/>
                          <a:latin typeface="+mj-lt"/>
                        </a:rPr>
                        <a:t> issue. ( More work/more stress)</a:t>
                      </a:r>
                      <a:endParaRPr lang="en-US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6179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</a:rPr>
                        <a:t>Lesson plan should not be done twice per year or we</a:t>
                      </a:r>
                      <a:r>
                        <a:rPr lang="en-US" sz="2000" b="0" baseline="0" dirty="0" smtClean="0">
                          <a:effectLst/>
                          <a:latin typeface="+mj-lt"/>
                        </a:rPr>
                        <a:t> should keep lesson plan as is</a:t>
                      </a:r>
                      <a:endParaRPr lang="en-US" sz="2000" b="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366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j-lt"/>
                        </a:rPr>
                        <a:t>Tier </a:t>
                      </a:r>
                      <a:r>
                        <a:rPr lang="en-US" sz="2000" b="0" dirty="0" smtClean="0">
                          <a:effectLst/>
                          <a:latin typeface="+mj-lt"/>
                        </a:rPr>
                        <a:t>2 – don’t </a:t>
                      </a:r>
                      <a:r>
                        <a:rPr lang="en-US" sz="2000" b="0" dirty="0" smtClean="0">
                          <a:effectLst/>
                          <a:latin typeface="+mj-lt"/>
                        </a:rPr>
                        <a:t>like</a:t>
                      </a: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366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</a:rPr>
                        <a:t>Unscheduled – don’t </a:t>
                      </a:r>
                      <a:r>
                        <a:rPr lang="en-US" sz="2000" b="0" dirty="0" smtClean="0">
                          <a:effectLst/>
                          <a:latin typeface="+mj-lt"/>
                        </a:rPr>
                        <a:t>like</a:t>
                      </a: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73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Need</a:t>
                      </a:r>
                      <a:r>
                        <a:rPr lang="en-US" sz="2000" b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more teacher input during the recommendation phase. </a:t>
                      </a:r>
                      <a:endParaRPr lang="en-US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  <a:tr h="632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Entry</a:t>
                      </a:r>
                      <a:r>
                        <a:rPr lang="en-US" sz="2000" b="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point for Tier 2 should be lower </a:t>
                      </a:r>
                      <a:endParaRPr lang="en-US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29F1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5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Vice President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Angel Maldonado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096" y="1986824"/>
            <a:ext cx="8070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AMU is continuing to address issues around safety, evaluation,  and school leadership at Locke.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Members and administrators are often not on the same page when it comes to implementing polices and practices around such issues.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4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Counselor Vice President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Carol Moreno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619" y="2703589"/>
            <a:ext cx="67393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The counselor evaluation pilot will continue next year with the same schools that piloted this year.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AMU/management have put together a QIT to work on improving the current counselor evaluation until a new one is entirely implemented.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0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Secretary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Danielle Berger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151" y="2238320"/>
            <a:ext cx="612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April minutes passed.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6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Treasurer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Danielle Parker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8514" y="2074848"/>
            <a:ext cx="477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dirty="0" smtClean="0"/>
              <a:t>AMU Dues </a:t>
            </a:r>
            <a:r>
              <a:rPr lang="en-US" dirty="0" smtClean="0"/>
              <a:t>Increase- please see accompany ppt.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8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67" y="2689006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Committee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Reports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09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Benefits Committee Report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Brian Pfeffer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5578" y="2452093"/>
            <a:ext cx="647529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The benefits committee made their recommendation to the negotiating teams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There are several options on the table that we feel will provide our members with quality healthcare.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1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Grievance Committee Report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Nancy Wang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439" y="1747127"/>
            <a:ext cx="7565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4696" y="2539999"/>
            <a:ext cx="7816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 B: Teacher evaluation (Level 2 response- basically “we hear your concerns but we are not changing any scores”)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Moving on to Level 3</a:t>
            </a:r>
          </a:p>
          <a:p>
            <a:r>
              <a:rPr lang="en-US" dirty="0"/>
              <a:t>Animo Pat Brown- teacher received a written warning for refusing to cover during her prep period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Moving on to Level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3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(Informal) ARB: Formal observation</a:t>
            </a:r>
          </a:p>
          <a:p>
            <a:pPr lvl="1"/>
            <a:r>
              <a:rPr lang="en-US" dirty="0" smtClean="0"/>
              <a:t>Not following timeline/changing the meeting times </a:t>
            </a:r>
          </a:p>
          <a:p>
            <a:pPr lvl="1"/>
            <a:r>
              <a:rPr lang="en-US" dirty="0" smtClean="0"/>
              <a:t>Telling teacher that AP classes will not be observed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(Potential) ARB: teaching matrix concern</a:t>
            </a:r>
          </a:p>
          <a:p>
            <a:pPr lvl="1"/>
            <a:r>
              <a:rPr lang="en-US" dirty="0" smtClean="0"/>
              <a:t>Experienced teachers are asked to take on 3-4 preps (lack of teacher retention)</a:t>
            </a:r>
          </a:p>
          <a:p>
            <a:pPr lvl="1"/>
            <a:r>
              <a:rPr lang="en-US" dirty="0" smtClean="0"/>
              <a:t>Agreed upon matrix is changed </a:t>
            </a:r>
            <a:r>
              <a:rPr lang="en-US" smtClean="0"/>
              <a:t>over the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6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Bargaining Committee Report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Elizabeth Ruff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7339" y="2150297"/>
            <a:ext cx="634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7852" y="1974220"/>
            <a:ext cx="1846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417638"/>
            <a:ext cx="8499614" cy="4580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3148" indent="-253148" algn="ctr" defTabSz="332708">
              <a:spcBef>
                <a:spcPts val="2391"/>
              </a:spcBef>
              <a:defRPr sz="1800"/>
            </a:pPr>
            <a:r>
              <a:rPr lang="en-US" sz="1600" dirty="0" smtClean="0"/>
              <a:t>VI. Work year and Hours of Employment</a:t>
            </a:r>
          </a:p>
          <a:p>
            <a:pPr marL="253148" indent="-253148" defTabSz="332708">
              <a:spcBef>
                <a:spcPts val="2391"/>
              </a:spcBef>
              <a:defRPr sz="1800"/>
            </a:pPr>
            <a:r>
              <a:rPr lang="en-US" sz="1600" dirty="0" smtClean="0"/>
              <a:t>We </a:t>
            </a:r>
            <a:r>
              <a:rPr lang="en-US" sz="1600" dirty="0"/>
              <a:t>have come to a conceptual agreement to use the </a:t>
            </a:r>
            <a:r>
              <a:rPr lang="en-US" sz="1600" u="sng" dirty="0"/>
              <a:t>grievance settlement language</a:t>
            </a:r>
            <a:r>
              <a:rPr lang="en-US" sz="1600" dirty="0"/>
              <a:t> from the Leadership and Locke work day grievances for </a:t>
            </a:r>
            <a:r>
              <a:rPr lang="en-US" sz="1600" u="sng" dirty="0"/>
              <a:t>start time</a:t>
            </a:r>
            <a:r>
              <a:rPr lang="en-US" sz="1600" dirty="0"/>
              <a:t>.</a:t>
            </a:r>
          </a:p>
          <a:p>
            <a:pPr marL="538897" lvl="1" indent="-285750" defTabSz="332708">
              <a:spcBef>
                <a:spcPts val="2391"/>
              </a:spcBef>
              <a:buFont typeface="Wingdings" charset="2"/>
              <a:buChar char="q"/>
              <a:defRPr sz="1800"/>
            </a:pPr>
            <a:r>
              <a:rPr lang="en-US" sz="1600" dirty="0"/>
              <a:t>“Per Locke’s Safe &amp; Civil Committee, GDPS expects that teachers’ classroom doors are open to meet and greet students five minutes before class instruction time is scheduled to begin to promote a positive school culture.”</a:t>
            </a:r>
          </a:p>
          <a:p>
            <a:pPr marL="538897" lvl="1" indent="-285750" defTabSz="332708">
              <a:spcBef>
                <a:spcPts val="2391"/>
              </a:spcBef>
              <a:buFont typeface="Wingdings" charset="2"/>
              <a:buChar char="q"/>
              <a:defRPr sz="1800"/>
            </a:pPr>
            <a:r>
              <a:rPr lang="en-US" sz="1600" dirty="0"/>
              <a:t>Still working on TA language.</a:t>
            </a:r>
          </a:p>
          <a:p>
            <a:pPr marL="285750" indent="-285750" defTabSz="332708">
              <a:spcBef>
                <a:spcPts val="2391"/>
              </a:spcBef>
              <a:buFont typeface="Wingdings" charset="2"/>
              <a:buChar char="q"/>
              <a:defRPr sz="1800"/>
            </a:pPr>
            <a:r>
              <a:rPr lang="en-US" sz="1600" dirty="0"/>
              <a:t>In order to </a:t>
            </a:r>
            <a:r>
              <a:rPr lang="en-US" sz="1600" u="sng" dirty="0"/>
              <a:t>minimize after school meetings</a:t>
            </a:r>
            <a:r>
              <a:rPr lang="en-US" sz="1600" dirty="0"/>
              <a:t>, admin will be able to </a:t>
            </a:r>
            <a:r>
              <a:rPr lang="en-US" sz="1600" u="sng" dirty="0"/>
              <a:t>send information electronically</a:t>
            </a:r>
            <a:r>
              <a:rPr lang="en-US" sz="1600" dirty="0"/>
              <a:t> if they choose to.</a:t>
            </a:r>
          </a:p>
          <a:p>
            <a:pPr marL="285750" indent="-285750" defTabSz="332708">
              <a:spcBef>
                <a:spcPts val="2391"/>
              </a:spcBef>
              <a:buFont typeface="Wingdings" charset="2"/>
              <a:buChar char="q"/>
              <a:defRPr sz="1800"/>
            </a:pPr>
            <a:r>
              <a:rPr lang="en-US" sz="1600" dirty="0"/>
              <a:t>GDPS </a:t>
            </a:r>
            <a:r>
              <a:rPr lang="en-US" sz="1600" dirty="0" smtClean="0"/>
              <a:t>acknowledges that the contract language allows for members to leave campus when the student day is done on  minimum days so long as there are no other contractual obligations. ( PD/staff meetings etc.)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607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Agenda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3815" y="1322818"/>
            <a:ext cx="719198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000000"/>
              </a:solidFill>
              <a:latin typeface="+mj-lt"/>
              <a:cs typeface="Times New Roman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Roll Call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Approval of </a:t>
            </a:r>
            <a:r>
              <a:rPr lang="en-US" dirty="0">
                <a:solidFill>
                  <a:srgbClr val="000000"/>
                </a:solidFill>
                <a:latin typeface="+mj-lt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Agenda ( Action Item)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Approval of April Minutes ( Action item)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Executive Board Report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Committee Reports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Guest-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Times New Roman"/>
              </a:rPr>
              <a:t>Elana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Times New Roman"/>
              </a:rPr>
              <a:t>Goldbaum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Alliance and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Times New Roman"/>
              </a:rPr>
              <a:t>Asharg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j-lt"/>
                <a:cs typeface="Times New Roman"/>
              </a:rPr>
              <a:t>Molla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+mj-lt"/>
              <a:cs typeface="Times New Roman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Discussion Items- Animo Leadership Hiring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Announcements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Times New Roman"/>
              </a:rPr>
              <a:t>Adjournment</a:t>
            </a:r>
          </a:p>
          <a:p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1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/>
              <a:t>VI - Work Year &amp; Hours of Employment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00400" y="1830587"/>
            <a:ext cx="8661414" cy="4842716"/>
          </a:xfrm>
          <a:prstGeom prst="rect">
            <a:avLst/>
          </a:prstGeom>
        </p:spPr>
        <p:txBody>
          <a:bodyPr/>
          <a:lstStyle/>
          <a:p>
            <a:pPr marL="253148" indent="-253148" defTabSz="332708">
              <a:spcBef>
                <a:spcPts val="2391"/>
              </a:spcBef>
              <a:defRPr sz="1800"/>
            </a:pPr>
            <a:r>
              <a:rPr sz="2100" dirty="0"/>
              <a:t>We have come to a conceptual agreement to use the </a:t>
            </a:r>
            <a:r>
              <a:rPr sz="2100" u="sng" dirty="0"/>
              <a:t>grievance settlement language</a:t>
            </a:r>
            <a:r>
              <a:rPr sz="2100" dirty="0"/>
              <a:t> from the Leadership and Locke work day grievances for </a:t>
            </a:r>
            <a:r>
              <a:rPr sz="2100" u="sng" dirty="0"/>
              <a:t>start time</a:t>
            </a:r>
            <a:r>
              <a:rPr sz="2100" dirty="0"/>
              <a:t>.</a:t>
            </a:r>
          </a:p>
          <a:p>
            <a:pPr marL="506295" lvl="1" indent="-253148" defTabSz="332708">
              <a:spcBef>
                <a:spcPts val="2391"/>
              </a:spcBef>
              <a:defRPr sz="1800"/>
            </a:pPr>
            <a:r>
              <a:rPr sz="1600" dirty="0"/>
              <a:t>“Per Locke’s Safe &amp; Civil Committee, GDPS expects that teachers’ classroom doors are open to meet and greet students five minutes before class instruction time is scheduled to begin to promote a positive school culture.”</a:t>
            </a:r>
          </a:p>
          <a:p>
            <a:pPr marL="506295" lvl="1" indent="-253148" defTabSz="332708">
              <a:spcBef>
                <a:spcPts val="2391"/>
              </a:spcBef>
              <a:defRPr sz="1800"/>
            </a:pPr>
            <a:r>
              <a:rPr sz="1600" dirty="0"/>
              <a:t>Still working on TA language.</a:t>
            </a:r>
          </a:p>
          <a:p>
            <a:pPr marL="253148" indent="-253148" defTabSz="332708">
              <a:spcBef>
                <a:spcPts val="2391"/>
              </a:spcBef>
              <a:defRPr sz="1800"/>
            </a:pPr>
            <a:r>
              <a:rPr sz="2100" dirty="0"/>
              <a:t>In order to </a:t>
            </a:r>
            <a:r>
              <a:rPr sz="2100" u="sng" dirty="0"/>
              <a:t>minimize after school meetings</a:t>
            </a:r>
            <a:r>
              <a:rPr sz="2100" dirty="0"/>
              <a:t>, admin will be able to </a:t>
            </a:r>
            <a:r>
              <a:rPr sz="2100" u="sng" dirty="0"/>
              <a:t>send information electronically</a:t>
            </a:r>
            <a:r>
              <a:rPr sz="2100" dirty="0"/>
              <a:t> if they choose to.</a:t>
            </a:r>
          </a:p>
          <a:p>
            <a:pPr marL="253148" indent="-253148" defTabSz="332708">
              <a:spcBef>
                <a:spcPts val="2391"/>
              </a:spcBef>
              <a:defRPr sz="1800"/>
            </a:pPr>
            <a:r>
              <a:rPr sz="2100" dirty="0"/>
              <a:t>GDPS agreed to let admin know that </a:t>
            </a:r>
            <a:r>
              <a:rPr sz="2100" u="sng" dirty="0"/>
              <a:t>teachers can leave at the end of the student day on minimum days</a:t>
            </a:r>
            <a:r>
              <a:rPr sz="2100" dirty="0"/>
              <a:t> unless they have a meeting or some other similar obligation.</a:t>
            </a:r>
          </a:p>
        </p:txBody>
      </p:sp>
    </p:spTree>
    <p:extLst>
      <p:ext uri="{BB962C8B-B14F-4D97-AF65-F5344CB8AC3E}">
        <p14:creationId xmlns:p14="http://schemas.microsoft.com/office/powerpoint/2010/main" val="32270668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XXVII - Benefits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 dirty="0"/>
              <a:t>Benefits Committee presented recommendations.</a:t>
            </a:r>
          </a:p>
          <a:p>
            <a:pPr lvl="0">
              <a:defRPr sz="1800"/>
            </a:pPr>
            <a:r>
              <a:rPr sz="2500" dirty="0"/>
              <a:t>Negotiations are ongoing.  AMU is advocating for a </a:t>
            </a:r>
            <a:r>
              <a:rPr sz="2500" u="sng" dirty="0"/>
              <a:t>100% employer-paid option that is as good or better than the full HMO we have this year</a:t>
            </a:r>
            <a:r>
              <a:rPr sz="2500" dirty="0"/>
              <a:t>, as well as </a:t>
            </a:r>
            <a:r>
              <a:rPr sz="2500" u="sng" dirty="0"/>
              <a:t>other choices for members</a:t>
            </a:r>
            <a:r>
              <a:rPr sz="2500" dirty="0"/>
              <a:t> who choose to pay a buy up.</a:t>
            </a:r>
          </a:p>
          <a:p>
            <a:pPr lvl="0">
              <a:defRPr sz="1800"/>
            </a:pPr>
            <a:r>
              <a:rPr sz="2500" dirty="0"/>
              <a:t>Member priorities in the form of survey data will help to inform our negotiations</a:t>
            </a:r>
          </a:p>
        </p:txBody>
      </p:sp>
    </p:spTree>
    <p:extLst>
      <p:ext uri="{BB962C8B-B14F-4D97-AF65-F5344CB8AC3E}">
        <p14:creationId xmlns:p14="http://schemas.microsoft.com/office/powerpoint/2010/main" val="3548208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/>
            </a:pPr>
            <a:r>
              <a:rPr sz="5300"/>
              <a:t>XXV - Personal Necessity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0650" indent="-290650" defTabSz="381998">
              <a:spcBef>
                <a:spcPts val="2742"/>
              </a:spcBef>
              <a:defRPr sz="1800"/>
            </a:pPr>
            <a:r>
              <a:rPr sz="2400"/>
              <a:t>GDPS is concerned about a </a:t>
            </a:r>
            <a:r>
              <a:rPr sz="2400" u="sng"/>
              <a:t>spike in teacher absences </a:t>
            </a:r>
            <a:r>
              <a:rPr sz="2400"/>
              <a:t>on the days before and after holidays.</a:t>
            </a:r>
          </a:p>
          <a:p>
            <a:pPr marL="290650" indent="-290650" defTabSz="381998">
              <a:spcBef>
                <a:spcPts val="2742"/>
              </a:spcBef>
              <a:defRPr sz="1800"/>
            </a:pPr>
            <a:r>
              <a:rPr sz="2400"/>
              <a:t>To help promote attendance on these days, GDPS has suggested </a:t>
            </a:r>
            <a:r>
              <a:rPr sz="2400" u="sng"/>
              <a:t>piloting an incentive system</a:t>
            </a:r>
            <a:r>
              <a:rPr sz="2400"/>
              <a:t> at a few school sites during the 2015-2016 school year.</a:t>
            </a:r>
          </a:p>
          <a:p>
            <a:pPr marL="290650" indent="-290650" defTabSz="381998">
              <a:spcBef>
                <a:spcPts val="2742"/>
              </a:spcBef>
              <a:defRPr sz="1800"/>
            </a:pPr>
            <a:r>
              <a:rPr sz="2400"/>
              <a:t>The incentive system will </a:t>
            </a:r>
            <a:r>
              <a:rPr sz="2400" u="sng"/>
              <a:t>not further limit teachers’ ability to take personal days</a:t>
            </a:r>
            <a:r>
              <a:rPr sz="2400"/>
              <a:t> when they need them.</a:t>
            </a:r>
          </a:p>
          <a:p>
            <a:pPr marL="290650" indent="-290650" defTabSz="381998">
              <a:spcBef>
                <a:spcPts val="2742"/>
              </a:spcBef>
              <a:defRPr sz="1800"/>
            </a:pPr>
            <a:r>
              <a:rPr sz="2400"/>
              <a:t>Discussion about this plan will be ongoing in upcoming bargaining sessions.  We will have more details then.</a:t>
            </a:r>
          </a:p>
        </p:txBody>
      </p:sp>
    </p:spTree>
    <p:extLst>
      <p:ext uri="{BB962C8B-B14F-4D97-AF65-F5344CB8AC3E}">
        <p14:creationId xmlns:p14="http://schemas.microsoft.com/office/powerpoint/2010/main" val="28098855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 Guest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8376" y="1848500"/>
            <a:ext cx="794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Teachers </a:t>
            </a:r>
            <a:r>
              <a:rPr lang="en-US" dirty="0" err="1" smtClean="0"/>
              <a:t>Elana</a:t>
            </a:r>
            <a:r>
              <a:rPr lang="en-US" dirty="0" smtClean="0"/>
              <a:t> </a:t>
            </a:r>
            <a:r>
              <a:rPr lang="en-US" dirty="0" err="1" smtClean="0"/>
              <a:t>Goldbaum</a:t>
            </a:r>
            <a:r>
              <a:rPr lang="en-US" dirty="0" smtClean="0"/>
              <a:t> and </a:t>
            </a:r>
            <a:r>
              <a:rPr lang="en-US" dirty="0" err="1" smtClean="0"/>
              <a:t>Asharg</a:t>
            </a:r>
            <a:r>
              <a:rPr lang="en-US" dirty="0" smtClean="0"/>
              <a:t> </a:t>
            </a:r>
            <a:r>
              <a:rPr lang="en-US" dirty="0" err="1" smtClean="0"/>
              <a:t>Molla</a:t>
            </a:r>
            <a:r>
              <a:rPr lang="en-US" dirty="0" smtClean="0"/>
              <a:t> from The Alliance came to speak to the site rep council about some of the challenges they have faced working for The Alliance and their reasons for wanting to unionize.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Alliance officials have worked to block organizing efforts of its teachers.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AMU is committed to supporting their efforts to organize and will be sending a letter of support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You can learn more about Alliance Educators United here: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://www.allianceeducators.com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6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Executive Board Reports 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President- Salina Joiner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388" y="1634728"/>
            <a:ext cx="7619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6388" y="1810776"/>
            <a:ext cx="7242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Site Rep/Admin meeting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General Membership meeting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Website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Evaluation </a:t>
            </a:r>
            <a:r>
              <a:rPr lang="en-US" dirty="0" smtClean="0"/>
              <a:t>Webinar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1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Executive Board Reports 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President- Salina Joiner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388" y="1634728"/>
            <a:ext cx="7619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748" y="1810776"/>
            <a:ext cx="7694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Site Rep/Admin meeting </a:t>
            </a:r>
          </a:p>
          <a:p>
            <a:r>
              <a:rPr lang="en-US" dirty="0" smtClean="0"/>
              <a:t>We had one more calendared for the semester but due to conflicts with scheduling AMU/management has agreed to cancel this meeting. The next one will be in the fall. 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General Membership Meeting</a:t>
            </a:r>
          </a:p>
          <a:p>
            <a:r>
              <a:rPr lang="en-US" dirty="0" smtClean="0"/>
              <a:t>AMU/management have not yet concluded negotiations. We hope to finish negotiations within the next couple of weeks. We will hold a general membership meeting to go over T.A.’s/ratification </a:t>
            </a:r>
            <a:r>
              <a:rPr lang="en-US" dirty="0" smtClean="0"/>
              <a:t>when</a:t>
            </a:r>
            <a:r>
              <a:rPr lang="en-US" dirty="0" smtClean="0"/>
              <a:t> we wrap up negotiations. 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Website- AMU has a new website. We are still making some minor changes but wanted to launch what we had so that members can access our resources</a:t>
            </a:r>
            <a:r>
              <a:rPr lang="en-US" dirty="0" smtClean="0"/>
              <a:t>.  </a:t>
            </a:r>
            <a:r>
              <a:rPr lang="en-US" dirty="0" smtClean="0">
                <a:hlinkClick r:id="rId2"/>
              </a:rPr>
              <a:t>www.amuanimo.org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79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/>
                <a:cs typeface="Times New Roman"/>
              </a:rPr>
              <a:t>Executive Board Reports 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President- Salina Joiner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388" y="1634728"/>
            <a:ext cx="7619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 smtClean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6388" y="1810776"/>
            <a:ext cx="7242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Evaluation Data</a:t>
            </a:r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  <a:p>
            <a:pPr marL="285750" indent="-285750">
              <a:buFont typeface="Wingdings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4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Vote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530709"/>
              </p:ext>
            </p:extLst>
          </p:nvPr>
        </p:nvGraphicFramePr>
        <p:xfrm>
          <a:off x="457200" y="1600200"/>
          <a:ext cx="82296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362200"/>
                <a:gridCol w="19050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</a:t>
                      </a:r>
                      <a:endParaRPr lang="en-US" sz="1600" dirty="0"/>
                    </a:p>
                  </a:txBody>
                  <a:tcPr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Votes (classic/</a:t>
                      </a:r>
                      <a:r>
                        <a:rPr lang="en-US" sz="1600" dirty="0" smtClean="0"/>
                        <a:t>A </a:t>
                      </a:r>
                      <a:r>
                        <a:rPr lang="en-US" sz="1600" baseline="0" dirty="0" smtClean="0"/>
                        <a:t>or B</a:t>
                      </a:r>
                      <a:r>
                        <a:rPr lang="en-US" sz="1600" baseline="0" dirty="0" smtClean="0"/>
                        <a:t>/blank)</a:t>
                      </a:r>
                      <a:endParaRPr lang="en-US" sz="1600" dirty="0"/>
                    </a:p>
                  </a:txBody>
                  <a:tcPr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</a:t>
                      </a:r>
                      <a:endParaRPr lang="en-US" sz="1600" dirty="0"/>
                    </a:p>
                  </a:txBody>
                  <a:tcPr>
                    <a:solidFill>
                      <a:srgbClr val="E29F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Votes (</a:t>
                      </a:r>
                      <a:r>
                        <a:rPr lang="en-US" sz="1600" dirty="0" smtClean="0"/>
                        <a:t>classic/</a:t>
                      </a:r>
                      <a:r>
                        <a:rPr lang="en-US" sz="1600" dirty="0" err="1" smtClean="0"/>
                        <a:t>A</a:t>
                      </a:r>
                      <a:r>
                        <a:rPr lang="en-US" sz="1600" baseline="0" dirty="0" err="1" smtClean="0"/>
                        <a:t>or</a:t>
                      </a:r>
                      <a:r>
                        <a:rPr lang="en-US" sz="1600" baseline="0" dirty="0" smtClean="0"/>
                        <a:t> B</a:t>
                      </a:r>
                      <a:r>
                        <a:rPr lang="en-US" sz="1600" baseline="0" dirty="0" smtClean="0"/>
                        <a:t>/blank)</a:t>
                      </a:r>
                      <a:endParaRPr lang="en-US" sz="1600" dirty="0" smtClean="0"/>
                    </a:p>
                  </a:txBody>
                  <a:tcPr>
                    <a:solidFill>
                      <a:srgbClr val="E29F1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Academy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votes (2/3/1)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Mae Jemison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votes (2/</a:t>
                      </a:r>
                      <a:r>
                        <a:rPr lang="en-US" dirty="0" smtClean="0"/>
                        <a:t>2/0)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Locke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votes (23/1/1)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ODLH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votes (18/0/2)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Locke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votes (14/1/1)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 Brown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 votes (20/</a:t>
                      </a:r>
                      <a:r>
                        <a:rPr lang="en-US" dirty="0" smtClean="0"/>
                        <a:t>7/0)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Locke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0" dirty="0" smtClean="0"/>
                        <a:t> votes (12/</a:t>
                      </a:r>
                      <a:r>
                        <a:rPr lang="en-US" baseline="0" dirty="0" smtClean="0"/>
                        <a:t>0/0)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Phillis Wheatley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votes (17/8/1)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ACPA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r>
                        <a:rPr lang="en-US" baseline="0" dirty="0" smtClean="0"/>
                        <a:t> votes (13/</a:t>
                      </a:r>
                      <a:r>
                        <a:rPr lang="en-US" baseline="0" dirty="0" smtClean="0"/>
                        <a:t>2/0)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Ralph</a:t>
                      </a:r>
                      <a:r>
                        <a:rPr lang="en-US" baseline="0" dirty="0" smtClean="0"/>
                        <a:t> Bunche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votes (13/</a:t>
                      </a:r>
                      <a:r>
                        <a:rPr lang="en-US" dirty="0" smtClean="0"/>
                        <a:t>5/0)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Ellen Ochoa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votes (5/</a:t>
                      </a:r>
                      <a:r>
                        <a:rPr lang="en-US" dirty="0" smtClean="0"/>
                        <a:t>1/0)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votes (10/</a:t>
                      </a:r>
                      <a:r>
                        <a:rPr lang="en-US" dirty="0" smtClean="0"/>
                        <a:t>10/0)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Inglewood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r>
                        <a:rPr lang="en-US" baseline="0" dirty="0" smtClean="0"/>
                        <a:t> votes (9/</a:t>
                      </a:r>
                      <a:r>
                        <a:rPr lang="en-US" baseline="0" dirty="0" smtClean="0"/>
                        <a:t>12/0)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votes (14/</a:t>
                      </a:r>
                      <a:r>
                        <a:rPr lang="en-US" dirty="0" smtClean="0"/>
                        <a:t>0/0)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AJR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votes (17/</a:t>
                      </a:r>
                      <a:r>
                        <a:rPr lang="en-US" dirty="0" smtClean="0"/>
                        <a:t>1/0)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 vote (1/</a:t>
                      </a:r>
                      <a:r>
                        <a:rPr lang="en-US" dirty="0" smtClean="0"/>
                        <a:t>18/0)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B.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votes (10/1)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Western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votes (20/</a:t>
                      </a:r>
                      <a:r>
                        <a:rPr lang="en-US" dirty="0" smtClean="0"/>
                        <a:t>0/0)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votes (3/</a:t>
                      </a:r>
                      <a:r>
                        <a:rPr lang="en-US" baseline="0" dirty="0" smtClean="0"/>
                        <a:t>7/0)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votes (13/</a:t>
                      </a:r>
                      <a:r>
                        <a:rPr lang="en-US" dirty="0" smtClean="0"/>
                        <a:t>0/0)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votes (13/</a:t>
                      </a:r>
                      <a:r>
                        <a:rPr lang="en-US" dirty="0" smtClean="0"/>
                        <a:t>2/0)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87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7866" y="1694724"/>
            <a:ext cx="7275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/>
              <a:t>A total of 341 teachers responded to the survey</a:t>
            </a:r>
          </a:p>
        </p:txBody>
      </p:sp>
      <p:sp>
        <p:nvSpPr>
          <p:cNvPr id="4" name="Rectangle 3"/>
          <p:cNvSpPr/>
          <p:nvPr/>
        </p:nvSpPr>
        <p:spPr>
          <a:xfrm>
            <a:off x="287866" y="2690335"/>
            <a:ext cx="75635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/>
              <a:t>If a teacher voted twice, KM was able to de-duplicate the data set so that only their most recent response was counted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charset="2"/>
              <a:buChar char="q"/>
            </a:pPr>
            <a:r>
              <a:rPr lang="en-US" dirty="0"/>
              <a:t>79 teachers voted 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5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Stick with Classic or Move to Option A/B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556" y="2032000"/>
            <a:ext cx="7378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26% (89) teachers </a:t>
            </a:r>
            <a:r>
              <a:rPr lang="en-US" dirty="0"/>
              <a:t>said they wanted to move to Option A or B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74% (252) teachers </a:t>
            </a:r>
            <a:r>
              <a:rPr lang="en-US" dirty="0"/>
              <a:t>said they wanted to stay with the Current Classic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/>
              <a:t>6 blanks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0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478" y="463261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If </a:t>
            </a:r>
            <a:r>
              <a:rPr lang="en-US" sz="2800" dirty="0"/>
              <a:t>the members determine that they would prefer to move to one of the two options, we will need to select one.  After reviewing the details of Option A and Option B, which would you prefer to implement?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359" y="3638733"/>
            <a:ext cx="735329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/>
              <a:t>Of the 252 members who want to stick with Current </a:t>
            </a:r>
            <a:r>
              <a:rPr lang="en-US" dirty="0" smtClean="0"/>
              <a:t>Classic</a:t>
            </a:r>
          </a:p>
          <a:p>
            <a:endParaRPr lang="en-US" dirty="0"/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175 (69%) of them voted to abstain from answering this question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31 (12%) voted for Option A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41 (16%) voted for Option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9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MU Them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AMU Theme.thmx</Template>
  <TotalTime>2272</TotalTime>
  <Words>1395</Words>
  <Application>Microsoft Macintosh PowerPoint</Application>
  <PresentationFormat>On-screen Show (4:3)</PresentationFormat>
  <Paragraphs>168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AMU Theme</vt:lpstr>
      <vt:lpstr>AMU Rep Council Meeting</vt:lpstr>
      <vt:lpstr>Agenda</vt:lpstr>
      <vt:lpstr>Executive Board Reports  President- Salina Joiner</vt:lpstr>
      <vt:lpstr>Executive Board Reports  President- Salina Joiner</vt:lpstr>
      <vt:lpstr>Executive Board Reports  President- Salina Joiner</vt:lpstr>
      <vt:lpstr>Schools Vote </vt:lpstr>
      <vt:lpstr>Survey Data</vt:lpstr>
      <vt:lpstr>Stick with Classic or Move to Option A/B</vt:lpstr>
      <vt:lpstr>  If the members determine that they would prefer to move to one of the two options, we will need to select one.  After reviewing the details of Option A and Option B, which would you prefer to implement?</vt:lpstr>
      <vt:lpstr>Some reasons for wanting to stay with Current Classic Eval </vt:lpstr>
      <vt:lpstr>Vice President  Angel Maldonado </vt:lpstr>
      <vt:lpstr>Counselor Vice President  Carol Moreno</vt:lpstr>
      <vt:lpstr>Secretary  Danielle Berger</vt:lpstr>
      <vt:lpstr>Treasurer Danielle Parker</vt:lpstr>
      <vt:lpstr>Committee Reports</vt:lpstr>
      <vt:lpstr>Benefits Committee Report Brian Pfeffer</vt:lpstr>
      <vt:lpstr>Grievance Committee Report Nancy Wang</vt:lpstr>
      <vt:lpstr>New Grievances</vt:lpstr>
      <vt:lpstr>Bargaining Committee Report Elizabeth Ruff</vt:lpstr>
      <vt:lpstr>VI - Work Year &amp; Hours of Employment</vt:lpstr>
      <vt:lpstr>XXVII - Benefits</vt:lpstr>
      <vt:lpstr>XXV - Personal Necessity</vt:lpstr>
      <vt:lpstr>Alliance Guest</vt:lpstr>
    </vt:vector>
  </TitlesOfParts>
  <Company>Animo Jackie Robinson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 Rep Council Meeting</dc:title>
  <dc:creator>Salina Joiner</dc:creator>
  <cp:lastModifiedBy>Salina Joiner</cp:lastModifiedBy>
  <cp:revision>15</cp:revision>
  <dcterms:created xsi:type="dcterms:W3CDTF">2015-05-06T02:56:21Z</dcterms:created>
  <dcterms:modified xsi:type="dcterms:W3CDTF">2015-05-07T16:48:27Z</dcterms:modified>
</cp:coreProperties>
</file>