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4" r:id="rId1"/>
  </p:sldMasterIdLst>
  <p:notesMasterIdLst>
    <p:notesMasterId r:id="rId46"/>
  </p:notesMasterIdLst>
  <p:sldIdLst>
    <p:sldId id="256" r:id="rId2"/>
    <p:sldId id="257" r:id="rId3"/>
    <p:sldId id="258" r:id="rId4"/>
    <p:sldId id="259" r:id="rId5"/>
    <p:sldId id="298" r:id="rId6"/>
    <p:sldId id="260" r:id="rId7"/>
    <p:sldId id="261" r:id="rId8"/>
    <p:sldId id="262" r:id="rId9"/>
    <p:sldId id="263" r:id="rId10"/>
    <p:sldId id="296" r:id="rId11"/>
    <p:sldId id="264" r:id="rId12"/>
    <p:sldId id="265" r:id="rId13"/>
    <p:sldId id="266" r:id="rId14"/>
    <p:sldId id="297" r:id="rId15"/>
    <p:sldId id="267" r:id="rId16"/>
    <p:sldId id="268"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9" r:id="rId44"/>
    <p:sldId id="300" r:id="rId4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40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89543098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6" name="Shape 166"/>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4" name="Shape 184"/>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8" name="Shape 208"/>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4" name="Shape 214"/>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0" name="Shape 220"/>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6" name="Shape 226"/>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8" name="Shape 238"/>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0" name="Shape 250"/>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6" name="Shape 256"/>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4" name="Shape 274"/>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0" name="Shape 280"/>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6" name="Shape 286"/>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8" name="Shape 298"/>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0" name="Shape 310"/>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6" name="Shape 316"/>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2" name="Shape 322"/>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8" name="Shape 328"/>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rm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9"/>
        <p:cNvGrpSpPr/>
        <p:nvPr/>
      </p:nvGrpSpPr>
      <p:grpSpPr>
        <a:xfrm>
          <a:off x="0" y="0"/>
          <a:ext cx="0" cy="0"/>
          <a:chOff x="0" y="0"/>
          <a:chExt cx="0" cy="0"/>
        </a:xfrm>
      </p:grpSpPr>
      <p:grpSp>
        <p:nvGrpSpPr>
          <p:cNvPr id="60" name="Shape 60"/>
          <p:cNvGrpSpPr/>
          <p:nvPr/>
        </p:nvGrpSpPr>
        <p:grpSpPr>
          <a:xfrm>
            <a:off x="-11" y="1334226"/>
            <a:ext cx="7314320" cy="4116299"/>
            <a:chOff x="-11" y="1378676"/>
            <a:chExt cx="7314320" cy="4116299"/>
          </a:xfrm>
        </p:grpSpPr>
        <p:sp>
          <p:nvSpPr>
            <p:cNvPr id="61" name="Shape 61"/>
            <p:cNvSpPr/>
            <p:nvPr/>
          </p:nvSpPr>
          <p:spPr>
            <a:xfrm flipH="1">
              <a:off x="-11" y="1378676"/>
              <a:ext cx="187800" cy="4116299"/>
            </a:xfrm>
            <a:prstGeom prst="rect">
              <a:avLst/>
            </a:prstGeom>
            <a:solidFill>
              <a:schemeClr val="accent2"/>
            </a:solidFill>
            <a:ln>
              <a:noFill/>
            </a:ln>
          </p:spPr>
          <p:txBody>
            <a:bodyPr lIns="91425" tIns="45700" rIns="91425" bIns="45700" anchor="ctr" anchorCtr="0">
              <a:normAutofit/>
            </a:bodyPr>
            <a:lstStyle/>
            <a:p>
              <a:pPr>
                <a:spcBef>
                  <a:spcPts val="0"/>
                </a:spcBef>
                <a:buNone/>
              </a:pPr>
              <a:endParaRPr/>
            </a:p>
          </p:txBody>
        </p:sp>
        <p:sp>
          <p:nvSpPr>
            <p:cNvPr id="62" name="Shape 62"/>
            <p:cNvSpPr/>
            <p:nvPr/>
          </p:nvSpPr>
          <p:spPr>
            <a:xfrm flipH="1">
              <a:off x="187809" y="1378676"/>
              <a:ext cx="7126499" cy="4116299"/>
            </a:xfrm>
            <a:prstGeom prst="rect">
              <a:avLst/>
            </a:prstGeom>
            <a:solidFill>
              <a:srgbClr val="0F243E"/>
            </a:solidFill>
            <a:ln>
              <a:noFill/>
            </a:ln>
          </p:spPr>
          <p:txBody>
            <a:bodyPr lIns="91425" tIns="45700" rIns="91425" bIns="45700" anchor="ctr" anchorCtr="0">
              <a:normAutofit/>
            </a:bodyPr>
            <a:lstStyle/>
            <a:p>
              <a:pPr>
                <a:spcBef>
                  <a:spcPts val="0"/>
                </a:spcBef>
                <a:buNone/>
              </a:pPr>
              <a:endParaRPr/>
            </a:p>
          </p:txBody>
        </p:sp>
      </p:grpSp>
      <p:sp>
        <p:nvSpPr>
          <p:cNvPr id="63" name="Shape 63"/>
          <p:cNvSpPr txBox="1">
            <a:spLocks noGrp="1"/>
          </p:cNvSpPr>
          <p:nvPr>
            <p:ph type="ctrTitle"/>
          </p:nvPr>
        </p:nvSpPr>
        <p:spPr>
          <a:xfrm>
            <a:off x="685800" y="2266575"/>
            <a:ext cx="6400799" cy="13337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subTitle" idx="1"/>
          </p:nvPr>
        </p:nvSpPr>
        <p:spPr>
          <a:xfrm>
            <a:off x="685800" y="3600451"/>
            <a:ext cx="6400799" cy="900599"/>
          </a:xfrm>
          <a:prstGeom prst="rect">
            <a:avLst/>
          </a:prstGeom>
        </p:spPr>
        <p:txBody>
          <a:bodyPr lIns="91425" tIns="91425" rIns="91425" bIns="91425" anchor="t" anchorCtr="0"/>
          <a:lstStyle>
            <a:lvl1pPr rtl="0">
              <a:spcBef>
                <a:spcPts val="0"/>
              </a:spcBef>
              <a:buClr>
                <a:schemeClr val="lt1"/>
              </a:buClr>
              <a:buSzPct val="100000"/>
              <a:buNone/>
              <a:defRPr sz="2400">
                <a:solidFill>
                  <a:schemeClr val="lt1"/>
                </a:solidFill>
              </a:defRPr>
            </a:lvl1pPr>
            <a:lvl2pPr rtl="0">
              <a:spcBef>
                <a:spcPts val="0"/>
              </a:spcBef>
              <a:buClr>
                <a:schemeClr val="lt1"/>
              </a:buClr>
              <a:buSzPct val="100000"/>
              <a:buNone/>
              <a:defRPr sz="2400">
                <a:solidFill>
                  <a:schemeClr val="lt1"/>
                </a:solidFill>
              </a:defRPr>
            </a:lvl2pPr>
            <a:lvl3pPr rtl="0">
              <a:spcBef>
                <a:spcPts val="0"/>
              </a:spcBef>
              <a:buClr>
                <a:schemeClr val="lt1"/>
              </a:buClr>
              <a:buSzPct val="100000"/>
              <a:buNone/>
              <a:defRPr sz="2400">
                <a:solidFill>
                  <a:schemeClr val="lt1"/>
                </a:solidFill>
              </a:defRPr>
            </a:lvl3pPr>
            <a:lvl4pPr rtl="0">
              <a:spcBef>
                <a:spcPts val="0"/>
              </a:spcBef>
              <a:buClr>
                <a:schemeClr val="lt1"/>
              </a:buClr>
              <a:buSzPct val="100000"/>
              <a:buNone/>
              <a:defRPr sz="2400">
                <a:solidFill>
                  <a:schemeClr val="lt1"/>
                </a:solidFill>
              </a:defRPr>
            </a:lvl4pPr>
            <a:lvl5pPr rtl="0">
              <a:spcBef>
                <a:spcPts val="0"/>
              </a:spcBef>
              <a:buClr>
                <a:schemeClr val="lt1"/>
              </a:buClr>
              <a:buSzPct val="100000"/>
              <a:buNone/>
              <a:defRPr sz="2400">
                <a:solidFill>
                  <a:schemeClr val="lt1"/>
                </a:solidFill>
              </a:defRPr>
            </a:lvl5pPr>
            <a:lvl6pPr rtl="0">
              <a:spcBef>
                <a:spcPts val="0"/>
              </a:spcBef>
              <a:buClr>
                <a:schemeClr val="lt1"/>
              </a:buClr>
              <a:buSzPct val="100000"/>
              <a:buNone/>
              <a:defRPr sz="2400">
                <a:solidFill>
                  <a:schemeClr val="lt1"/>
                </a:solidFill>
              </a:defRPr>
            </a:lvl6pPr>
            <a:lvl7pPr rtl="0">
              <a:spcBef>
                <a:spcPts val="0"/>
              </a:spcBef>
              <a:buClr>
                <a:schemeClr val="lt1"/>
              </a:buClr>
              <a:buSzPct val="100000"/>
              <a:buNone/>
              <a:defRPr sz="2400">
                <a:solidFill>
                  <a:schemeClr val="lt1"/>
                </a:solidFill>
              </a:defRPr>
            </a:lvl7pPr>
            <a:lvl8pPr rtl="0">
              <a:spcBef>
                <a:spcPts val="0"/>
              </a:spcBef>
              <a:buClr>
                <a:schemeClr val="lt1"/>
              </a:buClr>
              <a:buSzPct val="100000"/>
              <a:buNone/>
              <a:defRPr sz="2400">
                <a:solidFill>
                  <a:schemeClr val="lt1"/>
                </a:solidFill>
              </a:defRPr>
            </a:lvl8pPr>
            <a:lvl9pPr rtl="0">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5"/>
        <p:cNvGrpSpPr/>
        <p:nvPr/>
      </p:nvGrpSpPr>
      <p:grpSpPr>
        <a:xfrm>
          <a:off x="0" y="0"/>
          <a:ext cx="0" cy="0"/>
          <a:chOff x="0" y="0"/>
          <a:chExt cx="0" cy="0"/>
        </a:xfrm>
      </p:grpSpPr>
      <p:grpSp>
        <p:nvGrpSpPr>
          <p:cNvPr id="66" name="Shape 66"/>
          <p:cNvGrpSpPr/>
          <p:nvPr/>
        </p:nvGrpSpPr>
        <p:grpSpPr>
          <a:xfrm>
            <a:off x="-13" y="-12188"/>
            <a:ext cx="8005727" cy="1612601"/>
            <a:chOff x="-13" y="-12187"/>
            <a:chExt cx="8005727" cy="1161900"/>
          </a:xfrm>
        </p:grpSpPr>
        <p:sp>
          <p:nvSpPr>
            <p:cNvPr id="67" name="Shape 67"/>
            <p:cNvSpPr/>
            <p:nvPr/>
          </p:nvSpPr>
          <p:spPr>
            <a:xfrm flipH="1">
              <a:off x="-13" y="-12187"/>
              <a:ext cx="187800" cy="1161900"/>
            </a:xfrm>
            <a:prstGeom prst="rect">
              <a:avLst/>
            </a:prstGeom>
            <a:solidFill>
              <a:schemeClr val="accent2"/>
            </a:solidFill>
            <a:ln>
              <a:noFill/>
            </a:ln>
          </p:spPr>
          <p:txBody>
            <a:bodyPr lIns="91425" tIns="45700" rIns="91425" bIns="45700" anchor="ctr" anchorCtr="0">
              <a:normAutofit/>
            </a:bodyPr>
            <a:lstStyle/>
            <a:p>
              <a:pPr>
                <a:spcBef>
                  <a:spcPts val="0"/>
                </a:spcBef>
                <a:buNone/>
              </a:pPr>
              <a:endParaRPr/>
            </a:p>
          </p:txBody>
        </p:sp>
        <p:sp>
          <p:nvSpPr>
            <p:cNvPr id="68" name="Shape 68"/>
            <p:cNvSpPr/>
            <p:nvPr/>
          </p:nvSpPr>
          <p:spPr>
            <a:xfrm flipH="1">
              <a:off x="187715" y="-12187"/>
              <a:ext cx="7817999" cy="1161900"/>
            </a:xfrm>
            <a:prstGeom prst="rect">
              <a:avLst/>
            </a:prstGeom>
            <a:solidFill>
              <a:srgbClr val="0F243E"/>
            </a:solidFill>
            <a:ln>
              <a:noFill/>
            </a:ln>
          </p:spPr>
          <p:txBody>
            <a:bodyPr lIns="91425" tIns="45700" rIns="91425" bIns="45700" anchor="ctr" anchorCtr="0">
              <a:normAutofit/>
            </a:bodyPr>
            <a:lstStyle/>
            <a:p>
              <a:pPr>
                <a:spcBef>
                  <a:spcPts val="0"/>
                </a:spcBef>
                <a:buNone/>
              </a:pPr>
              <a:endParaRPr/>
            </a:p>
          </p:txBody>
        </p:sp>
      </p:grpSp>
      <p:sp>
        <p:nvSpPr>
          <p:cNvPr id="69" name="Shape 69"/>
          <p:cNvSpPr txBox="1">
            <a:spLocks noGrp="1"/>
          </p:cNvSpPr>
          <p:nvPr>
            <p:ph type="title"/>
          </p:nvPr>
        </p:nvSpPr>
        <p:spPr>
          <a:xfrm>
            <a:off x="457200" y="134801"/>
            <a:ext cx="7315499" cy="13517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0" name="Shape 70"/>
          <p:cNvSpPr txBox="1">
            <a:spLocks noGrp="1"/>
          </p:cNvSpPr>
          <p:nvPr>
            <p:ph type="body" idx="1"/>
          </p:nvPr>
        </p:nvSpPr>
        <p:spPr>
          <a:xfrm>
            <a:off x="457200" y="1704688"/>
            <a:ext cx="8229600" cy="48401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456245" y="1704684"/>
            <a:ext cx="4038599" cy="48401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2"/>
          </p:nvPr>
        </p:nvSpPr>
        <p:spPr>
          <a:xfrm>
            <a:off x="4648200" y="1704684"/>
            <a:ext cx="4038599" cy="4840199"/>
          </a:xfrm>
          <a:prstGeom prst="rect">
            <a:avLst/>
          </a:prstGeom>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grpSp>
        <p:nvGrpSpPr>
          <p:cNvPr id="74" name="Shape 74"/>
          <p:cNvGrpSpPr/>
          <p:nvPr/>
        </p:nvGrpSpPr>
        <p:grpSpPr>
          <a:xfrm>
            <a:off x="-13" y="-12188"/>
            <a:ext cx="8005727" cy="1612601"/>
            <a:chOff x="-13" y="-12187"/>
            <a:chExt cx="8005727" cy="1161900"/>
          </a:xfrm>
        </p:grpSpPr>
        <p:sp>
          <p:nvSpPr>
            <p:cNvPr id="75" name="Shape 75"/>
            <p:cNvSpPr/>
            <p:nvPr/>
          </p:nvSpPr>
          <p:spPr>
            <a:xfrm flipH="1">
              <a:off x="-13" y="-12187"/>
              <a:ext cx="187800" cy="1161900"/>
            </a:xfrm>
            <a:prstGeom prst="rect">
              <a:avLst/>
            </a:prstGeom>
            <a:solidFill>
              <a:srgbClr val="AB0101"/>
            </a:solidFill>
            <a:ln>
              <a:noFill/>
            </a:ln>
          </p:spPr>
          <p:txBody>
            <a:bodyPr lIns="91425" tIns="45700" rIns="91425" bIns="45700" anchor="ctr" anchorCtr="0">
              <a:normAutofit/>
            </a:bodyPr>
            <a:lstStyle/>
            <a:p>
              <a:pPr>
                <a:spcBef>
                  <a:spcPts val="0"/>
                </a:spcBef>
                <a:buNone/>
              </a:pPr>
              <a:endParaRPr/>
            </a:p>
          </p:txBody>
        </p:sp>
        <p:sp>
          <p:nvSpPr>
            <p:cNvPr id="76" name="Shape 76"/>
            <p:cNvSpPr/>
            <p:nvPr/>
          </p:nvSpPr>
          <p:spPr>
            <a:xfrm flipH="1">
              <a:off x="187715" y="-12187"/>
              <a:ext cx="7817999" cy="1161900"/>
            </a:xfrm>
            <a:prstGeom prst="rect">
              <a:avLst/>
            </a:prstGeom>
            <a:solidFill>
              <a:srgbClr val="0F243E"/>
            </a:solidFill>
            <a:ln>
              <a:noFill/>
            </a:ln>
          </p:spPr>
          <p:txBody>
            <a:bodyPr lIns="91425" tIns="45700" rIns="91425" bIns="45700" anchor="ctr" anchorCtr="0">
              <a:normAutofit/>
            </a:bodyPr>
            <a:lstStyle/>
            <a:p>
              <a:pPr>
                <a:spcBef>
                  <a:spcPts val="0"/>
                </a:spcBef>
                <a:buNone/>
              </a:pPr>
              <a:endParaRPr/>
            </a:p>
          </p:txBody>
        </p:sp>
      </p:grpSp>
      <p:sp>
        <p:nvSpPr>
          <p:cNvPr id="77" name="Shape 77"/>
          <p:cNvSpPr txBox="1">
            <a:spLocks noGrp="1"/>
          </p:cNvSpPr>
          <p:nvPr>
            <p:ph type="title"/>
          </p:nvPr>
        </p:nvSpPr>
        <p:spPr>
          <a:xfrm>
            <a:off x="457200" y="134801"/>
            <a:ext cx="7315499" cy="13517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8"/>
        <p:cNvGrpSpPr/>
        <p:nvPr/>
      </p:nvGrpSpPr>
      <p:grpSpPr>
        <a:xfrm>
          <a:off x="0" y="0"/>
          <a:ext cx="0" cy="0"/>
          <a:chOff x="0" y="0"/>
          <a:chExt cx="0" cy="0"/>
        </a:xfrm>
      </p:grpSpPr>
      <p:grpSp>
        <p:nvGrpSpPr>
          <p:cNvPr id="79" name="Shape 79"/>
          <p:cNvGrpSpPr/>
          <p:nvPr/>
        </p:nvGrpSpPr>
        <p:grpSpPr>
          <a:xfrm>
            <a:off x="-13" y="-12188"/>
            <a:ext cx="8005727" cy="1612601"/>
            <a:chOff x="-13" y="-12187"/>
            <a:chExt cx="8005727" cy="1161900"/>
          </a:xfrm>
        </p:grpSpPr>
        <p:sp>
          <p:nvSpPr>
            <p:cNvPr id="80" name="Shape 80"/>
            <p:cNvSpPr/>
            <p:nvPr/>
          </p:nvSpPr>
          <p:spPr>
            <a:xfrm flipH="1">
              <a:off x="-13" y="-12187"/>
              <a:ext cx="187800" cy="1161900"/>
            </a:xfrm>
            <a:prstGeom prst="rect">
              <a:avLst/>
            </a:prstGeom>
            <a:solidFill>
              <a:srgbClr val="AB0101"/>
            </a:solidFill>
            <a:ln>
              <a:noFill/>
            </a:ln>
          </p:spPr>
          <p:txBody>
            <a:bodyPr lIns="91425" tIns="45700" rIns="91425" bIns="45700" anchor="ctr" anchorCtr="0">
              <a:normAutofit/>
            </a:bodyPr>
            <a:lstStyle/>
            <a:p>
              <a:pPr>
                <a:spcBef>
                  <a:spcPts val="0"/>
                </a:spcBef>
                <a:buNone/>
              </a:pPr>
              <a:endParaRPr/>
            </a:p>
          </p:txBody>
        </p:sp>
        <p:sp>
          <p:nvSpPr>
            <p:cNvPr id="81" name="Shape 81"/>
            <p:cNvSpPr/>
            <p:nvPr/>
          </p:nvSpPr>
          <p:spPr>
            <a:xfrm flipH="1">
              <a:off x="187715" y="-12187"/>
              <a:ext cx="7817999" cy="1161900"/>
            </a:xfrm>
            <a:prstGeom prst="rect">
              <a:avLst/>
            </a:prstGeom>
            <a:solidFill>
              <a:srgbClr val="0F243E"/>
            </a:solidFill>
            <a:ln>
              <a:noFill/>
            </a:ln>
          </p:spPr>
          <p:txBody>
            <a:bodyPr lIns="91425" tIns="45700" rIns="91425" bIns="45700" anchor="ctr" anchorCtr="0">
              <a:normAutofit/>
            </a:bodyPr>
            <a:lstStyle/>
            <a:p>
              <a:pPr>
                <a:spcBef>
                  <a:spcPts val="0"/>
                </a:spcBef>
                <a:buNone/>
              </a:pPr>
              <a:endParaRPr/>
            </a:p>
          </p:txBody>
        </p:sp>
      </p:grpSp>
      <p:sp>
        <p:nvSpPr>
          <p:cNvPr id="82" name="Shape 82"/>
          <p:cNvSpPr txBox="1">
            <a:spLocks noGrp="1"/>
          </p:cNvSpPr>
          <p:nvPr>
            <p:ph type="title"/>
          </p:nvPr>
        </p:nvSpPr>
        <p:spPr>
          <a:xfrm>
            <a:off x="457200" y="134801"/>
            <a:ext cx="7315499" cy="1351799"/>
          </a:xfrm>
          <a:prstGeom prst="rect">
            <a:avLst/>
          </a:prstGeom>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83"/>
        <p:cNvGrpSpPr/>
        <p:nvPr/>
      </p:nvGrpSpPr>
      <p:grpSpPr>
        <a:xfrm>
          <a:off x="0" y="0"/>
          <a:ext cx="0" cy="0"/>
          <a:chOff x="0" y="0"/>
          <a:chExt cx="0" cy="0"/>
        </a:xfrm>
      </p:grpSpPr>
      <p:sp>
        <p:nvSpPr>
          <p:cNvPr id="84" name="Shape 84"/>
          <p:cNvSpPr/>
          <p:nvPr/>
        </p:nvSpPr>
        <p:spPr>
          <a:xfrm flipH="1">
            <a:off x="8964665" y="6165014"/>
            <a:ext cx="187800" cy="695100"/>
          </a:xfrm>
          <a:prstGeom prst="rect">
            <a:avLst/>
          </a:prstGeom>
          <a:solidFill>
            <a:srgbClr val="AB0101"/>
          </a:solidFill>
          <a:ln>
            <a:noFill/>
          </a:ln>
        </p:spPr>
        <p:txBody>
          <a:bodyPr lIns="91425" tIns="45700" rIns="91425" bIns="45700" anchor="ctr" anchorCtr="0">
            <a:normAutofit/>
          </a:bodyPr>
          <a:lstStyle/>
          <a:p>
            <a:pPr>
              <a:spcBef>
                <a:spcPts val="0"/>
              </a:spcBef>
              <a:buNone/>
            </a:pPr>
            <a:endParaRPr/>
          </a:p>
        </p:txBody>
      </p:sp>
      <p:sp>
        <p:nvSpPr>
          <p:cNvPr id="85" name="Shape 85"/>
          <p:cNvSpPr/>
          <p:nvPr/>
        </p:nvSpPr>
        <p:spPr>
          <a:xfrm flipH="1">
            <a:off x="3866777" y="6165014"/>
            <a:ext cx="5097900" cy="695100"/>
          </a:xfrm>
          <a:prstGeom prst="rect">
            <a:avLst/>
          </a:prstGeom>
          <a:solidFill>
            <a:srgbClr val="0F243E"/>
          </a:solidFill>
          <a:ln>
            <a:noFill/>
          </a:ln>
        </p:spPr>
        <p:txBody>
          <a:bodyPr lIns="91425" tIns="45700" rIns="91425" bIns="45700" anchor="ctr" anchorCtr="0">
            <a:normAutofit/>
          </a:bodyPr>
          <a:lstStyle/>
          <a:p>
            <a:pPr>
              <a:spcBef>
                <a:spcPts val="0"/>
              </a:spcBef>
              <a:buNone/>
            </a:pPr>
            <a:endParaRPr/>
          </a:p>
        </p:txBody>
      </p:sp>
      <p:sp>
        <p:nvSpPr>
          <p:cNvPr id="86" name="Shape 86"/>
          <p:cNvSpPr txBox="1">
            <a:spLocks noGrp="1"/>
          </p:cNvSpPr>
          <p:nvPr>
            <p:ph type="body" idx="1"/>
          </p:nvPr>
        </p:nvSpPr>
        <p:spPr>
          <a:xfrm>
            <a:off x="3866812" y="6165014"/>
            <a:ext cx="5097900" cy="695100"/>
          </a:xfrm>
          <a:prstGeom prst="rect">
            <a:avLst/>
          </a:prstGeom>
        </p:spPr>
        <p:txBody>
          <a:bodyPr lIns="91425" tIns="91425" rIns="91425" bIns="91425" anchor="t" anchorCtr="0"/>
          <a:lstStyle>
            <a:lvl1pPr rtl="0">
              <a:spcBef>
                <a:spcPts val="0"/>
              </a:spcBef>
              <a:buClr>
                <a:schemeClr val="lt1"/>
              </a:buClr>
              <a:buSzPct val="100000"/>
              <a:buNone/>
              <a:defRPr sz="1400">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33867" y="-94"/>
            <a:ext cx="3409812" cy="2810236"/>
            <a:chOff x="0" y="1493"/>
            <a:chExt cx="3409812" cy="2810236"/>
          </a:xfrm>
        </p:grpSpPr>
        <p:cxnSp>
          <p:nvCxnSpPr>
            <p:cNvPr id="6" name="Shape 6"/>
            <p:cNvCxnSpPr/>
            <p:nvPr/>
          </p:nvCxnSpPr>
          <p:spPr>
            <a:xfrm>
              <a:off x="0" y="245542"/>
              <a:ext cx="32510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7" name="Shape 7"/>
            <p:cNvCxnSpPr/>
            <p:nvPr/>
          </p:nvCxnSpPr>
          <p:spPr>
            <a:xfrm rot="-5400000">
              <a:off x="-1212177" y="1407880"/>
              <a:ext cx="28062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8" name="Shape 8"/>
            <p:cNvCxnSpPr/>
            <p:nvPr/>
          </p:nvCxnSpPr>
          <p:spPr>
            <a:xfrm>
              <a:off x="0" y="474143"/>
              <a:ext cx="26669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9" name="Shape 9"/>
            <p:cNvCxnSpPr/>
            <p:nvPr/>
          </p:nvCxnSpPr>
          <p:spPr>
            <a:xfrm>
              <a:off x="0" y="702743"/>
              <a:ext cx="21675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10" name="Shape 10"/>
            <p:cNvCxnSpPr/>
            <p:nvPr/>
          </p:nvCxnSpPr>
          <p:spPr>
            <a:xfrm>
              <a:off x="0" y="931342"/>
              <a:ext cx="18626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11" name="Shape 11"/>
            <p:cNvCxnSpPr/>
            <p:nvPr/>
          </p:nvCxnSpPr>
          <p:spPr>
            <a:xfrm>
              <a:off x="0" y="1159942"/>
              <a:ext cx="14900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12" name="Shape 12"/>
            <p:cNvCxnSpPr/>
            <p:nvPr/>
          </p:nvCxnSpPr>
          <p:spPr>
            <a:xfrm>
              <a:off x="0" y="1388542"/>
              <a:ext cx="12191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13" name="Shape 13"/>
            <p:cNvCxnSpPr/>
            <p:nvPr/>
          </p:nvCxnSpPr>
          <p:spPr>
            <a:xfrm>
              <a:off x="0" y="1617142"/>
              <a:ext cx="9905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14" name="Shape 14"/>
            <p:cNvCxnSpPr/>
            <p:nvPr/>
          </p:nvCxnSpPr>
          <p:spPr>
            <a:xfrm>
              <a:off x="0" y="1845742"/>
              <a:ext cx="7452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15" name="Shape 15"/>
            <p:cNvCxnSpPr/>
            <p:nvPr/>
          </p:nvCxnSpPr>
          <p:spPr>
            <a:xfrm>
              <a:off x="0" y="2074342"/>
              <a:ext cx="5333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16" name="Shape 16"/>
            <p:cNvCxnSpPr/>
            <p:nvPr/>
          </p:nvCxnSpPr>
          <p:spPr>
            <a:xfrm>
              <a:off x="0" y="2302943"/>
              <a:ext cx="2624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17" name="Shape 17"/>
            <p:cNvCxnSpPr/>
            <p:nvPr/>
          </p:nvCxnSpPr>
          <p:spPr>
            <a:xfrm rot="-5400000">
              <a:off x="-814261" y="1238115"/>
              <a:ext cx="24683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18" name="Shape 18"/>
            <p:cNvCxnSpPr/>
            <p:nvPr/>
          </p:nvCxnSpPr>
          <p:spPr>
            <a:xfrm rot="-5400000">
              <a:off x="-357712" y="1014527"/>
              <a:ext cx="20180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19" name="Shape 19"/>
            <p:cNvCxnSpPr/>
            <p:nvPr/>
          </p:nvCxnSpPr>
          <p:spPr>
            <a:xfrm rot="-5400000">
              <a:off x="-853" y="887576"/>
              <a:ext cx="17639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20" name="Shape 20"/>
            <p:cNvCxnSpPr/>
            <p:nvPr/>
          </p:nvCxnSpPr>
          <p:spPr>
            <a:xfrm rot="-5400000">
              <a:off x="326307" y="790194"/>
              <a:ext cx="15693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21" name="Shape 21"/>
            <p:cNvCxnSpPr/>
            <p:nvPr/>
          </p:nvCxnSpPr>
          <p:spPr>
            <a:xfrm rot="-5400000">
              <a:off x="636516" y="709726"/>
              <a:ext cx="14085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22" name="Shape 22"/>
            <p:cNvCxnSpPr/>
            <p:nvPr/>
          </p:nvCxnSpPr>
          <p:spPr>
            <a:xfrm rot="-5400000">
              <a:off x="972228" y="603961"/>
              <a:ext cx="11967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23" name="Shape 23"/>
            <p:cNvCxnSpPr/>
            <p:nvPr/>
          </p:nvCxnSpPr>
          <p:spPr>
            <a:xfrm rot="-5400000">
              <a:off x="1278236" y="527761"/>
              <a:ext cx="10443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24" name="Shape 24"/>
            <p:cNvCxnSpPr/>
            <p:nvPr/>
          </p:nvCxnSpPr>
          <p:spPr>
            <a:xfrm rot="-5400000">
              <a:off x="1590398" y="440776"/>
              <a:ext cx="8795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25" name="Shape 25"/>
            <p:cNvCxnSpPr/>
            <p:nvPr/>
          </p:nvCxnSpPr>
          <p:spPr>
            <a:xfrm rot="-5400000">
              <a:off x="1883657" y="377227"/>
              <a:ext cx="7527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26" name="Shape 26"/>
            <p:cNvCxnSpPr/>
            <p:nvPr/>
          </p:nvCxnSpPr>
          <p:spPr>
            <a:xfrm rot="-5400000">
              <a:off x="2198066" y="292493"/>
              <a:ext cx="5834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27" name="Shape 27"/>
            <p:cNvCxnSpPr/>
            <p:nvPr/>
          </p:nvCxnSpPr>
          <p:spPr>
            <a:xfrm rot="-5400000">
              <a:off x="2521027" y="199376"/>
              <a:ext cx="3972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28" name="Shape 28"/>
            <p:cNvCxnSpPr/>
            <p:nvPr/>
          </p:nvCxnSpPr>
          <p:spPr>
            <a:xfrm rot="-5400000">
              <a:off x="2801688" y="148627"/>
              <a:ext cx="2954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29" name="Shape 29"/>
            <p:cNvCxnSpPr/>
            <p:nvPr/>
          </p:nvCxnSpPr>
          <p:spPr>
            <a:xfrm rot="-5400000">
              <a:off x="3079242" y="102444"/>
              <a:ext cx="2015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30" name="Shape 30"/>
            <p:cNvCxnSpPr/>
            <p:nvPr/>
          </p:nvCxnSpPr>
          <p:spPr>
            <a:xfrm rot="-5400000">
              <a:off x="3324762" y="85076"/>
              <a:ext cx="168600" cy="1500"/>
            </a:xfrm>
            <a:prstGeom prst="straightConnector1">
              <a:avLst/>
            </a:prstGeom>
            <a:noFill/>
            <a:ln w="12700" cap="flat">
              <a:solidFill>
                <a:srgbClr val="B7CCE4">
                  <a:alpha val="53730"/>
                </a:srgbClr>
              </a:solidFill>
              <a:prstDash val="solid"/>
              <a:round/>
              <a:headEnd type="none" w="med" len="med"/>
              <a:tailEnd type="none" w="med" len="med"/>
            </a:ln>
          </p:spPr>
        </p:cxnSp>
      </p:grpSp>
      <p:sp>
        <p:nvSpPr>
          <p:cNvPr id="31" name="Shape 3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spcBef>
                <a:spcPts val="0"/>
              </a:spcBef>
              <a:buClr>
                <a:schemeClr val="lt1"/>
              </a:buClr>
              <a:buSzPct val="100000"/>
              <a:buNone/>
              <a:defRPr sz="4400">
                <a:solidFill>
                  <a:schemeClr val="lt1"/>
                </a:solidFill>
              </a:defRPr>
            </a:lvl1pPr>
            <a:lvl2pPr rtl="0">
              <a:spcBef>
                <a:spcPts val="0"/>
              </a:spcBef>
              <a:buClr>
                <a:schemeClr val="lt1"/>
              </a:buClr>
              <a:buSzPct val="100000"/>
              <a:buNone/>
              <a:defRPr sz="4400">
                <a:solidFill>
                  <a:schemeClr val="lt1"/>
                </a:solidFill>
              </a:defRPr>
            </a:lvl2pPr>
            <a:lvl3pPr rtl="0">
              <a:spcBef>
                <a:spcPts val="0"/>
              </a:spcBef>
              <a:buClr>
                <a:schemeClr val="lt1"/>
              </a:buClr>
              <a:buSzPct val="100000"/>
              <a:buNone/>
              <a:defRPr sz="4400">
                <a:solidFill>
                  <a:schemeClr val="lt1"/>
                </a:solidFill>
              </a:defRPr>
            </a:lvl3pPr>
            <a:lvl4pPr rtl="0">
              <a:spcBef>
                <a:spcPts val="0"/>
              </a:spcBef>
              <a:buClr>
                <a:schemeClr val="lt1"/>
              </a:buClr>
              <a:buSzPct val="100000"/>
              <a:buNone/>
              <a:defRPr sz="4400">
                <a:solidFill>
                  <a:schemeClr val="lt1"/>
                </a:solidFill>
              </a:defRPr>
            </a:lvl4pPr>
            <a:lvl5pPr rtl="0">
              <a:spcBef>
                <a:spcPts val="0"/>
              </a:spcBef>
              <a:buClr>
                <a:schemeClr val="lt1"/>
              </a:buClr>
              <a:buSzPct val="100000"/>
              <a:buNone/>
              <a:defRPr sz="4400">
                <a:solidFill>
                  <a:schemeClr val="lt1"/>
                </a:solidFill>
              </a:defRPr>
            </a:lvl5pPr>
            <a:lvl6pPr rtl="0">
              <a:spcBef>
                <a:spcPts val="0"/>
              </a:spcBef>
              <a:buClr>
                <a:schemeClr val="lt1"/>
              </a:buClr>
              <a:buSzPct val="100000"/>
              <a:buNone/>
              <a:defRPr sz="4400">
                <a:solidFill>
                  <a:schemeClr val="lt1"/>
                </a:solidFill>
              </a:defRPr>
            </a:lvl6pPr>
            <a:lvl7pPr rtl="0">
              <a:spcBef>
                <a:spcPts val="0"/>
              </a:spcBef>
              <a:buClr>
                <a:schemeClr val="lt1"/>
              </a:buClr>
              <a:buSzPct val="100000"/>
              <a:buNone/>
              <a:defRPr sz="4400">
                <a:solidFill>
                  <a:schemeClr val="lt1"/>
                </a:solidFill>
              </a:defRPr>
            </a:lvl7pPr>
            <a:lvl8pPr rtl="0">
              <a:spcBef>
                <a:spcPts val="0"/>
              </a:spcBef>
              <a:buClr>
                <a:schemeClr val="lt1"/>
              </a:buClr>
              <a:buSzPct val="100000"/>
              <a:buNone/>
              <a:defRPr sz="4400">
                <a:solidFill>
                  <a:schemeClr val="lt1"/>
                </a:solidFill>
              </a:defRPr>
            </a:lvl8pPr>
            <a:lvl9pPr rtl="0">
              <a:spcBef>
                <a:spcPts val="0"/>
              </a:spcBef>
              <a:buClr>
                <a:schemeClr val="lt1"/>
              </a:buClr>
              <a:buSzPct val="100000"/>
              <a:buNone/>
              <a:defRPr sz="4400">
                <a:solidFill>
                  <a:schemeClr val="lt1"/>
                </a:solidFill>
              </a:defRPr>
            </a:lvl9pPr>
          </a:lstStyle>
          <a:p>
            <a:endParaRPr/>
          </a:p>
        </p:txBody>
      </p:sp>
      <p:sp>
        <p:nvSpPr>
          <p:cNvPr id="32" name="Shape 32"/>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rtl="0">
              <a:spcBef>
                <a:spcPts val="0"/>
              </a:spcBef>
              <a:buClr>
                <a:schemeClr val="dk2"/>
              </a:buClr>
              <a:buSzPct val="100000"/>
              <a:defRPr sz="1800">
                <a:solidFill>
                  <a:schemeClr val="dk2"/>
                </a:solidFill>
              </a:defRPr>
            </a:lvl1pPr>
            <a:lvl2pPr rtl="0">
              <a:spcBef>
                <a:spcPts val="360"/>
              </a:spcBef>
              <a:buClr>
                <a:schemeClr val="dk2"/>
              </a:buClr>
              <a:buSzPct val="100000"/>
              <a:defRPr sz="1800">
                <a:solidFill>
                  <a:schemeClr val="dk2"/>
                </a:solidFill>
              </a:defRPr>
            </a:lvl2pPr>
            <a:lvl3pPr rtl="0">
              <a:spcBef>
                <a:spcPts val="360"/>
              </a:spcBef>
              <a:buClr>
                <a:schemeClr val="dk2"/>
              </a:buClr>
              <a:buSzPct val="100000"/>
              <a:defRPr sz="1800">
                <a:solidFill>
                  <a:schemeClr val="dk2"/>
                </a:solidFill>
              </a:defRPr>
            </a:lvl3pPr>
            <a:lvl4pPr rtl="0">
              <a:spcBef>
                <a:spcPts val="360"/>
              </a:spcBef>
              <a:buClr>
                <a:schemeClr val="dk2"/>
              </a:buClr>
              <a:buSzPct val="100000"/>
              <a:defRPr sz="1800">
                <a:solidFill>
                  <a:schemeClr val="dk2"/>
                </a:solidFill>
              </a:defRPr>
            </a:lvl4pPr>
            <a:lvl5pPr rtl="0">
              <a:spcBef>
                <a:spcPts val="360"/>
              </a:spcBef>
              <a:buClr>
                <a:schemeClr val="dk2"/>
              </a:buClr>
              <a:buSzPct val="100000"/>
              <a:defRPr sz="1800">
                <a:solidFill>
                  <a:schemeClr val="dk2"/>
                </a:solidFill>
              </a:defRPr>
            </a:lvl5pPr>
            <a:lvl6pPr rtl="0">
              <a:spcBef>
                <a:spcPts val="360"/>
              </a:spcBef>
              <a:buClr>
                <a:schemeClr val="dk2"/>
              </a:buClr>
              <a:buSzPct val="100000"/>
              <a:defRPr sz="1800">
                <a:solidFill>
                  <a:schemeClr val="dk2"/>
                </a:solidFill>
              </a:defRPr>
            </a:lvl6pPr>
            <a:lvl7pPr rtl="0">
              <a:spcBef>
                <a:spcPts val="360"/>
              </a:spcBef>
              <a:buClr>
                <a:schemeClr val="dk2"/>
              </a:buClr>
              <a:buSzPct val="100000"/>
              <a:defRPr sz="1800">
                <a:solidFill>
                  <a:schemeClr val="dk2"/>
                </a:solidFill>
              </a:defRPr>
            </a:lvl7pPr>
            <a:lvl8pPr rtl="0">
              <a:spcBef>
                <a:spcPts val="360"/>
              </a:spcBef>
              <a:buClr>
                <a:schemeClr val="dk2"/>
              </a:buClr>
              <a:buSzPct val="100000"/>
              <a:defRPr sz="1800">
                <a:solidFill>
                  <a:schemeClr val="dk2"/>
                </a:solidFill>
              </a:defRPr>
            </a:lvl8pPr>
            <a:lvl9pPr rtl="0">
              <a:spcBef>
                <a:spcPts val="360"/>
              </a:spcBef>
              <a:buClr>
                <a:schemeClr val="dk2"/>
              </a:buClr>
              <a:buSzPct val="100000"/>
              <a:defRPr sz="1800">
                <a:solidFill>
                  <a:schemeClr val="dk2"/>
                </a:solidFill>
              </a:defRPr>
            </a:lvl9pPr>
          </a:lstStyle>
          <a:p>
            <a:endParaRPr/>
          </a:p>
        </p:txBody>
      </p:sp>
      <p:grpSp>
        <p:nvGrpSpPr>
          <p:cNvPr id="33" name="Shape 33"/>
          <p:cNvGrpSpPr/>
          <p:nvPr/>
        </p:nvGrpSpPr>
        <p:grpSpPr>
          <a:xfrm rot="10800000">
            <a:off x="5734187" y="4047858"/>
            <a:ext cx="3409812" cy="2810236"/>
            <a:chOff x="0" y="1493"/>
            <a:chExt cx="3409812" cy="2810236"/>
          </a:xfrm>
        </p:grpSpPr>
        <p:cxnSp>
          <p:nvCxnSpPr>
            <p:cNvPr id="34" name="Shape 34"/>
            <p:cNvCxnSpPr/>
            <p:nvPr/>
          </p:nvCxnSpPr>
          <p:spPr>
            <a:xfrm>
              <a:off x="0" y="245542"/>
              <a:ext cx="32510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35" name="Shape 35"/>
            <p:cNvCxnSpPr/>
            <p:nvPr/>
          </p:nvCxnSpPr>
          <p:spPr>
            <a:xfrm rot="-5400000">
              <a:off x="-1212177" y="1407880"/>
              <a:ext cx="28062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36" name="Shape 36"/>
            <p:cNvCxnSpPr/>
            <p:nvPr/>
          </p:nvCxnSpPr>
          <p:spPr>
            <a:xfrm>
              <a:off x="0" y="474143"/>
              <a:ext cx="26669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37" name="Shape 37"/>
            <p:cNvCxnSpPr/>
            <p:nvPr/>
          </p:nvCxnSpPr>
          <p:spPr>
            <a:xfrm>
              <a:off x="0" y="702743"/>
              <a:ext cx="21675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38" name="Shape 38"/>
            <p:cNvCxnSpPr/>
            <p:nvPr/>
          </p:nvCxnSpPr>
          <p:spPr>
            <a:xfrm>
              <a:off x="0" y="931342"/>
              <a:ext cx="18626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39" name="Shape 39"/>
            <p:cNvCxnSpPr/>
            <p:nvPr/>
          </p:nvCxnSpPr>
          <p:spPr>
            <a:xfrm>
              <a:off x="0" y="1159942"/>
              <a:ext cx="14900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40" name="Shape 40"/>
            <p:cNvCxnSpPr/>
            <p:nvPr/>
          </p:nvCxnSpPr>
          <p:spPr>
            <a:xfrm>
              <a:off x="0" y="1388542"/>
              <a:ext cx="12191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41" name="Shape 41"/>
            <p:cNvCxnSpPr/>
            <p:nvPr/>
          </p:nvCxnSpPr>
          <p:spPr>
            <a:xfrm>
              <a:off x="0" y="1617142"/>
              <a:ext cx="9905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42" name="Shape 42"/>
            <p:cNvCxnSpPr/>
            <p:nvPr/>
          </p:nvCxnSpPr>
          <p:spPr>
            <a:xfrm>
              <a:off x="0" y="1845742"/>
              <a:ext cx="7452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43" name="Shape 43"/>
            <p:cNvCxnSpPr/>
            <p:nvPr/>
          </p:nvCxnSpPr>
          <p:spPr>
            <a:xfrm>
              <a:off x="0" y="2074342"/>
              <a:ext cx="5333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44" name="Shape 44"/>
            <p:cNvCxnSpPr/>
            <p:nvPr/>
          </p:nvCxnSpPr>
          <p:spPr>
            <a:xfrm>
              <a:off x="0" y="2302943"/>
              <a:ext cx="2624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45" name="Shape 45"/>
            <p:cNvCxnSpPr/>
            <p:nvPr/>
          </p:nvCxnSpPr>
          <p:spPr>
            <a:xfrm rot="-5400000">
              <a:off x="-814261" y="1238115"/>
              <a:ext cx="24683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46" name="Shape 46"/>
            <p:cNvCxnSpPr/>
            <p:nvPr/>
          </p:nvCxnSpPr>
          <p:spPr>
            <a:xfrm rot="-5400000">
              <a:off x="-357712" y="1014527"/>
              <a:ext cx="20180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47" name="Shape 47"/>
            <p:cNvCxnSpPr/>
            <p:nvPr/>
          </p:nvCxnSpPr>
          <p:spPr>
            <a:xfrm rot="-5400000">
              <a:off x="-853" y="887576"/>
              <a:ext cx="17639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48" name="Shape 48"/>
            <p:cNvCxnSpPr/>
            <p:nvPr/>
          </p:nvCxnSpPr>
          <p:spPr>
            <a:xfrm rot="-5400000">
              <a:off x="326307" y="790194"/>
              <a:ext cx="15693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49" name="Shape 49"/>
            <p:cNvCxnSpPr/>
            <p:nvPr/>
          </p:nvCxnSpPr>
          <p:spPr>
            <a:xfrm rot="-5400000">
              <a:off x="636516" y="709726"/>
              <a:ext cx="14085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50" name="Shape 50"/>
            <p:cNvCxnSpPr/>
            <p:nvPr/>
          </p:nvCxnSpPr>
          <p:spPr>
            <a:xfrm rot="-5400000">
              <a:off x="972228" y="603961"/>
              <a:ext cx="11967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51" name="Shape 51"/>
            <p:cNvCxnSpPr/>
            <p:nvPr/>
          </p:nvCxnSpPr>
          <p:spPr>
            <a:xfrm rot="-5400000">
              <a:off x="1278236" y="527761"/>
              <a:ext cx="10443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52" name="Shape 52"/>
            <p:cNvCxnSpPr/>
            <p:nvPr/>
          </p:nvCxnSpPr>
          <p:spPr>
            <a:xfrm rot="-5400000">
              <a:off x="1590398" y="440776"/>
              <a:ext cx="8795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53" name="Shape 53"/>
            <p:cNvCxnSpPr/>
            <p:nvPr/>
          </p:nvCxnSpPr>
          <p:spPr>
            <a:xfrm rot="-5400000">
              <a:off x="1883657" y="377227"/>
              <a:ext cx="7527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54" name="Shape 54"/>
            <p:cNvCxnSpPr/>
            <p:nvPr/>
          </p:nvCxnSpPr>
          <p:spPr>
            <a:xfrm rot="-5400000">
              <a:off x="2198066" y="292493"/>
              <a:ext cx="5834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55" name="Shape 55"/>
            <p:cNvCxnSpPr/>
            <p:nvPr/>
          </p:nvCxnSpPr>
          <p:spPr>
            <a:xfrm rot="-5400000">
              <a:off x="2521027" y="199376"/>
              <a:ext cx="397200"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56" name="Shape 56"/>
            <p:cNvCxnSpPr/>
            <p:nvPr/>
          </p:nvCxnSpPr>
          <p:spPr>
            <a:xfrm rot="-5400000">
              <a:off x="2801688" y="148627"/>
              <a:ext cx="2954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57" name="Shape 57"/>
            <p:cNvCxnSpPr/>
            <p:nvPr/>
          </p:nvCxnSpPr>
          <p:spPr>
            <a:xfrm rot="-5400000">
              <a:off x="3079242" y="102444"/>
              <a:ext cx="201599" cy="1500"/>
            </a:xfrm>
            <a:prstGeom prst="straightConnector1">
              <a:avLst/>
            </a:prstGeom>
            <a:noFill/>
            <a:ln w="12700" cap="flat">
              <a:solidFill>
                <a:srgbClr val="B7CCE4">
                  <a:alpha val="53730"/>
                </a:srgbClr>
              </a:solidFill>
              <a:prstDash val="solid"/>
              <a:round/>
              <a:headEnd type="none" w="med" len="med"/>
              <a:tailEnd type="none" w="med" len="med"/>
            </a:ln>
          </p:spPr>
        </p:cxnSp>
        <p:cxnSp>
          <p:nvCxnSpPr>
            <p:cNvPr id="58" name="Shape 58"/>
            <p:cNvCxnSpPr/>
            <p:nvPr/>
          </p:nvCxnSpPr>
          <p:spPr>
            <a:xfrm rot="-5400000">
              <a:off x="3324762" y="85076"/>
              <a:ext cx="168600" cy="1500"/>
            </a:xfrm>
            <a:prstGeom prst="straightConnector1">
              <a:avLst/>
            </a:prstGeom>
            <a:noFill/>
            <a:ln w="12700" cap="flat">
              <a:solidFill>
                <a:srgbClr val="B7CCE4">
                  <a:alpha val="53730"/>
                </a:srgbClr>
              </a:solidFill>
              <a:prstDash val="solid"/>
              <a:round/>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685800" y="1869848"/>
            <a:ext cx="4216138" cy="1791899"/>
          </a:xfrm>
          <a:prstGeom prst="rect">
            <a:avLst/>
          </a:prstGeom>
        </p:spPr>
        <p:txBody>
          <a:bodyPr lIns="91425" tIns="91425" rIns="91425" bIns="91425" anchor="b" anchorCtr="0">
            <a:normAutofit fontScale="90000"/>
          </a:bodyPr>
          <a:lstStyle/>
          <a:p>
            <a:pPr lvl="0" rtl="0">
              <a:spcBef>
                <a:spcPts val="0"/>
              </a:spcBef>
              <a:buNone/>
            </a:pPr>
            <a:r>
              <a:rPr lang="en" dirty="0"/>
              <a:t>Restorative Justice</a:t>
            </a:r>
          </a:p>
          <a:p>
            <a:pPr>
              <a:spcBef>
                <a:spcPts val="0"/>
              </a:spcBef>
              <a:buNone/>
            </a:pPr>
            <a:r>
              <a:rPr lang="en" dirty="0"/>
              <a:t>Site Visit</a:t>
            </a:r>
          </a:p>
        </p:txBody>
      </p:sp>
      <p:sp>
        <p:nvSpPr>
          <p:cNvPr id="90" name="Shape 90"/>
          <p:cNvSpPr txBox="1">
            <a:spLocks noGrp="1"/>
          </p:cNvSpPr>
          <p:nvPr>
            <p:ph type="subTitle" idx="1"/>
          </p:nvPr>
        </p:nvSpPr>
        <p:spPr>
          <a:xfrm>
            <a:off x="2348625" y="4239275"/>
            <a:ext cx="4830600" cy="900599"/>
          </a:xfrm>
          <a:prstGeom prst="rect">
            <a:avLst/>
          </a:prstGeom>
        </p:spPr>
        <p:txBody>
          <a:bodyPr lIns="91425" tIns="91425" rIns="91425" bIns="91425" anchor="t" anchorCtr="0">
            <a:normAutofit lnSpcReduction="10000"/>
          </a:bodyPr>
          <a:lstStyle/>
          <a:p>
            <a:pPr>
              <a:spcBef>
                <a:spcPts val="0"/>
              </a:spcBef>
              <a:buNone/>
            </a:pPr>
            <a:r>
              <a:rPr lang="en" dirty="0">
                <a:solidFill>
                  <a:schemeClr val="accent2">
                    <a:lumMod val="20000"/>
                    <a:lumOff val="80000"/>
                  </a:schemeClr>
                </a:solidFill>
              </a:rPr>
              <a:t>Augustus F. Hawkins High </a:t>
            </a:r>
            <a:r>
              <a:rPr lang="en" dirty="0" smtClean="0">
                <a:solidFill>
                  <a:schemeClr val="accent2">
                    <a:lumMod val="20000"/>
                    <a:lumOff val="80000"/>
                  </a:schemeClr>
                </a:solidFill>
              </a:rPr>
              <a:t>School</a:t>
            </a:r>
            <a:endParaRPr lang="en-US" dirty="0" smtClean="0">
              <a:solidFill>
                <a:schemeClr val="accent2">
                  <a:lumMod val="20000"/>
                  <a:lumOff val="80000"/>
                </a:schemeClr>
              </a:solidFill>
            </a:endParaRPr>
          </a:p>
          <a:p>
            <a:pPr>
              <a:spcBef>
                <a:spcPts val="0"/>
              </a:spcBef>
              <a:buNone/>
            </a:pPr>
            <a:r>
              <a:rPr lang="en-US" dirty="0" smtClean="0">
                <a:solidFill>
                  <a:schemeClr val="accent2">
                    <a:lumMod val="20000"/>
                    <a:lumOff val="80000"/>
                  </a:schemeClr>
                </a:solidFill>
              </a:rPr>
              <a:t>9.8.14</a:t>
            </a:r>
            <a:endParaRPr lang="en" dirty="0">
              <a:solidFill>
                <a:schemeClr val="accent2">
                  <a:lumMod val="20000"/>
                  <a:lumOff val="80000"/>
                </a:schemeClr>
              </a:solidFill>
            </a:endParaRPr>
          </a:p>
        </p:txBody>
      </p:sp>
      <p:pic>
        <p:nvPicPr>
          <p:cNvPr id="91" name="Shape 91"/>
          <p:cNvPicPr preferRelativeResize="0"/>
          <p:nvPr/>
        </p:nvPicPr>
        <p:blipFill>
          <a:blip r:embed="rId3">
            <a:alphaModFix/>
          </a:blip>
          <a:stretch>
            <a:fillRect/>
          </a:stretch>
        </p:blipFill>
        <p:spPr>
          <a:xfrm>
            <a:off x="3776700" y="1552600"/>
            <a:ext cx="3401824" cy="2109147"/>
          </a:xfrm>
          <a:prstGeom prst="rect">
            <a:avLst/>
          </a:prstGeom>
          <a:noFill/>
          <a:ln>
            <a:noFill/>
          </a:ln>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685800" y="2266575"/>
            <a:ext cx="6400799" cy="1333799"/>
          </a:xfrm>
          <a:prstGeom prst="rect">
            <a:avLst/>
          </a:prstGeom>
        </p:spPr>
        <p:txBody>
          <a:bodyPr lIns="91425" tIns="91425" rIns="91425" bIns="91425" anchor="b" anchorCtr="0">
            <a:normAutofit fontScale="90000"/>
          </a:bodyPr>
          <a:lstStyle/>
          <a:p>
            <a:pPr>
              <a:spcBef>
                <a:spcPts val="0"/>
              </a:spcBef>
              <a:buNone/>
            </a:pPr>
            <a:r>
              <a:rPr lang="en" dirty="0"/>
              <a:t>What </a:t>
            </a:r>
            <a:r>
              <a:rPr lang="en-US" dirty="0" smtClean="0">
                <a:solidFill>
                  <a:srgbClr val="CCFFCC"/>
                </a:solidFill>
              </a:rPr>
              <a:t>Teachers</a:t>
            </a:r>
            <a:r>
              <a:rPr lang="en-US" dirty="0" smtClean="0">
                <a:solidFill>
                  <a:schemeClr val="accent2">
                    <a:lumMod val="20000"/>
                    <a:lumOff val="80000"/>
                  </a:schemeClr>
                </a:solidFill>
              </a:rPr>
              <a:t> </a:t>
            </a:r>
            <a:r>
              <a:rPr lang="en" dirty="0" smtClean="0"/>
              <a:t>are </a:t>
            </a:r>
            <a:r>
              <a:rPr lang="en" dirty="0"/>
              <a:t>saying...</a:t>
            </a:r>
          </a:p>
        </p:txBody>
      </p:sp>
    </p:spTree>
    <p:extLst>
      <p:ext uri="{BB962C8B-B14F-4D97-AF65-F5344CB8AC3E}">
        <p14:creationId xmlns:p14="http://schemas.microsoft.com/office/powerpoint/2010/main" val="389350156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74637"/>
            <a:ext cx="8229600" cy="1143299"/>
          </a:xfrm>
          <a:prstGeom prst="rect">
            <a:avLst/>
          </a:prstGeom>
        </p:spPr>
        <p:txBody>
          <a:bodyPr lIns="91425" tIns="91425" rIns="91425" bIns="91425" anchor="b" anchorCtr="0">
            <a:normAutofit/>
          </a:bodyPr>
          <a:lstStyle/>
          <a:p>
            <a:pPr>
              <a:spcBef>
                <a:spcPts val="0"/>
              </a:spcBef>
              <a:buNone/>
            </a:pPr>
            <a:r>
              <a:rPr lang="en"/>
              <a:t>Teachers say...</a:t>
            </a:r>
          </a:p>
        </p:txBody>
      </p:sp>
      <p:sp>
        <p:nvSpPr>
          <p:cNvPr id="139" name="Shape 139"/>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rtl="0">
              <a:spcBef>
                <a:spcPts val="0"/>
              </a:spcBef>
              <a:buNone/>
            </a:pPr>
            <a:r>
              <a:rPr lang="en" sz="3200" i="1" u="sng" dirty="0">
                <a:solidFill>
                  <a:srgbClr val="000000"/>
                </a:solidFill>
                <a:latin typeface="Times New Roman"/>
                <a:cs typeface="Times New Roman"/>
              </a:rPr>
              <a:t>How essential do you think RJ is for schools?</a:t>
            </a:r>
          </a:p>
          <a:p>
            <a:pPr rtl="0">
              <a:spcBef>
                <a:spcPts val="0"/>
              </a:spcBef>
              <a:buNone/>
            </a:pPr>
            <a:endParaRPr sz="3200" i="1" dirty="0">
              <a:solidFill>
                <a:srgbClr val="000000"/>
              </a:solidFill>
              <a:latin typeface="Times New Roman"/>
              <a:cs typeface="Times New Roman"/>
            </a:endParaRPr>
          </a:p>
          <a:p>
            <a:pPr rtl="0">
              <a:spcBef>
                <a:spcPts val="0"/>
              </a:spcBef>
              <a:buNone/>
            </a:pPr>
            <a:r>
              <a:rPr lang="en" sz="3200" i="1" dirty="0">
                <a:solidFill>
                  <a:srgbClr val="000000"/>
                </a:solidFill>
                <a:latin typeface="Times New Roman"/>
                <a:cs typeface="Times New Roman"/>
              </a:rPr>
              <a:t>      “100% essential.  Especially living in this community where our kids need to learn about a </a:t>
            </a:r>
            <a:r>
              <a:rPr lang="en" sz="3200" i="1" dirty="0">
                <a:solidFill>
                  <a:srgbClr val="CC0000"/>
                </a:solidFill>
                <a:latin typeface="Times New Roman"/>
                <a:cs typeface="Times New Roman"/>
              </a:rPr>
              <a:t>positive way or outlook</a:t>
            </a:r>
            <a:r>
              <a:rPr lang="en" sz="3200" i="1" dirty="0">
                <a:solidFill>
                  <a:srgbClr val="000000"/>
                </a:solidFill>
                <a:latin typeface="Times New Roman"/>
                <a:cs typeface="Times New Roman"/>
              </a:rPr>
              <a:t> about when we commit wrong or make mistakes, it gives us a chance.  I’m a product of this community and just learning this is like </a:t>
            </a:r>
            <a:r>
              <a:rPr lang="en" sz="3200" i="1" dirty="0">
                <a:solidFill>
                  <a:srgbClr val="CC0000"/>
                </a:solidFill>
                <a:latin typeface="Times New Roman"/>
                <a:cs typeface="Times New Roman"/>
              </a:rPr>
              <a:t>WOW, we needed these years ago</a:t>
            </a:r>
            <a:r>
              <a:rPr lang="en" sz="3200" i="1" dirty="0">
                <a:solidFill>
                  <a:srgbClr val="000000"/>
                </a:solidFill>
                <a:latin typeface="Times New Roman"/>
                <a:cs typeface="Times New Roman"/>
              </a:rPr>
              <a:t>.”</a:t>
            </a:r>
          </a:p>
          <a:p>
            <a:pPr>
              <a:spcBef>
                <a:spcPts val="0"/>
              </a:spcBef>
              <a:buNone/>
            </a:pPr>
            <a:endParaRPr sz="3200" i="1" dirty="0">
              <a:latin typeface="Times New Roman"/>
              <a:cs typeface="Times New Roman"/>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animEffect transition="in" filter="checkerboard(across)">
                                      <p:cBhvr>
                                        <p:cTn id="7" dur="500"/>
                                        <p:tgtEl>
                                          <p:spTgt spid="1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39">
                                            <p:txEl>
                                              <p:pRg st="2" end="2"/>
                                            </p:txEl>
                                          </p:spTgt>
                                        </p:tgtEl>
                                        <p:attrNameLst>
                                          <p:attrName>style.visibility</p:attrName>
                                        </p:attrNameLst>
                                      </p:cBhvr>
                                      <p:to>
                                        <p:strVal val="visible"/>
                                      </p:to>
                                    </p:set>
                                    <p:animEffect transition="in" filter="checkerboard(across)">
                                      <p:cBhvr>
                                        <p:cTn id="12" dur="500"/>
                                        <p:tgtEl>
                                          <p:spTgt spid="1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74637"/>
            <a:ext cx="8229600" cy="1143299"/>
          </a:xfrm>
          <a:prstGeom prst="rect">
            <a:avLst/>
          </a:prstGeom>
        </p:spPr>
        <p:txBody>
          <a:bodyPr lIns="91425" tIns="91425" rIns="91425" bIns="91425" anchor="b" anchorCtr="0">
            <a:normAutofit/>
          </a:bodyPr>
          <a:lstStyle/>
          <a:p>
            <a:pPr lvl="0" rtl="0">
              <a:spcBef>
                <a:spcPts val="0"/>
              </a:spcBef>
              <a:buNone/>
            </a:pPr>
            <a:r>
              <a:rPr lang="en"/>
              <a:t>Teachers say...</a:t>
            </a:r>
          </a:p>
        </p:txBody>
      </p:sp>
      <p:sp>
        <p:nvSpPr>
          <p:cNvPr id="145" name="Shape 145"/>
          <p:cNvSpPr txBox="1">
            <a:spLocks noGrp="1"/>
          </p:cNvSpPr>
          <p:nvPr>
            <p:ph type="body" idx="1"/>
          </p:nvPr>
        </p:nvSpPr>
        <p:spPr>
          <a:xfrm>
            <a:off x="0" y="1704688"/>
            <a:ext cx="9144000" cy="5153312"/>
          </a:xfrm>
          <a:prstGeom prst="rect">
            <a:avLst/>
          </a:prstGeom>
        </p:spPr>
        <p:txBody>
          <a:bodyPr lIns="91425" tIns="91425" rIns="91425" bIns="91425" anchor="t" anchorCtr="0">
            <a:noAutofit/>
          </a:bodyPr>
          <a:lstStyle/>
          <a:p>
            <a:pPr rtl="0">
              <a:spcBef>
                <a:spcPts val="0"/>
              </a:spcBef>
              <a:buNone/>
            </a:pPr>
            <a:r>
              <a:rPr lang="en" sz="2400" i="1" u="sng" dirty="0">
                <a:solidFill>
                  <a:srgbClr val="000000"/>
                </a:solidFill>
                <a:latin typeface="Times New Roman"/>
                <a:cs typeface="Times New Roman"/>
              </a:rPr>
              <a:t>What impact did you see in school culture among students, staff, and in your classroom?</a:t>
            </a:r>
          </a:p>
          <a:p>
            <a:pPr rtl="0">
              <a:spcBef>
                <a:spcPts val="0"/>
              </a:spcBef>
              <a:buNone/>
            </a:pPr>
            <a:endParaRPr sz="2400" i="1" dirty="0">
              <a:solidFill>
                <a:srgbClr val="000000"/>
              </a:solidFill>
              <a:latin typeface="Times New Roman"/>
              <a:cs typeface="Times New Roman"/>
            </a:endParaRPr>
          </a:p>
          <a:p>
            <a:pPr rtl="0">
              <a:spcBef>
                <a:spcPts val="0"/>
              </a:spcBef>
              <a:buNone/>
            </a:pPr>
            <a:r>
              <a:rPr lang="en" sz="2400" i="1" dirty="0">
                <a:solidFill>
                  <a:srgbClr val="000000"/>
                </a:solidFill>
                <a:latin typeface="Times New Roman"/>
                <a:cs typeface="Times New Roman"/>
              </a:rPr>
              <a:t>      “I think it’s been a positive impact especially with our students, the way they relate to each other, come to us, and say ‘I need a circle, this is happening…’  They already know that it’s a </a:t>
            </a:r>
            <a:r>
              <a:rPr lang="en" sz="2400" i="1" dirty="0">
                <a:solidFill>
                  <a:srgbClr val="CC0000"/>
                </a:solidFill>
                <a:latin typeface="Times New Roman"/>
                <a:cs typeface="Times New Roman"/>
              </a:rPr>
              <a:t>way to resolve problems</a:t>
            </a:r>
            <a:r>
              <a:rPr lang="en" sz="2400" i="1" dirty="0">
                <a:solidFill>
                  <a:srgbClr val="000000"/>
                </a:solidFill>
                <a:latin typeface="Times New Roman"/>
                <a:cs typeface="Times New Roman"/>
              </a:rPr>
              <a:t>.  We need to prioritize that because then they won’t go out and solve it in their own way.”</a:t>
            </a:r>
          </a:p>
          <a:p>
            <a:pPr rtl="0">
              <a:spcBef>
                <a:spcPts val="0"/>
              </a:spcBef>
              <a:buNone/>
            </a:pPr>
            <a:endParaRPr sz="2400" i="1" dirty="0">
              <a:solidFill>
                <a:srgbClr val="000000"/>
              </a:solidFill>
              <a:latin typeface="Times New Roman"/>
              <a:cs typeface="Times New Roman"/>
            </a:endParaRPr>
          </a:p>
          <a:p>
            <a:pPr rtl="0">
              <a:spcBef>
                <a:spcPts val="0"/>
              </a:spcBef>
              <a:buNone/>
            </a:pPr>
            <a:r>
              <a:rPr lang="en" sz="2400" i="1" dirty="0">
                <a:solidFill>
                  <a:srgbClr val="000000"/>
                </a:solidFill>
                <a:latin typeface="Times New Roman"/>
                <a:cs typeface="Times New Roman"/>
              </a:rPr>
              <a:t>      “For teachers that went to the training, it was 30 of us, it was just as positive as for the kids.  The way we wait, reflect, and think before we respond to each other.  We’re like kids as well; sometimes we’re quick to respond in a negative way, so it was an eye opener to </a:t>
            </a:r>
            <a:r>
              <a:rPr lang="en" sz="2400" i="1" dirty="0">
                <a:solidFill>
                  <a:srgbClr val="CC0000"/>
                </a:solidFill>
                <a:latin typeface="Times New Roman"/>
                <a:cs typeface="Times New Roman"/>
              </a:rPr>
              <a:t>be mindful of other adults on campus</a:t>
            </a:r>
            <a:r>
              <a:rPr lang="en" sz="2400" i="1" dirty="0">
                <a:solidFill>
                  <a:srgbClr val="000000"/>
                </a:solidFill>
                <a:latin typeface="Times New Roman"/>
                <a:cs typeface="Times New Roman"/>
              </a:rPr>
              <a:t>.”</a:t>
            </a:r>
          </a:p>
          <a:p>
            <a:pPr lvl="0" rtl="0">
              <a:spcBef>
                <a:spcPts val="0"/>
              </a:spcBef>
              <a:buNone/>
            </a:pPr>
            <a:endParaRPr sz="2400" i="1" dirty="0">
              <a:latin typeface="Times New Roman"/>
              <a:cs typeface="Times New Roman"/>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animEffect transition="in" filter="checkerboard(across)">
                                      <p:cBhvr>
                                        <p:cTn id="7" dur="500"/>
                                        <p:tgtEl>
                                          <p:spTgt spid="1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45">
                                            <p:txEl>
                                              <p:pRg st="2" end="2"/>
                                            </p:txEl>
                                          </p:spTgt>
                                        </p:tgtEl>
                                        <p:attrNameLst>
                                          <p:attrName>style.visibility</p:attrName>
                                        </p:attrNameLst>
                                      </p:cBhvr>
                                      <p:to>
                                        <p:strVal val="visible"/>
                                      </p:to>
                                    </p:set>
                                    <p:animEffect transition="in" filter="checkerboard(across)">
                                      <p:cBhvr>
                                        <p:cTn id="12" dur="500"/>
                                        <p:tgtEl>
                                          <p:spTgt spid="14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45">
                                            <p:txEl>
                                              <p:pRg st="4" end="4"/>
                                            </p:txEl>
                                          </p:spTgt>
                                        </p:tgtEl>
                                        <p:attrNameLst>
                                          <p:attrName>style.visibility</p:attrName>
                                        </p:attrNameLst>
                                      </p:cBhvr>
                                      <p:to>
                                        <p:strVal val="visible"/>
                                      </p:to>
                                    </p:set>
                                    <p:animEffect transition="in" filter="checkerboard(across)">
                                      <p:cBhvr>
                                        <p:cTn id="17" dur="500"/>
                                        <p:tgtEl>
                                          <p:spTgt spid="1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74637"/>
            <a:ext cx="8229600" cy="1143299"/>
          </a:xfrm>
          <a:prstGeom prst="rect">
            <a:avLst/>
          </a:prstGeom>
        </p:spPr>
        <p:txBody>
          <a:bodyPr lIns="91425" tIns="91425" rIns="91425" bIns="91425" anchor="b" anchorCtr="0">
            <a:normAutofit/>
          </a:bodyPr>
          <a:lstStyle/>
          <a:p>
            <a:pPr lvl="0" rtl="0">
              <a:spcBef>
                <a:spcPts val="0"/>
              </a:spcBef>
              <a:buNone/>
            </a:pPr>
            <a:r>
              <a:rPr lang="en"/>
              <a:t>Teachers say...</a:t>
            </a:r>
          </a:p>
        </p:txBody>
      </p:sp>
      <p:sp>
        <p:nvSpPr>
          <p:cNvPr id="151" name="Shape 151"/>
          <p:cNvSpPr txBox="1">
            <a:spLocks noGrp="1"/>
          </p:cNvSpPr>
          <p:nvPr>
            <p:ph type="body" idx="1"/>
          </p:nvPr>
        </p:nvSpPr>
        <p:spPr>
          <a:xfrm>
            <a:off x="457200" y="1704688"/>
            <a:ext cx="8229600" cy="4840199"/>
          </a:xfrm>
          <a:prstGeom prst="rect">
            <a:avLst/>
          </a:prstGeom>
        </p:spPr>
        <p:txBody>
          <a:bodyPr lIns="91425" tIns="91425" rIns="91425" bIns="91425" anchor="t" anchorCtr="0">
            <a:normAutofit fontScale="77500" lnSpcReduction="20000"/>
          </a:bodyPr>
          <a:lstStyle/>
          <a:p>
            <a:pPr lvl="0" rtl="0">
              <a:spcBef>
                <a:spcPts val="0"/>
              </a:spcBef>
              <a:buNone/>
            </a:pPr>
            <a:endParaRPr sz="3800" i="1" u="sng" dirty="0">
              <a:solidFill>
                <a:srgbClr val="000000"/>
              </a:solidFill>
              <a:latin typeface="Times New Roman"/>
              <a:cs typeface="Times New Roman"/>
            </a:endParaRPr>
          </a:p>
          <a:p>
            <a:pPr rtl="0">
              <a:spcBef>
                <a:spcPts val="0"/>
              </a:spcBef>
              <a:buNone/>
            </a:pPr>
            <a:r>
              <a:rPr lang="en" sz="3800" i="1" u="sng" dirty="0">
                <a:solidFill>
                  <a:srgbClr val="000000"/>
                </a:solidFill>
                <a:latin typeface="Times New Roman"/>
                <a:cs typeface="Times New Roman"/>
              </a:rPr>
              <a:t>Do you feel the restorative justice training prepared you sufficiently? What further supports do you need?</a:t>
            </a:r>
          </a:p>
          <a:p>
            <a:pPr rtl="0">
              <a:spcBef>
                <a:spcPts val="0"/>
              </a:spcBef>
              <a:buNone/>
            </a:pPr>
            <a:endParaRPr sz="3800" i="1" dirty="0">
              <a:solidFill>
                <a:srgbClr val="000000"/>
              </a:solidFill>
              <a:latin typeface="Times New Roman"/>
              <a:cs typeface="Times New Roman"/>
            </a:endParaRPr>
          </a:p>
          <a:p>
            <a:pPr rtl="0">
              <a:spcBef>
                <a:spcPts val="0"/>
              </a:spcBef>
              <a:buNone/>
            </a:pPr>
            <a:r>
              <a:rPr lang="en" sz="3800" i="1" dirty="0">
                <a:solidFill>
                  <a:srgbClr val="000000"/>
                </a:solidFill>
                <a:latin typeface="Times New Roman"/>
                <a:cs typeface="Times New Roman"/>
              </a:rPr>
              <a:t>      “We teachers need the circles as much as students.  At my old site, we would get in circle every week.  Because we </a:t>
            </a:r>
            <a:r>
              <a:rPr lang="en" sz="3800" i="1" dirty="0">
                <a:solidFill>
                  <a:srgbClr val="CC0000"/>
                </a:solidFill>
                <a:latin typeface="Times New Roman"/>
                <a:cs typeface="Times New Roman"/>
              </a:rPr>
              <a:t>modeled and practiced what we preached</a:t>
            </a:r>
            <a:r>
              <a:rPr lang="en" sz="3800" i="1" dirty="0">
                <a:solidFill>
                  <a:srgbClr val="000000"/>
                </a:solidFill>
                <a:latin typeface="Times New Roman"/>
                <a:cs typeface="Times New Roman"/>
              </a:rPr>
              <a:t>, that authenticity came out in the classroom…it was less uncomfortable to practice…we as educators need the benefits and those that aren’t comfortable need the practices and the scaffold.”</a:t>
            </a:r>
          </a:p>
          <a:p>
            <a:pPr lvl="0" rtl="0">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1">
                                            <p:txEl>
                                              <p:pRg st="1" end="1"/>
                                            </p:txEl>
                                          </p:spTgt>
                                        </p:tgtEl>
                                        <p:attrNameLst>
                                          <p:attrName>style.visibility</p:attrName>
                                        </p:attrNameLst>
                                      </p:cBhvr>
                                      <p:to>
                                        <p:strVal val="visible"/>
                                      </p:to>
                                    </p:set>
                                    <p:animEffect transition="in" filter="checkerboard(across)">
                                      <p:cBhvr>
                                        <p:cTn id="7" dur="500"/>
                                        <p:tgtEl>
                                          <p:spTgt spid="1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51">
                                            <p:txEl>
                                              <p:pRg st="3" end="3"/>
                                            </p:txEl>
                                          </p:spTgt>
                                        </p:tgtEl>
                                        <p:attrNameLst>
                                          <p:attrName>style.visibility</p:attrName>
                                        </p:attrNameLst>
                                      </p:cBhvr>
                                      <p:to>
                                        <p:strVal val="visible"/>
                                      </p:to>
                                    </p:set>
                                    <p:animEffect transition="in" filter="checkerboard(across)">
                                      <p:cBhvr>
                                        <p:cTn id="12" dur="500"/>
                                        <p:tgtEl>
                                          <p:spTgt spid="1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685800" y="2266575"/>
            <a:ext cx="6400799" cy="1333799"/>
          </a:xfrm>
          <a:prstGeom prst="rect">
            <a:avLst/>
          </a:prstGeom>
        </p:spPr>
        <p:txBody>
          <a:bodyPr lIns="91425" tIns="91425" rIns="91425" bIns="91425" anchor="b" anchorCtr="0">
            <a:normAutofit fontScale="90000"/>
          </a:bodyPr>
          <a:lstStyle/>
          <a:p>
            <a:pPr>
              <a:spcBef>
                <a:spcPts val="0"/>
              </a:spcBef>
              <a:buNone/>
            </a:pPr>
            <a:r>
              <a:rPr lang="en" dirty="0"/>
              <a:t>What </a:t>
            </a:r>
            <a:r>
              <a:rPr lang="en-US" dirty="0" smtClean="0">
                <a:solidFill>
                  <a:schemeClr val="accent4">
                    <a:lumMod val="40000"/>
                    <a:lumOff val="60000"/>
                  </a:schemeClr>
                </a:solidFill>
              </a:rPr>
              <a:t>Administrators </a:t>
            </a:r>
            <a:r>
              <a:rPr lang="en" dirty="0" smtClean="0"/>
              <a:t>are </a:t>
            </a:r>
            <a:r>
              <a:rPr lang="en" dirty="0"/>
              <a:t>saying...</a:t>
            </a:r>
          </a:p>
        </p:txBody>
      </p:sp>
    </p:spTree>
    <p:extLst>
      <p:ext uri="{BB962C8B-B14F-4D97-AF65-F5344CB8AC3E}">
        <p14:creationId xmlns:p14="http://schemas.microsoft.com/office/powerpoint/2010/main" val="930110891"/>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57200" y="274637"/>
            <a:ext cx="8229600" cy="1143299"/>
          </a:xfrm>
          <a:prstGeom prst="rect">
            <a:avLst/>
          </a:prstGeom>
        </p:spPr>
        <p:txBody>
          <a:bodyPr lIns="91425" tIns="91425" rIns="91425" bIns="91425" anchor="b" anchorCtr="0">
            <a:normAutofit/>
          </a:bodyPr>
          <a:lstStyle/>
          <a:p>
            <a:pPr lvl="0" rtl="0">
              <a:spcBef>
                <a:spcPts val="0"/>
              </a:spcBef>
              <a:buNone/>
            </a:pPr>
            <a:r>
              <a:rPr lang="en"/>
              <a:t>Administrators say….</a:t>
            </a:r>
          </a:p>
        </p:txBody>
      </p:sp>
      <p:sp>
        <p:nvSpPr>
          <p:cNvPr id="157" name="Shape 157"/>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lvl="0">
              <a:lnSpc>
                <a:spcPct val="115000"/>
              </a:lnSpc>
              <a:spcAft>
                <a:spcPts val="1000"/>
              </a:spcAft>
              <a:buClr>
                <a:schemeClr val="dk1"/>
              </a:buClr>
              <a:buSzPct val="45833"/>
            </a:pPr>
            <a:r>
              <a:rPr lang="en" sz="2400" i="1" dirty="0">
                <a:solidFill>
                  <a:schemeClr val="dk1"/>
                </a:solidFill>
                <a:latin typeface="Times New Roman"/>
                <a:cs typeface="Times New Roman"/>
              </a:rPr>
              <a:t>“Expectation was clear, all teachers would do </a:t>
            </a:r>
            <a:r>
              <a:rPr lang="en" sz="2400" b="1" i="1" dirty="0">
                <a:solidFill>
                  <a:srgbClr val="800000"/>
                </a:solidFill>
                <a:latin typeface="Times New Roman"/>
                <a:cs typeface="Times New Roman"/>
              </a:rPr>
              <a:t>community building circles</a:t>
            </a:r>
            <a:r>
              <a:rPr lang="en" sz="2400" i="1" dirty="0">
                <a:solidFill>
                  <a:schemeClr val="dk1"/>
                </a:solidFill>
                <a:latin typeface="Times New Roman"/>
                <a:cs typeface="Times New Roman"/>
              </a:rPr>
              <a:t> once a week in advisory. The </a:t>
            </a:r>
            <a:r>
              <a:rPr lang="en" sz="2400" i="1" dirty="0" smtClean="0">
                <a:solidFill>
                  <a:schemeClr val="dk1"/>
                </a:solidFill>
                <a:latin typeface="Times New Roman"/>
                <a:cs typeface="Times New Roman"/>
              </a:rPr>
              <a:t>grant</a:t>
            </a:r>
            <a:r>
              <a:rPr lang="en-US" sz="2400" i="1" dirty="0" smtClean="0">
                <a:solidFill>
                  <a:schemeClr val="dk1"/>
                </a:solidFill>
                <a:latin typeface="Times New Roman"/>
                <a:cs typeface="Times New Roman"/>
              </a:rPr>
              <a:t> (was)</a:t>
            </a:r>
            <a:r>
              <a:rPr lang="en" sz="2400" i="1" dirty="0" smtClean="0">
                <a:solidFill>
                  <a:schemeClr val="dk1"/>
                </a:solidFill>
                <a:latin typeface="Times New Roman"/>
                <a:cs typeface="Times New Roman"/>
              </a:rPr>
              <a:t> </a:t>
            </a:r>
            <a:r>
              <a:rPr lang="en" sz="2400" i="1" dirty="0">
                <a:solidFill>
                  <a:schemeClr val="dk1"/>
                </a:solidFill>
                <a:latin typeface="Times New Roman"/>
                <a:cs typeface="Times New Roman"/>
              </a:rPr>
              <a:t>paid for a full time RJ coordinator who was available to sit in circles or pre-plan and go in and sit, or co-facilitate, or facilitate. </a:t>
            </a:r>
            <a:r>
              <a:rPr lang="en" sz="2400" i="1" dirty="0" smtClean="0">
                <a:solidFill>
                  <a:schemeClr val="dk1"/>
                </a:solidFill>
                <a:latin typeface="Times New Roman"/>
                <a:cs typeface="Times New Roman"/>
              </a:rPr>
              <a:t>... </a:t>
            </a:r>
            <a:r>
              <a:rPr lang="en" sz="2400" i="1" dirty="0">
                <a:solidFill>
                  <a:schemeClr val="dk1"/>
                </a:solidFill>
                <a:latin typeface="Times New Roman"/>
                <a:cs typeface="Times New Roman"/>
              </a:rPr>
              <a:t>If you need support, </a:t>
            </a:r>
            <a:r>
              <a:rPr lang="en" sz="2400" b="1" i="1" dirty="0" smtClean="0">
                <a:solidFill>
                  <a:srgbClr val="800000"/>
                </a:solidFill>
                <a:latin typeface="Times New Roman"/>
                <a:cs typeface="Times New Roman"/>
              </a:rPr>
              <a:t>here’</a:t>
            </a:r>
            <a:r>
              <a:rPr lang="en-US" sz="2400" b="1" i="1" dirty="0" smtClean="0">
                <a:solidFill>
                  <a:srgbClr val="800000"/>
                </a:solidFill>
                <a:latin typeface="Times New Roman"/>
                <a:cs typeface="Times New Roman"/>
              </a:rPr>
              <a:t>s</a:t>
            </a:r>
            <a:r>
              <a:rPr lang="en" sz="2400" b="1" i="1" dirty="0" smtClean="0">
                <a:solidFill>
                  <a:srgbClr val="800000"/>
                </a:solidFill>
                <a:latin typeface="Times New Roman"/>
                <a:cs typeface="Times New Roman"/>
              </a:rPr>
              <a:t> </a:t>
            </a:r>
            <a:r>
              <a:rPr lang="en" sz="2400" b="1" i="1" dirty="0">
                <a:solidFill>
                  <a:srgbClr val="800000"/>
                </a:solidFill>
                <a:latin typeface="Times New Roman"/>
                <a:cs typeface="Times New Roman"/>
              </a:rPr>
              <a:t>the support</a:t>
            </a:r>
            <a:r>
              <a:rPr lang="en" sz="2400" i="1" dirty="0" smtClean="0">
                <a:solidFill>
                  <a:schemeClr val="dk1"/>
                </a:solidFill>
                <a:latin typeface="Times New Roman"/>
                <a:cs typeface="Times New Roman"/>
              </a:rPr>
              <a:t>.”</a:t>
            </a:r>
            <a:endParaRPr lang="en" sz="2400" i="1" dirty="0">
              <a:solidFill>
                <a:schemeClr val="dk1"/>
              </a:solidFill>
              <a:latin typeface="Times New Roman"/>
              <a:cs typeface="Times New Roman"/>
            </a:endParaRPr>
          </a:p>
          <a:p>
            <a:pPr marL="76200" lvl="0" rtl="0">
              <a:lnSpc>
                <a:spcPct val="115000"/>
              </a:lnSpc>
              <a:spcBef>
                <a:spcPts val="0"/>
              </a:spcBef>
              <a:spcAft>
                <a:spcPts val="1000"/>
              </a:spcAft>
              <a:buClr>
                <a:schemeClr val="dk1"/>
              </a:buClr>
              <a:buSzPct val="100000"/>
            </a:pPr>
            <a:r>
              <a:rPr lang="en" sz="2400" i="1" dirty="0">
                <a:solidFill>
                  <a:schemeClr val="dk1"/>
                </a:solidFill>
                <a:latin typeface="Times New Roman"/>
                <a:cs typeface="Times New Roman"/>
              </a:rPr>
              <a:t>“It’s really effective for fights, with both students in the circle together. I would say that </a:t>
            </a:r>
            <a:r>
              <a:rPr lang="en" sz="2400" b="1" i="1" dirty="0">
                <a:solidFill>
                  <a:srgbClr val="800000"/>
                </a:solidFill>
                <a:latin typeface="Times New Roman"/>
                <a:cs typeface="Times New Roman"/>
              </a:rPr>
              <a:t>100%</a:t>
            </a:r>
            <a:r>
              <a:rPr lang="en" sz="2400" i="1" dirty="0">
                <a:solidFill>
                  <a:schemeClr val="dk1"/>
                </a:solidFill>
                <a:latin typeface="Times New Roman"/>
                <a:cs typeface="Times New Roman"/>
              </a:rPr>
              <a:t> of our fights involved </a:t>
            </a:r>
            <a:r>
              <a:rPr lang="en" sz="2400" b="1" i="1" dirty="0">
                <a:solidFill>
                  <a:srgbClr val="800000"/>
                </a:solidFill>
                <a:latin typeface="Times New Roman"/>
                <a:cs typeface="Times New Roman"/>
              </a:rPr>
              <a:t>circles</a:t>
            </a:r>
            <a:r>
              <a:rPr lang="en" sz="2400" i="1" dirty="0">
                <a:solidFill>
                  <a:srgbClr val="800000"/>
                </a:solidFill>
                <a:latin typeface="Times New Roman"/>
                <a:cs typeface="Times New Roman"/>
              </a:rPr>
              <a:t> </a:t>
            </a:r>
            <a:r>
              <a:rPr lang="en" sz="2400" i="1" dirty="0">
                <a:solidFill>
                  <a:schemeClr val="dk1"/>
                </a:solidFill>
                <a:latin typeface="Times New Roman"/>
                <a:cs typeface="Times New Roman"/>
              </a:rPr>
              <a:t>as part of the </a:t>
            </a:r>
            <a:r>
              <a:rPr lang="en" sz="2400" b="1" i="1" dirty="0">
                <a:solidFill>
                  <a:srgbClr val="800000"/>
                </a:solidFill>
                <a:latin typeface="Times New Roman"/>
                <a:cs typeface="Times New Roman"/>
              </a:rPr>
              <a:t>response</a:t>
            </a:r>
            <a:r>
              <a:rPr lang="en" sz="2400" i="1" dirty="0">
                <a:solidFill>
                  <a:schemeClr val="dk1"/>
                </a:solidFill>
                <a:latin typeface="Times New Roman"/>
                <a:cs typeface="Times New Roman"/>
              </a:rPr>
              <a:t>. Whether we suspend or don’t suspend is up to the school and school culture. Every fight should have a circle</a:t>
            </a:r>
            <a:r>
              <a:rPr lang="en" sz="2400" i="1" dirty="0" smtClean="0">
                <a:solidFill>
                  <a:schemeClr val="dk1"/>
                </a:solidFill>
                <a:latin typeface="Times New Roman"/>
                <a:cs typeface="Times New Roman"/>
              </a:rPr>
              <a:t>.”</a:t>
            </a:r>
            <a:endParaRPr lang="en" sz="2400" i="1" dirty="0">
              <a:solidFill>
                <a:schemeClr val="dk1"/>
              </a:solidFill>
              <a:latin typeface="Times New Roman"/>
              <a:cs typeface="Times New Roman"/>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animEffect transition="in" filter="checkerboard(across)">
                                      <p:cBhvr>
                                        <p:cTn id="7" dur="500"/>
                                        <p:tgtEl>
                                          <p:spTgt spid="1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57">
                                            <p:txEl>
                                              <p:pRg st="1" end="1"/>
                                            </p:txEl>
                                          </p:spTgt>
                                        </p:tgtEl>
                                        <p:attrNameLst>
                                          <p:attrName>style.visibility</p:attrName>
                                        </p:attrNameLst>
                                      </p:cBhvr>
                                      <p:to>
                                        <p:strVal val="visible"/>
                                      </p:to>
                                    </p:set>
                                    <p:animEffect transition="in" filter="checkerboard(across)">
                                      <p:cBhvr>
                                        <p:cTn id="12" dur="500"/>
                                        <p:tgtEl>
                                          <p:spTgt spid="1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57200" y="274637"/>
            <a:ext cx="8229600" cy="1143299"/>
          </a:xfrm>
          <a:prstGeom prst="rect">
            <a:avLst/>
          </a:prstGeom>
        </p:spPr>
        <p:txBody>
          <a:bodyPr lIns="91425" tIns="91425" rIns="91425" bIns="91425" anchor="b" anchorCtr="0">
            <a:normAutofit/>
          </a:bodyPr>
          <a:lstStyle/>
          <a:p>
            <a:pPr>
              <a:spcBef>
                <a:spcPts val="0"/>
              </a:spcBef>
              <a:buNone/>
            </a:pPr>
            <a:r>
              <a:rPr lang="en"/>
              <a:t>Administrators say….</a:t>
            </a:r>
          </a:p>
        </p:txBody>
      </p:sp>
      <p:sp>
        <p:nvSpPr>
          <p:cNvPr id="163" name="Shape 163"/>
          <p:cNvSpPr txBox="1">
            <a:spLocks noGrp="1"/>
          </p:cNvSpPr>
          <p:nvPr>
            <p:ph type="body" idx="1"/>
          </p:nvPr>
        </p:nvSpPr>
        <p:spPr>
          <a:xfrm>
            <a:off x="457200" y="1704688"/>
            <a:ext cx="8686800" cy="4840199"/>
          </a:xfrm>
          <a:prstGeom prst="rect">
            <a:avLst/>
          </a:prstGeom>
        </p:spPr>
        <p:txBody>
          <a:bodyPr lIns="91425" tIns="91425" rIns="91425" bIns="91425" anchor="t" anchorCtr="0">
            <a:noAutofit/>
          </a:bodyPr>
          <a:lstStyle/>
          <a:p>
            <a:pPr marL="76200" lvl="0" rtl="0">
              <a:lnSpc>
                <a:spcPct val="115000"/>
              </a:lnSpc>
              <a:spcBef>
                <a:spcPts val="0"/>
              </a:spcBef>
              <a:spcAft>
                <a:spcPts val="1000"/>
              </a:spcAft>
              <a:buClr>
                <a:schemeClr val="dk1"/>
              </a:buClr>
              <a:buSzPct val="100000"/>
            </a:pPr>
            <a:r>
              <a:rPr lang="en" sz="2800" i="1" dirty="0">
                <a:solidFill>
                  <a:schemeClr val="dk1"/>
                </a:solidFill>
                <a:latin typeface="Times New Roman"/>
                <a:cs typeface="Times New Roman"/>
              </a:rPr>
              <a:t>“So the next steps are to continue to </a:t>
            </a:r>
            <a:r>
              <a:rPr lang="en" sz="2800" b="1" i="1" dirty="0">
                <a:solidFill>
                  <a:srgbClr val="800000"/>
                </a:solidFill>
                <a:latin typeface="Times New Roman"/>
                <a:cs typeface="Times New Roman"/>
              </a:rPr>
              <a:t>build our capacity</a:t>
            </a:r>
            <a:r>
              <a:rPr lang="en" sz="2800" i="1" dirty="0" smtClean="0">
                <a:solidFill>
                  <a:schemeClr val="dk1"/>
                </a:solidFill>
                <a:latin typeface="Times New Roman"/>
                <a:cs typeface="Times New Roman"/>
              </a:rPr>
              <a:t>.”</a:t>
            </a:r>
            <a:endParaRPr lang="en-US" sz="2800" i="1" dirty="0" smtClean="0">
              <a:solidFill>
                <a:schemeClr val="dk1"/>
              </a:solidFill>
              <a:latin typeface="Times New Roman"/>
              <a:cs typeface="Times New Roman"/>
            </a:endParaRPr>
          </a:p>
          <a:p>
            <a:pPr marL="76200" lvl="0" rtl="0">
              <a:lnSpc>
                <a:spcPct val="115000"/>
              </a:lnSpc>
              <a:spcBef>
                <a:spcPts val="0"/>
              </a:spcBef>
              <a:spcAft>
                <a:spcPts val="1000"/>
              </a:spcAft>
              <a:buClr>
                <a:schemeClr val="dk1"/>
              </a:buClr>
              <a:buSzPct val="100000"/>
            </a:pPr>
            <a:endParaRPr lang="en" sz="2800" i="1" dirty="0">
              <a:solidFill>
                <a:schemeClr val="dk1"/>
              </a:solidFill>
              <a:latin typeface="Times New Roman"/>
              <a:cs typeface="Times New Roman"/>
            </a:endParaRPr>
          </a:p>
          <a:p>
            <a:pPr marL="76200" lvl="0" rtl="0">
              <a:lnSpc>
                <a:spcPct val="115000"/>
              </a:lnSpc>
              <a:spcBef>
                <a:spcPts val="0"/>
              </a:spcBef>
              <a:spcAft>
                <a:spcPts val="1000"/>
              </a:spcAft>
              <a:buClr>
                <a:schemeClr val="dk1"/>
              </a:buClr>
              <a:buSzPct val="100000"/>
            </a:pPr>
            <a:r>
              <a:rPr lang="en" sz="2800" i="1" dirty="0">
                <a:solidFill>
                  <a:schemeClr val="dk1"/>
                </a:solidFill>
                <a:latin typeface="Times New Roman"/>
                <a:cs typeface="Times New Roman"/>
              </a:rPr>
              <a:t>“The second big thing we need to do is </a:t>
            </a:r>
            <a:r>
              <a:rPr lang="en" sz="2800" b="1" i="1" dirty="0">
                <a:solidFill>
                  <a:srgbClr val="800000"/>
                </a:solidFill>
                <a:latin typeface="Times New Roman"/>
                <a:cs typeface="Times New Roman"/>
              </a:rPr>
              <a:t>create more accountability</a:t>
            </a:r>
            <a:r>
              <a:rPr lang="en" sz="2800" i="1" dirty="0">
                <a:solidFill>
                  <a:schemeClr val="dk1"/>
                </a:solidFill>
                <a:latin typeface="Times New Roman"/>
                <a:cs typeface="Times New Roman"/>
              </a:rPr>
              <a:t> for when we do the circles for intervention…. our students feel the perception that RJ </a:t>
            </a:r>
            <a:r>
              <a:rPr lang="en" sz="2800" b="1" i="1" dirty="0">
                <a:solidFill>
                  <a:srgbClr val="800000"/>
                </a:solidFill>
                <a:latin typeface="Times New Roman"/>
                <a:cs typeface="Times New Roman"/>
              </a:rPr>
              <a:t>doesn’t hold students accountable</a:t>
            </a:r>
            <a:r>
              <a:rPr lang="en" sz="2800" i="1" dirty="0">
                <a:solidFill>
                  <a:schemeClr val="dk1"/>
                </a:solidFill>
                <a:latin typeface="Times New Roman"/>
                <a:cs typeface="Times New Roman"/>
              </a:rPr>
              <a:t>… there has to be something explicit about the </a:t>
            </a:r>
            <a:r>
              <a:rPr lang="en" sz="2800" b="1" i="1" dirty="0">
                <a:solidFill>
                  <a:srgbClr val="800000"/>
                </a:solidFill>
                <a:latin typeface="Times New Roman"/>
                <a:cs typeface="Times New Roman"/>
              </a:rPr>
              <a:t>agreements</a:t>
            </a:r>
            <a:r>
              <a:rPr lang="en" sz="2800" i="1" dirty="0">
                <a:solidFill>
                  <a:srgbClr val="800000"/>
                </a:solidFill>
                <a:latin typeface="Times New Roman"/>
                <a:cs typeface="Times New Roman"/>
              </a:rPr>
              <a:t> </a:t>
            </a:r>
            <a:r>
              <a:rPr lang="en" sz="2800" i="1" dirty="0">
                <a:solidFill>
                  <a:schemeClr val="dk1"/>
                </a:solidFill>
                <a:latin typeface="Times New Roman"/>
                <a:cs typeface="Times New Roman"/>
              </a:rPr>
              <a:t>that are reached and </a:t>
            </a:r>
            <a:r>
              <a:rPr lang="en" sz="2800" b="1" i="1" dirty="0">
                <a:solidFill>
                  <a:srgbClr val="800000"/>
                </a:solidFill>
                <a:latin typeface="Times New Roman"/>
                <a:cs typeface="Times New Roman"/>
              </a:rPr>
              <a:t>support</a:t>
            </a:r>
            <a:r>
              <a:rPr lang="en" sz="2800" i="1" dirty="0">
                <a:solidFill>
                  <a:srgbClr val="800000"/>
                </a:solidFill>
                <a:latin typeface="Times New Roman"/>
                <a:cs typeface="Times New Roman"/>
              </a:rPr>
              <a:t> </a:t>
            </a:r>
            <a:r>
              <a:rPr lang="en" sz="2800" i="1" dirty="0">
                <a:solidFill>
                  <a:schemeClr val="dk1"/>
                </a:solidFill>
                <a:latin typeface="Times New Roman"/>
                <a:cs typeface="Times New Roman"/>
              </a:rPr>
              <a:t>in holding the students (and adults) and holding the community to those agreements.”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3">
                                            <p:txEl>
                                              <p:pRg st="0" end="0"/>
                                            </p:txEl>
                                          </p:spTgt>
                                        </p:tgtEl>
                                        <p:attrNameLst>
                                          <p:attrName>style.visibility</p:attrName>
                                        </p:attrNameLst>
                                      </p:cBhvr>
                                      <p:to>
                                        <p:strVal val="visible"/>
                                      </p:to>
                                    </p:set>
                                    <p:animEffect transition="in" filter="checkerboard(across)">
                                      <p:cBhvr>
                                        <p:cTn id="7" dur="500"/>
                                        <p:tgtEl>
                                          <p:spTgt spid="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63">
                                            <p:txEl>
                                              <p:pRg st="2" end="2"/>
                                            </p:txEl>
                                          </p:spTgt>
                                        </p:tgtEl>
                                        <p:attrNameLst>
                                          <p:attrName>style.visibility</p:attrName>
                                        </p:attrNameLst>
                                      </p:cBhvr>
                                      <p:to>
                                        <p:strVal val="visible"/>
                                      </p:to>
                                    </p:set>
                                    <p:animEffect transition="in" filter="checkerboard(across)">
                                      <p:cBhvr>
                                        <p:cTn id="12" dur="500"/>
                                        <p:tgtEl>
                                          <p:spTgt spid="1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a:spcBef>
                <a:spcPts val="0"/>
              </a:spcBef>
              <a:buNone/>
            </a:pPr>
            <a:r>
              <a:rPr lang="en"/>
              <a:t>Administrators say….</a:t>
            </a:r>
          </a:p>
        </p:txBody>
      </p:sp>
      <p:sp>
        <p:nvSpPr>
          <p:cNvPr id="175" name="Shape 175"/>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lvl="0" rtl="0">
              <a:lnSpc>
                <a:spcPct val="115000"/>
              </a:lnSpc>
              <a:spcBef>
                <a:spcPts val="0"/>
              </a:spcBef>
              <a:spcAft>
                <a:spcPts val="1000"/>
              </a:spcAft>
              <a:buClr>
                <a:schemeClr val="dk1"/>
              </a:buClr>
              <a:buSzPct val="45833"/>
              <a:buFont typeface="Arial"/>
              <a:buNone/>
            </a:pPr>
            <a:r>
              <a:rPr lang="en" sz="2400" i="1" dirty="0" smtClean="0">
                <a:solidFill>
                  <a:schemeClr val="dk1"/>
                </a:solidFill>
                <a:latin typeface="Times New Roman"/>
                <a:cs typeface="Times New Roman"/>
              </a:rPr>
              <a:t>“</a:t>
            </a:r>
            <a:r>
              <a:rPr lang="en" sz="2400" i="1" dirty="0">
                <a:solidFill>
                  <a:schemeClr val="dk1"/>
                </a:solidFill>
                <a:latin typeface="Times New Roman"/>
                <a:cs typeface="Times New Roman"/>
              </a:rPr>
              <a:t>Other infractions… Later in the year and into this year… we’re responding to more and </a:t>
            </a:r>
            <a:r>
              <a:rPr lang="en" sz="2400" b="1" i="1" dirty="0">
                <a:solidFill>
                  <a:srgbClr val="800000"/>
                </a:solidFill>
                <a:latin typeface="Times New Roman"/>
                <a:cs typeface="Times New Roman"/>
              </a:rPr>
              <a:t>more situations that fall short of fights </a:t>
            </a:r>
            <a:r>
              <a:rPr lang="en" sz="2400" i="1" dirty="0">
                <a:solidFill>
                  <a:schemeClr val="dk1"/>
                </a:solidFill>
                <a:latin typeface="Times New Roman"/>
                <a:cs typeface="Times New Roman"/>
              </a:rPr>
              <a:t>that would lead to a fight, and it’s good for those situations. So many times, those students want to be heard</a:t>
            </a:r>
            <a:r>
              <a:rPr lang="en" sz="2400" i="1" dirty="0" smtClean="0">
                <a:solidFill>
                  <a:schemeClr val="dk1"/>
                </a:solidFill>
                <a:latin typeface="Times New Roman"/>
                <a:cs typeface="Times New Roman"/>
              </a:rPr>
              <a:t>.”</a:t>
            </a:r>
            <a:endParaRPr lang="en-US" sz="2400" i="1" dirty="0">
              <a:solidFill>
                <a:schemeClr val="dk1"/>
              </a:solidFill>
              <a:latin typeface="Times New Roman"/>
              <a:cs typeface="Times New Roman"/>
            </a:endParaRPr>
          </a:p>
          <a:p>
            <a:pPr>
              <a:lnSpc>
                <a:spcPct val="115000"/>
              </a:lnSpc>
              <a:spcAft>
                <a:spcPts val="1000"/>
              </a:spcAft>
              <a:buClr>
                <a:schemeClr val="dk1"/>
              </a:buClr>
              <a:buSzPct val="45833"/>
            </a:pPr>
            <a:r>
              <a:rPr lang="en" sz="2400" i="1" dirty="0" smtClean="0">
                <a:solidFill>
                  <a:schemeClr val="dk1"/>
                </a:solidFill>
                <a:latin typeface="Times New Roman"/>
                <a:cs typeface="Times New Roman"/>
              </a:rPr>
              <a:t>“I’d </a:t>
            </a:r>
            <a:r>
              <a:rPr lang="en" sz="2400" i="1" dirty="0">
                <a:solidFill>
                  <a:schemeClr val="dk1"/>
                </a:solidFill>
                <a:latin typeface="Times New Roman"/>
                <a:cs typeface="Times New Roman"/>
              </a:rPr>
              <a:t>say it’s been </a:t>
            </a:r>
            <a:r>
              <a:rPr lang="en" sz="2400" b="1" i="1" dirty="0">
                <a:solidFill>
                  <a:srgbClr val="800000"/>
                </a:solidFill>
                <a:latin typeface="Times New Roman"/>
                <a:cs typeface="Times New Roman"/>
              </a:rPr>
              <a:t>harder addressing drug related issues </a:t>
            </a:r>
            <a:r>
              <a:rPr lang="en" sz="2400" i="1" dirty="0">
                <a:solidFill>
                  <a:schemeClr val="dk1"/>
                </a:solidFill>
                <a:latin typeface="Times New Roman"/>
                <a:cs typeface="Times New Roman"/>
              </a:rPr>
              <a:t>with circles. We’ve tried it, but it just shows how complex those situations are and how there’s probably a wide variety of responses</a:t>
            </a:r>
            <a:r>
              <a:rPr lang="en" sz="2400" i="1" dirty="0" smtClean="0">
                <a:solidFill>
                  <a:schemeClr val="dk1"/>
                </a:solidFill>
                <a:latin typeface="Times New Roman"/>
                <a:cs typeface="Times New Roman"/>
              </a:rPr>
              <a:t>.”</a:t>
            </a:r>
            <a:endParaRPr lang="en" sz="2400" i="1" dirty="0">
              <a:solidFill>
                <a:schemeClr val="dk1"/>
              </a:solidFill>
              <a:latin typeface="Times New Roman"/>
              <a:cs typeface="Times New Roman"/>
            </a:endParaRPr>
          </a:p>
          <a:p>
            <a:pPr>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5">
                                            <p:txEl>
                                              <p:pRg st="0" end="0"/>
                                            </p:txEl>
                                          </p:spTgt>
                                        </p:tgtEl>
                                        <p:attrNameLst>
                                          <p:attrName>style.visibility</p:attrName>
                                        </p:attrNameLst>
                                      </p:cBhvr>
                                      <p:to>
                                        <p:strVal val="visible"/>
                                      </p:to>
                                    </p:set>
                                    <p:animEffect transition="in" filter="checkerboard(across)">
                                      <p:cBhvr>
                                        <p:cTn id="7" dur="500"/>
                                        <p:tgtEl>
                                          <p:spTgt spid="1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5">
                                            <p:txEl>
                                              <p:pRg st="1" end="1"/>
                                            </p:txEl>
                                          </p:spTgt>
                                        </p:tgtEl>
                                        <p:attrNameLst>
                                          <p:attrName>style.visibility</p:attrName>
                                        </p:attrNameLst>
                                      </p:cBhvr>
                                      <p:to>
                                        <p:strVal val="visible"/>
                                      </p:to>
                                    </p:set>
                                    <p:animEffect transition="in" filter="checkerboard(across)">
                                      <p:cBhvr>
                                        <p:cTn id="12" dur="500"/>
                                        <p:tgtEl>
                                          <p:spTgt spid="1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a:spcBef>
                <a:spcPts val="0"/>
              </a:spcBef>
              <a:buNone/>
            </a:pPr>
            <a:r>
              <a:rPr lang="en"/>
              <a:t>Administrators say….</a:t>
            </a:r>
          </a:p>
        </p:txBody>
      </p:sp>
      <p:sp>
        <p:nvSpPr>
          <p:cNvPr id="181" name="Shape 181"/>
          <p:cNvSpPr txBox="1">
            <a:spLocks noGrp="1"/>
          </p:cNvSpPr>
          <p:nvPr>
            <p:ph type="body" idx="1"/>
          </p:nvPr>
        </p:nvSpPr>
        <p:spPr>
          <a:xfrm>
            <a:off x="457200" y="1704688"/>
            <a:ext cx="8229600" cy="4840199"/>
          </a:xfrm>
          <a:prstGeom prst="rect">
            <a:avLst/>
          </a:prstGeom>
        </p:spPr>
        <p:txBody>
          <a:bodyPr lIns="91425" tIns="91425" rIns="91425" bIns="91425" anchor="t" anchorCtr="0">
            <a:normAutofit fontScale="77500" lnSpcReduction="20000"/>
          </a:bodyPr>
          <a:lstStyle/>
          <a:p>
            <a:pPr lvl="0" rtl="0">
              <a:lnSpc>
                <a:spcPct val="115000"/>
              </a:lnSpc>
              <a:spcBef>
                <a:spcPts val="0"/>
              </a:spcBef>
              <a:spcAft>
                <a:spcPts val="1000"/>
              </a:spcAft>
              <a:buClr>
                <a:schemeClr val="dk1"/>
              </a:buClr>
              <a:buSzPct val="61111"/>
              <a:buFont typeface="Arial"/>
              <a:buNone/>
            </a:pPr>
            <a:r>
              <a:rPr lang="en" sz="3200" i="1" dirty="0" smtClean="0">
                <a:solidFill>
                  <a:schemeClr val="dk1"/>
                </a:solidFill>
                <a:latin typeface="Times New Roman"/>
                <a:cs typeface="Times New Roman"/>
              </a:rPr>
              <a:t>“</a:t>
            </a:r>
            <a:r>
              <a:rPr lang="en" sz="3200" i="1" dirty="0">
                <a:solidFill>
                  <a:schemeClr val="dk1"/>
                </a:solidFill>
                <a:latin typeface="Times New Roman"/>
                <a:cs typeface="Times New Roman"/>
              </a:rPr>
              <a:t>Also, because of that we now use circles to respond </a:t>
            </a:r>
            <a:r>
              <a:rPr lang="en" sz="3200" b="1" i="1" dirty="0">
                <a:solidFill>
                  <a:srgbClr val="800000"/>
                </a:solidFill>
                <a:latin typeface="Times New Roman"/>
                <a:cs typeface="Times New Roman"/>
              </a:rPr>
              <a:t>school-wide</a:t>
            </a:r>
            <a:r>
              <a:rPr lang="en" sz="3200" i="1" dirty="0">
                <a:solidFill>
                  <a:schemeClr val="dk1"/>
                </a:solidFill>
                <a:latin typeface="Times New Roman"/>
                <a:cs typeface="Times New Roman"/>
              </a:rPr>
              <a:t> to </a:t>
            </a:r>
            <a:r>
              <a:rPr lang="en" sz="3200" b="1" i="1" dirty="0">
                <a:solidFill>
                  <a:srgbClr val="800000"/>
                </a:solidFill>
                <a:latin typeface="Times New Roman"/>
                <a:cs typeface="Times New Roman"/>
              </a:rPr>
              <a:t>trauma</a:t>
            </a:r>
            <a:r>
              <a:rPr lang="en" sz="3200" i="1" dirty="0">
                <a:solidFill>
                  <a:srgbClr val="800000"/>
                </a:solidFill>
                <a:latin typeface="Times New Roman"/>
                <a:cs typeface="Times New Roman"/>
              </a:rPr>
              <a:t> </a:t>
            </a:r>
            <a:r>
              <a:rPr lang="en" sz="3200" i="1" dirty="0">
                <a:solidFill>
                  <a:schemeClr val="dk1"/>
                </a:solidFill>
                <a:latin typeface="Times New Roman"/>
                <a:cs typeface="Times New Roman"/>
              </a:rPr>
              <a:t>or other things that might happen. We had an incident with hate speech where something that a teacher had on her door was defamed, definitely hate speech, so a teacher developed a circle with an image and quote with an essential question for the circle and follow up, and a lot of teachers got htat PPT on Sunday and facilitated it on Monday. When you have that capacity, you as a school site can respond to </a:t>
            </a:r>
            <a:r>
              <a:rPr lang="en" sz="3200" b="1" i="1" dirty="0">
                <a:solidFill>
                  <a:srgbClr val="800000"/>
                </a:solidFill>
                <a:latin typeface="Times New Roman"/>
                <a:cs typeface="Times New Roman"/>
              </a:rPr>
              <a:t>variety of situation</a:t>
            </a:r>
            <a:r>
              <a:rPr lang="en" sz="3200" i="1" dirty="0">
                <a:solidFill>
                  <a:schemeClr val="dk1"/>
                </a:solidFill>
                <a:latin typeface="Times New Roman"/>
                <a:cs typeface="Times New Roman"/>
              </a:rPr>
              <a:t>s that you can respond to through that system. We didn’t do it so that if something bad happens on campus, you can do RJ. WE realized afterward that it was a way to respond to things school wide in advisory</a:t>
            </a:r>
            <a:r>
              <a:rPr lang="en" sz="3200" i="1" dirty="0" smtClean="0">
                <a:solidFill>
                  <a:schemeClr val="dk1"/>
                </a:solidFill>
                <a:latin typeface="Times New Roman"/>
                <a:cs typeface="Times New Roman"/>
              </a:rPr>
              <a:t>.“</a:t>
            </a:r>
            <a:endParaRPr lang="en" sz="3200" i="1" dirty="0">
              <a:solidFill>
                <a:schemeClr val="dk1"/>
              </a:solidFill>
              <a:latin typeface="Times New Roman"/>
              <a:cs typeface="Times New Roman"/>
            </a:endParaRPr>
          </a:p>
          <a:p>
            <a:pPr>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81">
                                            <p:txEl>
                                              <p:pRg st="0" end="0"/>
                                            </p:txEl>
                                          </p:spTgt>
                                        </p:tgtEl>
                                        <p:attrNameLst>
                                          <p:attrName>style.visibility</p:attrName>
                                        </p:attrNameLst>
                                      </p:cBhvr>
                                      <p:to>
                                        <p:strVal val="visible"/>
                                      </p:to>
                                    </p:set>
                                    <p:animEffect transition="in" filter="checkerboard(across)">
                                      <p:cBhvr>
                                        <p:cTn id="7" dur="500"/>
                                        <p:tgtEl>
                                          <p:spTgt spid="18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ctrTitle"/>
          </p:nvPr>
        </p:nvSpPr>
        <p:spPr>
          <a:xfrm>
            <a:off x="685800" y="2266575"/>
            <a:ext cx="6796106" cy="1333799"/>
          </a:xfrm>
          <a:prstGeom prst="rect">
            <a:avLst/>
          </a:prstGeom>
        </p:spPr>
        <p:txBody>
          <a:bodyPr lIns="91425" tIns="91425" rIns="91425" bIns="91425" anchor="b" anchorCtr="0">
            <a:normAutofit fontScale="90000"/>
          </a:bodyPr>
          <a:lstStyle/>
          <a:p>
            <a:pPr>
              <a:spcBef>
                <a:spcPts val="0"/>
              </a:spcBef>
              <a:buNone/>
            </a:pPr>
            <a:r>
              <a:rPr lang="en-US" b="1" u="sng" dirty="0" smtClean="0">
                <a:solidFill>
                  <a:schemeClr val="tx2"/>
                </a:solidFill>
              </a:rPr>
              <a:t>II. </a:t>
            </a:r>
            <a:r>
              <a:rPr lang="en" b="1" u="sng" dirty="0" smtClean="0">
                <a:solidFill>
                  <a:schemeClr val="tx2"/>
                </a:solidFill>
              </a:rPr>
              <a:t>Summary </a:t>
            </a:r>
            <a:r>
              <a:rPr lang="en" b="1" u="sng" dirty="0">
                <a:solidFill>
                  <a:schemeClr val="tx2"/>
                </a:solidFill>
              </a:rPr>
              <a:t>of Perspectives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179356" y="-241239"/>
            <a:ext cx="8229600" cy="1840800"/>
          </a:xfrm>
          <a:prstGeom prst="rect">
            <a:avLst/>
          </a:prstGeom>
        </p:spPr>
        <p:txBody>
          <a:bodyPr lIns="91425" tIns="91425" rIns="91425" bIns="91425" anchor="b" anchorCtr="0">
            <a:normAutofit/>
          </a:bodyPr>
          <a:lstStyle/>
          <a:p>
            <a:pPr rtl="0">
              <a:spcBef>
                <a:spcPts val="0"/>
              </a:spcBef>
              <a:buNone/>
            </a:pPr>
            <a:r>
              <a:rPr lang="en-US" dirty="0" smtClean="0"/>
              <a:t>Overview</a:t>
            </a:r>
            <a:endParaRPr lang="en" dirty="0"/>
          </a:p>
        </p:txBody>
      </p:sp>
      <p:sp>
        <p:nvSpPr>
          <p:cNvPr id="97" name="Shape 97"/>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rtl="0">
              <a:spcBef>
                <a:spcPts val="0"/>
              </a:spcBef>
              <a:buNone/>
            </a:pPr>
            <a:r>
              <a:rPr lang="en" sz="2400" dirty="0">
                <a:solidFill>
                  <a:schemeClr val="dk1"/>
                </a:solidFill>
              </a:rPr>
              <a:t>On September 8, 2014, our team of Green Dot teachers and administrators interviewed students, teachers, and administrators at Hawkins High School in order to </a:t>
            </a:r>
            <a:r>
              <a:rPr lang="en-US" sz="2400" dirty="0" smtClean="0">
                <a:solidFill>
                  <a:schemeClr val="dk1"/>
                </a:solidFill>
              </a:rPr>
              <a:t>gather information and insight on the implementation of Restorative Justice at their site.</a:t>
            </a:r>
          </a:p>
          <a:p>
            <a:pPr rtl="0">
              <a:spcBef>
                <a:spcPts val="0"/>
              </a:spcBef>
              <a:buNone/>
            </a:pPr>
            <a:endParaRPr lang="en-US" sz="2400" dirty="0"/>
          </a:p>
          <a:p>
            <a:pPr rtl="0">
              <a:spcBef>
                <a:spcPts val="0"/>
              </a:spcBef>
              <a:buNone/>
            </a:pPr>
            <a:r>
              <a:rPr lang="en-US" sz="2400" dirty="0" smtClean="0">
                <a:solidFill>
                  <a:schemeClr val="tx1"/>
                </a:solidFill>
              </a:rPr>
              <a:t>We then compiled our findings into this report which include:</a:t>
            </a:r>
          </a:p>
          <a:p>
            <a:r>
              <a:rPr lang="en-US" sz="2400" b="1" dirty="0" smtClean="0">
                <a:solidFill>
                  <a:schemeClr val="tx1"/>
                </a:solidFill>
              </a:rPr>
              <a:t>I. </a:t>
            </a:r>
            <a:r>
              <a:rPr lang="en-US" sz="2400" dirty="0" smtClean="0">
                <a:solidFill>
                  <a:schemeClr val="tx1"/>
                </a:solidFill>
              </a:rPr>
              <a:t>W</a:t>
            </a:r>
            <a:r>
              <a:rPr lang="en" sz="2400" dirty="0" smtClean="0">
                <a:solidFill>
                  <a:schemeClr val="tx1"/>
                </a:solidFill>
              </a:rPr>
              <a:t>hat </a:t>
            </a:r>
            <a:r>
              <a:rPr lang="en" sz="2400" dirty="0">
                <a:solidFill>
                  <a:schemeClr val="tx1"/>
                </a:solidFill>
              </a:rPr>
              <a:t>Augustus Hawkins </a:t>
            </a:r>
            <a:r>
              <a:rPr lang="en" sz="2400" b="1" dirty="0">
                <a:solidFill>
                  <a:srgbClr val="800000"/>
                </a:solidFill>
              </a:rPr>
              <a:t>stakeholders</a:t>
            </a:r>
            <a:r>
              <a:rPr lang="en" sz="2400" dirty="0">
                <a:solidFill>
                  <a:srgbClr val="800000"/>
                </a:solidFill>
              </a:rPr>
              <a:t> </a:t>
            </a:r>
            <a:r>
              <a:rPr lang="en-US" sz="2400" dirty="0" smtClean="0">
                <a:solidFill>
                  <a:schemeClr val="tx1"/>
                </a:solidFill>
              </a:rPr>
              <a:t>are saying</a:t>
            </a:r>
            <a:r>
              <a:rPr lang="en" sz="2400" dirty="0" smtClean="0">
                <a:solidFill>
                  <a:schemeClr val="tx1"/>
                </a:solidFill>
              </a:rPr>
              <a:t> </a:t>
            </a:r>
            <a:r>
              <a:rPr lang="en" sz="2400" dirty="0">
                <a:solidFill>
                  <a:schemeClr val="tx1"/>
                </a:solidFill>
              </a:rPr>
              <a:t>about </a:t>
            </a:r>
            <a:r>
              <a:rPr lang="en-US" sz="2400" dirty="0" smtClean="0">
                <a:solidFill>
                  <a:schemeClr val="tx1"/>
                </a:solidFill>
              </a:rPr>
              <a:t>the implementation of </a:t>
            </a:r>
            <a:r>
              <a:rPr lang="en-US" sz="2400" b="1" dirty="0" smtClean="0">
                <a:solidFill>
                  <a:srgbClr val="800000"/>
                </a:solidFill>
              </a:rPr>
              <a:t>Restorative Justice</a:t>
            </a:r>
          </a:p>
          <a:p>
            <a:r>
              <a:rPr lang="en-US" sz="2400" b="1" dirty="0" smtClean="0">
                <a:solidFill>
                  <a:schemeClr val="tx1"/>
                </a:solidFill>
              </a:rPr>
              <a:t>II. </a:t>
            </a:r>
            <a:r>
              <a:rPr lang="en-US" sz="2400" dirty="0" smtClean="0">
                <a:solidFill>
                  <a:schemeClr val="tx1"/>
                </a:solidFill>
              </a:rPr>
              <a:t>A </a:t>
            </a:r>
            <a:r>
              <a:rPr lang="en" sz="2400" b="1" dirty="0" smtClean="0">
                <a:solidFill>
                  <a:srgbClr val="800000"/>
                </a:solidFill>
              </a:rPr>
              <a:t>Summary </a:t>
            </a:r>
            <a:r>
              <a:rPr lang="en" sz="2400" b="1" dirty="0">
                <a:solidFill>
                  <a:srgbClr val="800000"/>
                </a:solidFill>
              </a:rPr>
              <a:t>of </a:t>
            </a:r>
            <a:r>
              <a:rPr lang="en-US" sz="2400" b="1" dirty="0">
                <a:solidFill>
                  <a:srgbClr val="800000"/>
                </a:solidFill>
              </a:rPr>
              <a:t>P</a:t>
            </a:r>
            <a:r>
              <a:rPr lang="en" sz="2400" b="1" dirty="0" smtClean="0">
                <a:solidFill>
                  <a:srgbClr val="800000"/>
                </a:solidFill>
              </a:rPr>
              <a:t>erspectives</a:t>
            </a:r>
            <a:endParaRPr lang="en-US" sz="2400" b="1" dirty="0" smtClean="0">
              <a:solidFill>
                <a:srgbClr val="800000"/>
              </a:solidFill>
            </a:endParaRPr>
          </a:p>
          <a:p>
            <a:pPr lvl="0" rtl="0">
              <a:spcBef>
                <a:spcPts val="0"/>
              </a:spcBef>
            </a:pPr>
            <a:r>
              <a:rPr lang="en-US" sz="2400" b="1" dirty="0" smtClean="0">
                <a:solidFill>
                  <a:schemeClr val="tx1"/>
                </a:solidFill>
              </a:rPr>
              <a:t>III. </a:t>
            </a:r>
            <a:r>
              <a:rPr lang="en-US" sz="2400" dirty="0" smtClean="0">
                <a:solidFill>
                  <a:schemeClr val="tx1"/>
                </a:solidFill>
              </a:rPr>
              <a:t>Our </a:t>
            </a:r>
            <a:r>
              <a:rPr lang="en" sz="2400" b="1" dirty="0" smtClean="0">
                <a:solidFill>
                  <a:srgbClr val="800000"/>
                </a:solidFill>
              </a:rPr>
              <a:t>Recommendation </a:t>
            </a:r>
            <a:r>
              <a:rPr lang="en" sz="2400" b="1" dirty="0">
                <a:solidFill>
                  <a:srgbClr val="800000"/>
                </a:solidFill>
              </a:rPr>
              <a:t>for </a:t>
            </a:r>
            <a:r>
              <a:rPr lang="en" sz="2400" b="1" dirty="0" smtClean="0">
                <a:solidFill>
                  <a:srgbClr val="800000"/>
                </a:solidFill>
              </a:rPr>
              <a:t>implementation</a:t>
            </a:r>
            <a:endParaRPr lang="en" sz="2400" b="1" dirty="0">
              <a:solidFill>
                <a:srgbClr val="800000"/>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Effect transition="in" filter="checkerboard(across)">
                                      <p:cBhvr>
                                        <p:cTn id="7" dur="500"/>
                                        <p:tgtEl>
                                          <p:spTgt spid="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7">
                                            <p:txEl>
                                              <p:pRg st="2" end="2"/>
                                            </p:txEl>
                                          </p:spTgt>
                                        </p:tgtEl>
                                        <p:attrNameLst>
                                          <p:attrName>style.visibility</p:attrName>
                                        </p:attrNameLst>
                                      </p:cBhvr>
                                      <p:to>
                                        <p:strVal val="visible"/>
                                      </p:to>
                                    </p:set>
                                    <p:animEffect transition="in" filter="checkerboard(across)">
                                      <p:cBhvr>
                                        <p:cTn id="12" dur="500"/>
                                        <p:tgtEl>
                                          <p:spTgt spid="9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97">
                                            <p:txEl>
                                              <p:pRg st="3" end="3"/>
                                            </p:txEl>
                                          </p:spTgt>
                                        </p:tgtEl>
                                        <p:attrNameLst>
                                          <p:attrName>style.visibility</p:attrName>
                                        </p:attrNameLst>
                                      </p:cBhvr>
                                      <p:to>
                                        <p:strVal val="visible"/>
                                      </p:to>
                                    </p:set>
                                    <p:animEffect transition="in" filter="checkerboard(across)">
                                      <p:cBhvr>
                                        <p:cTn id="17" dur="500"/>
                                        <p:tgtEl>
                                          <p:spTgt spid="9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97">
                                            <p:txEl>
                                              <p:pRg st="4" end="4"/>
                                            </p:txEl>
                                          </p:spTgt>
                                        </p:tgtEl>
                                        <p:attrNameLst>
                                          <p:attrName>style.visibility</p:attrName>
                                        </p:attrNameLst>
                                      </p:cBhvr>
                                      <p:to>
                                        <p:strVal val="visible"/>
                                      </p:to>
                                    </p:set>
                                    <p:animEffect transition="in" filter="checkerboard(across)">
                                      <p:cBhvr>
                                        <p:cTn id="22" dur="500"/>
                                        <p:tgtEl>
                                          <p:spTgt spid="9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animEffect transition="in" filter="checkerboard(across)">
                                      <p:cBhvr>
                                        <p:cTn id="27" dur="500"/>
                                        <p:tgtEl>
                                          <p:spTgt spid="9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ctrTitle"/>
          </p:nvPr>
        </p:nvSpPr>
        <p:spPr>
          <a:xfrm>
            <a:off x="685800" y="2266575"/>
            <a:ext cx="6400799" cy="1333799"/>
          </a:xfrm>
          <a:prstGeom prst="rect">
            <a:avLst/>
          </a:prstGeom>
        </p:spPr>
        <p:txBody>
          <a:bodyPr lIns="91425" tIns="91425" rIns="91425" bIns="91425" anchor="b" anchorCtr="0">
            <a:normAutofit/>
          </a:bodyPr>
          <a:lstStyle/>
          <a:p>
            <a:pPr>
              <a:spcBef>
                <a:spcPts val="0"/>
              </a:spcBef>
              <a:buNone/>
            </a:pPr>
            <a:r>
              <a:rPr lang="en" dirty="0">
                <a:solidFill>
                  <a:schemeClr val="accent2">
                    <a:lumMod val="20000"/>
                    <a:lumOff val="80000"/>
                  </a:schemeClr>
                </a:solidFill>
              </a:rPr>
              <a:t>Student Perspective</a:t>
            </a:r>
          </a:p>
        </p:txBody>
      </p:sp>
      <p:sp>
        <p:nvSpPr>
          <p:cNvPr id="193" name="Shape 193"/>
          <p:cNvSpPr txBox="1">
            <a:spLocks noGrp="1"/>
          </p:cNvSpPr>
          <p:nvPr>
            <p:ph type="subTitle" idx="1"/>
          </p:nvPr>
        </p:nvSpPr>
        <p:spPr>
          <a:xfrm>
            <a:off x="685800" y="3600451"/>
            <a:ext cx="6400799" cy="900599"/>
          </a:xfrm>
          <a:prstGeom prst="rect">
            <a:avLst/>
          </a:prstGeom>
        </p:spPr>
        <p:txBody>
          <a:bodyPr lIns="91425" tIns="91425" rIns="91425" bIns="91425" anchor="t" anchorCtr="0">
            <a:normAutofit fontScale="77500" lnSpcReduction="20000"/>
          </a:bodyPr>
          <a:lstStyle/>
          <a:p>
            <a:pPr marL="457200" lvl="0" indent="-381000" rtl="0">
              <a:spcBef>
                <a:spcPts val="0"/>
              </a:spcBef>
              <a:buClr>
                <a:schemeClr val="lt1"/>
              </a:buClr>
              <a:buSzPct val="100000"/>
              <a:buFont typeface="Arial"/>
              <a:buChar char="●"/>
            </a:pPr>
            <a:r>
              <a:rPr lang="en" dirty="0">
                <a:solidFill>
                  <a:schemeClr val="tx2"/>
                </a:solidFill>
              </a:rPr>
              <a:t>Strengths</a:t>
            </a:r>
          </a:p>
          <a:p>
            <a:pPr marL="457200" lvl="0" indent="-381000" rtl="0">
              <a:spcBef>
                <a:spcPts val="0"/>
              </a:spcBef>
              <a:buClr>
                <a:schemeClr val="lt1"/>
              </a:buClr>
              <a:buSzPct val="100000"/>
              <a:buFont typeface="Arial"/>
              <a:buChar char="●"/>
            </a:pPr>
            <a:r>
              <a:rPr lang="en" dirty="0">
                <a:solidFill>
                  <a:schemeClr val="tx2"/>
                </a:solidFill>
              </a:rPr>
              <a:t>Process</a:t>
            </a:r>
          </a:p>
          <a:p>
            <a:pPr marL="457200" lvl="0" indent="-381000">
              <a:spcBef>
                <a:spcPts val="0"/>
              </a:spcBef>
              <a:buClr>
                <a:schemeClr val="lt1"/>
              </a:buClr>
              <a:buSzPct val="100000"/>
              <a:buFont typeface="Arial"/>
              <a:buChar char="●"/>
            </a:pPr>
            <a:r>
              <a:rPr lang="en" dirty="0">
                <a:solidFill>
                  <a:schemeClr val="tx2"/>
                </a:solidFill>
              </a:rPr>
              <a:t>Other considerations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a:spcBef>
                <a:spcPts val="0"/>
              </a:spcBef>
              <a:buNone/>
            </a:pPr>
            <a:r>
              <a:rPr lang="en"/>
              <a:t>Strengths</a:t>
            </a:r>
          </a:p>
        </p:txBody>
      </p:sp>
      <p:sp>
        <p:nvSpPr>
          <p:cNvPr id="199" name="Shape 199"/>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lvl="0" rtl="0">
              <a:spcBef>
                <a:spcPts val="0"/>
              </a:spcBef>
              <a:buNone/>
            </a:pPr>
            <a:r>
              <a:rPr lang="en" sz="3200" i="1" dirty="0">
                <a:solidFill>
                  <a:srgbClr val="000000"/>
                </a:solidFill>
              </a:rPr>
              <a:t>Students said that Restorative Justice…</a:t>
            </a:r>
          </a:p>
          <a:p>
            <a:pPr marL="457200" lvl="0" indent="-419100" rtl="0">
              <a:spcBef>
                <a:spcPts val="0"/>
              </a:spcBef>
              <a:buClr>
                <a:srgbClr val="000000"/>
              </a:buClr>
              <a:buSzPct val="100000"/>
              <a:buFont typeface="Arial"/>
              <a:buChar char="●"/>
            </a:pPr>
            <a:r>
              <a:rPr lang="en" sz="3000" dirty="0">
                <a:solidFill>
                  <a:srgbClr val="000000"/>
                </a:solidFill>
              </a:rPr>
              <a:t>...changes </a:t>
            </a:r>
            <a:r>
              <a:rPr lang="en" sz="3000" b="1" dirty="0">
                <a:solidFill>
                  <a:srgbClr val="980000"/>
                </a:solidFill>
              </a:rPr>
              <a:t>students</a:t>
            </a:r>
            <a:r>
              <a:rPr lang="en" sz="3000" dirty="0">
                <a:solidFill>
                  <a:srgbClr val="000000"/>
                </a:solidFill>
              </a:rPr>
              <a:t> and their </a:t>
            </a:r>
            <a:r>
              <a:rPr lang="en" sz="3000" b="1" dirty="0">
                <a:solidFill>
                  <a:srgbClr val="980000"/>
                </a:solidFill>
              </a:rPr>
              <a:t>relationships</a:t>
            </a:r>
            <a:r>
              <a:rPr lang="en" sz="3000" dirty="0">
                <a:solidFill>
                  <a:srgbClr val="000000"/>
                </a:solidFill>
              </a:rPr>
              <a:t> with each other</a:t>
            </a:r>
          </a:p>
          <a:p>
            <a:pPr marL="457200" lvl="0" indent="-419100" rtl="0">
              <a:spcBef>
                <a:spcPts val="0"/>
              </a:spcBef>
              <a:buClr>
                <a:srgbClr val="000000"/>
              </a:buClr>
              <a:buSzPct val="100000"/>
              <a:buFont typeface="Arial"/>
              <a:buChar char="●"/>
            </a:pPr>
            <a:r>
              <a:rPr lang="en" sz="3000" dirty="0">
                <a:solidFill>
                  <a:srgbClr val="000000"/>
                </a:solidFill>
              </a:rPr>
              <a:t>...has helped to address </a:t>
            </a:r>
            <a:r>
              <a:rPr lang="en" sz="3000" b="1" dirty="0">
                <a:solidFill>
                  <a:srgbClr val="980000"/>
                </a:solidFill>
              </a:rPr>
              <a:t>racial barriers</a:t>
            </a:r>
            <a:r>
              <a:rPr lang="en" sz="3000" dirty="0">
                <a:solidFill>
                  <a:srgbClr val="000000"/>
                </a:solidFill>
              </a:rPr>
              <a:t> at the school</a:t>
            </a:r>
          </a:p>
          <a:p>
            <a:pPr marL="457200" lvl="0" indent="-419100" rtl="0">
              <a:spcBef>
                <a:spcPts val="0"/>
              </a:spcBef>
              <a:buClr>
                <a:srgbClr val="000000"/>
              </a:buClr>
              <a:buSzPct val="100000"/>
              <a:buFont typeface="Arial"/>
              <a:buChar char="●"/>
            </a:pPr>
            <a:r>
              <a:rPr lang="en" sz="3000" dirty="0">
                <a:solidFill>
                  <a:srgbClr val="000000"/>
                </a:solidFill>
              </a:rPr>
              <a:t>… helps forge </a:t>
            </a:r>
            <a:r>
              <a:rPr lang="en" sz="3000" b="1" dirty="0">
                <a:solidFill>
                  <a:srgbClr val="980000"/>
                </a:solidFill>
              </a:rPr>
              <a:t>teacher-student relationships</a:t>
            </a:r>
          </a:p>
          <a:p>
            <a:pPr marL="457200" lvl="0" indent="-419100" rtl="0">
              <a:spcBef>
                <a:spcPts val="0"/>
              </a:spcBef>
              <a:buClr>
                <a:srgbClr val="000000"/>
              </a:buClr>
              <a:buSzPct val="100000"/>
              <a:buFont typeface="Arial"/>
              <a:buChar char="●"/>
            </a:pPr>
            <a:r>
              <a:rPr lang="en" sz="3000" dirty="0">
                <a:solidFill>
                  <a:srgbClr val="000000"/>
                </a:solidFill>
              </a:rPr>
              <a:t>...prepares students for l</a:t>
            </a:r>
            <a:r>
              <a:rPr lang="en" sz="3000" b="1" dirty="0">
                <a:solidFill>
                  <a:srgbClr val="980000"/>
                </a:solidFill>
              </a:rPr>
              <a:t>eadership and life</a:t>
            </a:r>
          </a:p>
          <a:p>
            <a:pPr rtl="0">
              <a:spcBef>
                <a:spcPts val="0"/>
              </a:spcBef>
              <a:buNone/>
            </a:pPr>
            <a:endParaRPr sz="3000" dirty="0">
              <a:solidFill>
                <a:srgbClr val="000000"/>
              </a:solidFill>
            </a:endParaRPr>
          </a:p>
          <a:p>
            <a:pPr lvl="0" rtl="0">
              <a:spcBef>
                <a:spcPts val="0"/>
              </a:spcBef>
              <a:buNone/>
            </a:pPr>
            <a:r>
              <a:rPr lang="en" sz="3000" dirty="0">
                <a:solidFill>
                  <a:srgbClr val="000000"/>
                </a:solidFill>
              </a:rPr>
              <a:t>(see details of each strength in the full report)</a:t>
            </a:r>
          </a:p>
          <a:p>
            <a:pPr>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99">
                                            <p:txEl>
                                              <p:pRg st="0" end="0"/>
                                            </p:txEl>
                                          </p:spTgt>
                                        </p:tgtEl>
                                        <p:attrNameLst>
                                          <p:attrName>style.visibility</p:attrName>
                                        </p:attrNameLst>
                                      </p:cBhvr>
                                      <p:to>
                                        <p:strVal val="visible"/>
                                      </p:to>
                                    </p:set>
                                    <p:animEffect transition="in" filter="checkerboard(across)">
                                      <p:cBhvr>
                                        <p:cTn id="7" dur="500"/>
                                        <p:tgtEl>
                                          <p:spTgt spid="1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99">
                                            <p:txEl>
                                              <p:pRg st="1" end="1"/>
                                            </p:txEl>
                                          </p:spTgt>
                                        </p:tgtEl>
                                        <p:attrNameLst>
                                          <p:attrName>style.visibility</p:attrName>
                                        </p:attrNameLst>
                                      </p:cBhvr>
                                      <p:to>
                                        <p:strVal val="visible"/>
                                      </p:to>
                                    </p:set>
                                    <p:animEffect transition="in" filter="checkerboard(across)">
                                      <p:cBhvr>
                                        <p:cTn id="12" dur="500"/>
                                        <p:tgtEl>
                                          <p:spTgt spid="1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99">
                                            <p:txEl>
                                              <p:pRg st="2" end="2"/>
                                            </p:txEl>
                                          </p:spTgt>
                                        </p:tgtEl>
                                        <p:attrNameLst>
                                          <p:attrName>style.visibility</p:attrName>
                                        </p:attrNameLst>
                                      </p:cBhvr>
                                      <p:to>
                                        <p:strVal val="visible"/>
                                      </p:to>
                                    </p:set>
                                    <p:animEffect transition="in" filter="checkerboard(across)">
                                      <p:cBhvr>
                                        <p:cTn id="17" dur="500"/>
                                        <p:tgtEl>
                                          <p:spTgt spid="1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99">
                                            <p:txEl>
                                              <p:pRg st="3" end="3"/>
                                            </p:txEl>
                                          </p:spTgt>
                                        </p:tgtEl>
                                        <p:attrNameLst>
                                          <p:attrName>style.visibility</p:attrName>
                                        </p:attrNameLst>
                                      </p:cBhvr>
                                      <p:to>
                                        <p:strVal val="visible"/>
                                      </p:to>
                                    </p:set>
                                    <p:animEffect transition="in" filter="checkerboard(across)">
                                      <p:cBhvr>
                                        <p:cTn id="22" dur="500"/>
                                        <p:tgtEl>
                                          <p:spTgt spid="1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99">
                                            <p:txEl>
                                              <p:pRg st="4" end="4"/>
                                            </p:txEl>
                                          </p:spTgt>
                                        </p:tgtEl>
                                        <p:attrNameLst>
                                          <p:attrName>style.visibility</p:attrName>
                                        </p:attrNameLst>
                                      </p:cBhvr>
                                      <p:to>
                                        <p:strVal val="visible"/>
                                      </p:to>
                                    </p:set>
                                    <p:animEffect transition="in" filter="checkerboard(across)">
                                      <p:cBhvr>
                                        <p:cTn id="27" dur="500"/>
                                        <p:tgtEl>
                                          <p:spTgt spid="1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99">
                                            <p:txEl>
                                              <p:pRg st="6" end="6"/>
                                            </p:txEl>
                                          </p:spTgt>
                                        </p:tgtEl>
                                        <p:attrNameLst>
                                          <p:attrName>style.visibility</p:attrName>
                                        </p:attrNameLst>
                                      </p:cBhvr>
                                      <p:to>
                                        <p:strVal val="visible"/>
                                      </p:to>
                                    </p:set>
                                    <p:animEffect transition="in" filter="checkerboard(across)">
                                      <p:cBhvr>
                                        <p:cTn id="32" dur="500"/>
                                        <p:tgtEl>
                                          <p:spTgt spid="1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lvl="0" rtl="0">
              <a:spcBef>
                <a:spcPts val="0"/>
              </a:spcBef>
              <a:buNone/>
            </a:pPr>
            <a:r>
              <a:rPr lang="en"/>
              <a:t>Process</a:t>
            </a:r>
          </a:p>
        </p:txBody>
      </p:sp>
      <p:sp>
        <p:nvSpPr>
          <p:cNvPr id="205" name="Shape 205"/>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lvl="0" rtl="0">
              <a:spcBef>
                <a:spcPts val="0"/>
              </a:spcBef>
              <a:buNone/>
            </a:pPr>
            <a:r>
              <a:rPr lang="en" sz="3200" i="1" dirty="0" smtClean="0">
                <a:solidFill>
                  <a:srgbClr val="000000"/>
                </a:solidFill>
              </a:rPr>
              <a:t>Students </a:t>
            </a:r>
            <a:r>
              <a:rPr lang="en" sz="3200" i="1" dirty="0">
                <a:solidFill>
                  <a:srgbClr val="000000"/>
                </a:solidFill>
              </a:rPr>
              <a:t>shared that:</a:t>
            </a:r>
          </a:p>
          <a:p>
            <a:pPr marL="457200" lvl="0" indent="-431800" rtl="0">
              <a:spcBef>
                <a:spcPts val="0"/>
              </a:spcBef>
              <a:buClr>
                <a:srgbClr val="000000"/>
              </a:buClr>
              <a:buSzPct val="100000"/>
              <a:buFont typeface="Arial"/>
              <a:buChar char="●"/>
            </a:pPr>
            <a:r>
              <a:rPr lang="en" sz="3200" dirty="0">
                <a:solidFill>
                  <a:srgbClr val="000000"/>
                </a:solidFill>
              </a:rPr>
              <a:t>circles work best when students leave behind their </a:t>
            </a:r>
            <a:r>
              <a:rPr lang="en" sz="3200" b="1" dirty="0">
                <a:solidFill>
                  <a:srgbClr val="980000"/>
                </a:solidFill>
              </a:rPr>
              <a:t>ego and pride</a:t>
            </a:r>
            <a:r>
              <a:rPr lang="en" sz="3200" dirty="0">
                <a:solidFill>
                  <a:srgbClr val="000000"/>
                </a:solidFill>
              </a:rPr>
              <a:t> and just focus on </a:t>
            </a:r>
            <a:r>
              <a:rPr lang="en" sz="3200" b="1" dirty="0">
                <a:solidFill>
                  <a:srgbClr val="980000"/>
                </a:solidFill>
              </a:rPr>
              <a:t>listening</a:t>
            </a:r>
            <a:r>
              <a:rPr lang="en" sz="3200" dirty="0">
                <a:solidFill>
                  <a:srgbClr val="000000"/>
                </a:solidFill>
              </a:rPr>
              <a:t> to each other</a:t>
            </a:r>
          </a:p>
          <a:p>
            <a:pPr marL="457200" lvl="0" indent="-431800" rtl="0">
              <a:spcBef>
                <a:spcPts val="0"/>
              </a:spcBef>
              <a:buClr>
                <a:srgbClr val="000000"/>
              </a:buClr>
              <a:buSzPct val="100000"/>
              <a:buFont typeface="Arial"/>
              <a:buChar char="●"/>
            </a:pPr>
            <a:r>
              <a:rPr lang="en" sz="3200" dirty="0">
                <a:solidFill>
                  <a:srgbClr val="000000"/>
                </a:solidFill>
              </a:rPr>
              <a:t>were </a:t>
            </a:r>
            <a:r>
              <a:rPr lang="en" sz="3200" b="1" dirty="0">
                <a:solidFill>
                  <a:srgbClr val="980000"/>
                </a:solidFill>
              </a:rPr>
              <a:t>honest</a:t>
            </a:r>
            <a:r>
              <a:rPr lang="en" sz="3200" dirty="0">
                <a:solidFill>
                  <a:srgbClr val="000000"/>
                </a:solidFill>
              </a:rPr>
              <a:t> and kept information </a:t>
            </a:r>
            <a:r>
              <a:rPr lang="en" sz="3200" b="1" dirty="0">
                <a:solidFill>
                  <a:srgbClr val="980000"/>
                </a:solidFill>
              </a:rPr>
              <a:t>confidential</a:t>
            </a:r>
          </a:p>
          <a:p>
            <a:pPr marL="457200" lvl="0" indent="-431800" rtl="0">
              <a:spcBef>
                <a:spcPts val="0"/>
              </a:spcBef>
              <a:buClr>
                <a:srgbClr val="000000"/>
              </a:buClr>
              <a:buSzPct val="100000"/>
              <a:buFont typeface="Arial"/>
              <a:buChar char="●"/>
            </a:pPr>
            <a:r>
              <a:rPr lang="en" sz="3200" b="1" dirty="0">
                <a:solidFill>
                  <a:srgbClr val="980000"/>
                </a:solidFill>
              </a:rPr>
              <a:t>community circles</a:t>
            </a:r>
            <a:r>
              <a:rPr lang="en" sz="3200" dirty="0">
                <a:solidFill>
                  <a:srgbClr val="000000"/>
                </a:solidFill>
              </a:rPr>
              <a:t> take place </a:t>
            </a:r>
            <a:r>
              <a:rPr lang="en" sz="3200" b="1" dirty="0">
                <a:solidFill>
                  <a:srgbClr val="980000"/>
                </a:solidFill>
              </a:rPr>
              <a:t>weekly</a:t>
            </a:r>
            <a:r>
              <a:rPr lang="en" sz="3200" dirty="0">
                <a:solidFill>
                  <a:srgbClr val="000000"/>
                </a:solidFill>
              </a:rPr>
              <a:t> in advisory (harm circles occurred as needed)</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5">
                                            <p:txEl>
                                              <p:pRg st="0" end="0"/>
                                            </p:txEl>
                                          </p:spTgt>
                                        </p:tgtEl>
                                        <p:attrNameLst>
                                          <p:attrName>style.visibility</p:attrName>
                                        </p:attrNameLst>
                                      </p:cBhvr>
                                      <p:to>
                                        <p:strVal val="visible"/>
                                      </p:to>
                                    </p:set>
                                    <p:animEffect transition="in" filter="checkerboard(across)">
                                      <p:cBhvr>
                                        <p:cTn id="7" dur="500"/>
                                        <p:tgtEl>
                                          <p:spTgt spid="2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5">
                                            <p:txEl>
                                              <p:pRg st="1" end="1"/>
                                            </p:txEl>
                                          </p:spTgt>
                                        </p:tgtEl>
                                        <p:attrNameLst>
                                          <p:attrName>style.visibility</p:attrName>
                                        </p:attrNameLst>
                                      </p:cBhvr>
                                      <p:to>
                                        <p:strVal val="visible"/>
                                      </p:to>
                                    </p:set>
                                    <p:animEffect transition="in" filter="checkerboard(across)">
                                      <p:cBhvr>
                                        <p:cTn id="12" dur="500"/>
                                        <p:tgtEl>
                                          <p:spTgt spid="2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05">
                                            <p:txEl>
                                              <p:pRg st="2" end="2"/>
                                            </p:txEl>
                                          </p:spTgt>
                                        </p:tgtEl>
                                        <p:attrNameLst>
                                          <p:attrName>style.visibility</p:attrName>
                                        </p:attrNameLst>
                                      </p:cBhvr>
                                      <p:to>
                                        <p:strVal val="visible"/>
                                      </p:to>
                                    </p:set>
                                    <p:animEffect transition="in" filter="checkerboard(across)">
                                      <p:cBhvr>
                                        <p:cTn id="17" dur="500"/>
                                        <p:tgtEl>
                                          <p:spTgt spid="2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05">
                                            <p:txEl>
                                              <p:pRg st="3" end="3"/>
                                            </p:txEl>
                                          </p:spTgt>
                                        </p:tgtEl>
                                        <p:attrNameLst>
                                          <p:attrName>style.visibility</p:attrName>
                                        </p:attrNameLst>
                                      </p:cBhvr>
                                      <p:to>
                                        <p:strVal val="visible"/>
                                      </p:to>
                                    </p:set>
                                    <p:animEffect transition="in" filter="checkerboard(across)">
                                      <p:cBhvr>
                                        <p:cTn id="22" dur="500"/>
                                        <p:tgtEl>
                                          <p:spTgt spid="2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lvl="0" rtl="0">
              <a:spcBef>
                <a:spcPts val="0"/>
              </a:spcBef>
              <a:buNone/>
            </a:pPr>
            <a:r>
              <a:rPr lang="en" dirty="0" smtClean="0"/>
              <a:t>Process</a:t>
            </a:r>
            <a:r>
              <a:rPr lang="en-US" dirty="0" smtClean="0"/>
              <a:t> (continued)</a:t>
            </a:r>
            <a:endParaRPr lang="en" dirty="0"/>
          </a:p>
        </p:txBody>
      </p:sp>
      <p:sp>
        <p:nvSpPr>
          <p:cNvPr id="211" name="Shape 211"/>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lvl="0" rtl="0">
              <a:spcBef>
                <a:spcPts val="0"/>
              </a:spcBef>
              <a:buNone/>
            </a:pPr>
            <a:r>
              <a:rPr lang="en" sz="3200" i="1" dirty="0">
                <a:solidFill>
                  <a:srgbClr val="000000"/>
                </a:solidFill>
              </a:rPr>
              <a:t>Students also shared that:</a:t>
            </a:r>
          </a:p>
          <a:p>
            <a:pPr marL="457200" lvl="0" indent="-431800" rtl="0">
              <a:spcBef>
                <a:spcPts val="0"/>
              </a:spcBef>
              <a:buClr>
                <a:srgbClr val="000000"/>
              </a:buClr>
              <a:buSzPct val="100000"/>
              <a:buFont typeface="Arial"/>
              <a:buChar char="●"/>
            </a:pPr>
            <a:r>
              <a:rPr lang="en" sz="3200" b="1" dirty="0">
                <a:solidFill>
                  <a:srgbClr val="980000"/>
                </a:solidFill>
              </a:rPr>
              <a:t>any student or teacher</a:t>
            </a:r>
            <a:r>
              <a:rPr lang="en" sz="3200" dirty="0">
                <a:solidFill>
                  <a:srgbClr val="000000"/>
                </a:solidFill>
              </a:rPr>
              <a:t> can call a circle</a:t>
            </a:r>
          </a:p>
          <a:p>
            <a:pPr marL="457200" lvl="0" indent="-431800" rtl="0">
              <a:spcBef>
                <a:spcPts val="0"/>
              </a:spcBef>
              <a:buClr>
                <a:srgbClr val="000000"/>
              </a:buClr>
              <a:buSzPct val="100000"/>
              <a:buFont typeface="Arial"/>
              <a:buChar char="●"/>
            </a:pPr>
            <a:r>
              <a:rPr lang="en" sz="3200" b="1" dirty="0">
                <a:solidFill>
                  <a:srgbClr val="980000"/>
                </a:solidFill>
              </a:rPr>
              <a:t>parents</a:t>
            </a:r>
            <a:r>
              <a:rPr lang="en" sz="3200" dirty="0">
                <a:solidFill>
                  <a:srgbClr val="000000"/>
                </a:solidFill>
              </a:rPr>
              <a:t> are often involved in harm circles</a:t>
            </a:r>
          </a:p>
          <a:p>
            <a:pPr marL="457200" lvl="0" indent="-431800" rtl="0">
              <a:spcBef>
                <a:spcPts val="0"/>
              </a:spcBef>
              <a:buClr>
                <a:srgbClr val="000000"/>
              </a:buClr>
              <a:buSzPct val="100000"/>
              <a:buFont typeface="Arial"/>
              <a:buChar char="●"/>
            </a:pPr>
            <a:r>
              <a:rPr lang="en" sz="3200" dirty="0">
                <a:solidFill>
                  <a:srgbClr val="000000"/>
                </a:solidFill>
              </a:rPr>
              <a:t>Joseph (</a:t>
            </a:r>
            <a:r>
              <a:rPr lang="en" sz="3200" b="1" dirty="0">
                <a:solidFill>
                  <a:srgbClr val="980000"/>
                </a:solidFill>
              </a:rPr>
              <a:t>RJ coordinator</a:t>
            </a:r>
            <a:r>
              <a:rPr lang="en" sz="3200" dirty="0">
                <a:solidFill>
                  <a:srgbClr val="000000"/>
                </a:solidFill>
              </a:rPr>
              <a:t>) can help determine if a circle is needed or not</a:t>
            </a:r>
          </a:p>
          <a:p>
            <a:pPr marL="457200" lvl="0" indent="-431800" rtl="0">
              <a:spcBef>
                <a:spcPts val="0"/>
              </a:spcBef>
              <a:buClr>
                <a:srgbClr val="000000"/>
              </a:buClr>
              <a:buSzPct val="100000"/>
              <a:buFont typeface="Arial"/>
              <a:buChar char="●"/>
            </a:pPr>
            <a:r>
              <a:rPr lang="en" sz="3200" dirty="0">
                <a:solidFill>
                  <a:srgbClr val="000000"/>
                </a:solidFill>
              </a:rPr>
              <a:t>Most circles are successful, but sometimes a student will come in determined not to let it work. “It’s all about the students’ </a:t>
            </a:r>
            <a:r>
              <a:rPr lang="en" sz="3200" b="1" dirty="0">
                <a:solidFill>
                  <a:srgbClr val="980000"/>
                </a:solidFill>
              </a:rPr>
              <a:t>mentality</a:t>
            </a:r>
            <a:r>
              <a:rPr lang="en" sz="3200" dirty="0">
                <a:solidFill>
                  <a:srgbClr val="000000"/>
                </a:solidFill>
              </a:rPr>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11">
                                            <p:txEl>
                                              <p:pRg st="0" end="0"/>
                                            </p:txEl>
                                          </p:spTgt>
                                        </p:tgtEl>
                                        <p:attrNameLst>
                                          <p:attrName>style.visibility</p:attrName>
                                        </p:attrNameLst>
                                      </p:cBhvr>
                                      <p:to>
                                        <p:strVal val="visible"/>
                                      </p:to>
                                    </p:set>
                                    <p:animEffect transition="in" filter="checkerboard(across)">
                                      <p:cBhvr>
                                        <p:cTn id="7" dur="500"/>
                                        <p:tgtEl>
                                          <p:spTgt spid="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11">
                                            <p:txEl>
                                              <p:pRg st="1" end="1"/>
                                            </p:txEl>
                                          </p:spTgt>
                                        </p:tgtEl>
                                        <p:attrNameLst>
                                          <p:attrName>style.visibility</p:attrName>
                                        </p:attrNameLst>
                                      </p:cBhvr>
                                      <p:to>
                                        <p:strVal val="visible"/>
                                      </p:to>
                                    </p:set>
                                    <p:animEffect transition="in" filter="checkerboard(across)">
                                      <p:cBhvr>
                                        <p:cTn id="12" dur="500"/>
                                        <p:tgtEl>
                                          <p:spTgt spid="2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11">
                                            <p:txEl>
                                              <p:pRg st="2" end="2"/>
                                            </p:txEl>
                                          </p:spTgt>
                                        </p:tgtEl>
                                        <p:attrNameLst>
                                          <p:attrName>style.visibility</p:attrName>
                                        </p:attrNameLst>
                                      </p:cBhvr>
                                      <p:to>
                                        <p:strVal val="visible"/>
                                      </p:to>
                                    </p:set>
                                    <p:animEffect transition="in" filter="checkerboard(across)">
                                      <p:cBhvr>
                                        <p:cTn id="17" dur="500"/>
                                        <p:tgtEl>
                                          <p:spTgt spid="2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11">
                                            <p:txEl>
                                              <p:pRg st="3" end="3"/>
                                            </p:txEl>
                                          </p:spTgt>
                                        </p:tgtEl>
                                        <p:attrNameLst>
                                          <p:attrName>style.visibility</p:attrName>
                                        </p:attrNameLst>
                                      </p:cBhvr>
                                      <p:to>
                                        <p:strVal val="visible"/>
                                      </p:to>
                                    </p:set>
                                    <p:animEffect transition="in" filter="checkerboard(across)">
                                      <p:cBhvr>
                                        <p:cTn id="22" dur="500"/>
                                        <p:tgtEl>
                                          <p:spTgt spid="2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11">
                                            <p:txEl>
                                              <p:pRg st="4" end="4"/>
                                            </p:txEl>
                                          </p:spTgt>
                                        </p:tgtEl>
                                        <p:attrNameLst>
                                          <p:attrName>style.visibility</p:attrName>
                                        </p:attrNameLst>
                                      </p:cBhvr>
                                      <p:to>
                                        <p:strVal val="visible"/>
                                      </p:to>
                                    </p:set>
                                    <p:animEffect transition="in" filter="checkerboard(across)">
                                      <p:cBhvr>
                                        <p:cTn id="27" dur="500"/>
                                        <p:tgtEl>
                                          <p:spTgt spid="2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a:spcBef>
                <a:spcPts val="0"/>
              </a:spcBef>
              <a:buNone/>
            </a:pPr>
            <a:r>
              <a:rPr lang="en"/>
              <a:t>Other Considerations</a:t>
            </a:r>
          </a:p>
        </p:txBody>
      </p:sp>
      <p:sp>
        <p:nvSpPr>
          <p:cNvPr id="217" name="Shape 217"/>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lvl="0" rtl="0">
              <a:spcBef>
                <a:spcPts val="0"/>
              </a:spcBef>
              <a:buClr>
                <a:schemeClr val="dk1"/>
              </a:buClr>
              <a:buSzPct val="34375"/>
              <a:buFont typeface="Arial"/>
              <a:buNone/>
            </a:pPr>
            <a:r>
              <a:rPr lang="en" sz="3200" i="1" dirty="0">
                <a:solidFill>
                  <a:srgbClr val="000000"/>
                </a:solidFill>
              </a:rPr>
              <a:t>Our conversation with the students revealed that:</a:t>
            </a:r>
          </a:p>
          <a:p>
            <a:pPr marL="457200" lvl="0" indent="-406400" rtl="0">
              <a:spcBef>
                <a:spcPts val="0"/>
              </a:spcBef>
              <a:buClr>
                <a:srgbClr val="000000"/>
              </a:buClr>
              <a:buSzPct val="100000"/>
              <a:buFont typeface="Arial"/>
              <a:buChar char="●"/>
            </a:pPr>
            <a:r>
              <a:rPr lang="en" sz="2800" dirty="0">
                <a:solidFill>
                  <a:srgbClr val="000000"/>
                </a:solidFill>
              </a:rPr>
              <a:t>The </a:t>
            </a:r>
            <a:r>
              <a:rPr lang="en" sz="2800" b="1" dirty="0">
                <a:solidFill>
                  <a:srgbClr val="980000"/>
                </a:solidFill>
              </a:rPr>
              <a:t>Building Bridges</a:t>
            </a:r>
            <a:r>
              <a:rPr lang="en" sz="2800" b="1" dirty="0">
                <a:solidFill>
                  <a:srgbClr val="000000"/>
                </a:solidFill>
              </a:rPr>
              <a:t> </a:t>
            </a:r>
            <a:r>
              <a:rPr lang="en" sz="2800" dirty="0">
                <a:solidFill>
                  <a:srgbClr val="000000"/>
                </a:solidFill>
              </a:rPr>
              <a:t>camp was an essential component to learning the Restorative Justice framework / mindset</a:t>
            </a:r>
          </a:p>
          <a:p>
            <a:pPr marL="457200" lvl="0" indent="-406400">
              <a:spcBef>
                <a:spcPts val="0"/>
              </a:spcBef>
              <a:buClr>
                <a:srgbClr val="000000"/>
              </a:buClr>
              <a:buSzPct val="100000"/>
              <a:buFont typeface="Arial"/>
              <a:buChar char="●"/>
            </a:pPr>
            <a:r>
              <a:rPr lang="en" sz="2800" dirty="0">
                <a:solidFill>
                  <a:srgbClr val="000000"/>
                </a:solidFill>
              </a:rPr>
              <a:t>The </a:t>
            </a:r>
            <a:r>
              <a:rPr lang="en" sz="2800" b="1" dirty="0">
                <a:solidFill>
                  <a:srgbClr val="980000"/>
                </a:solidFill>
              </a:rPr>
              <a:t>Restorative Justice Coordinator</a:t>
            </a:r>
            <a:r>
              <a:rPr lang="en" sz="2800" dirty="0">
                <a:solidFill>
                  <a:srgbClr val="000000"/>
                </a:solidFill>
              </a:rPr>
              <a:t> (Joseph) played a key role in facilitating RJ on all levels (eg. facilitating the most sensitive harm circles and determining if circles were necessary on a case by case basis)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17">
                                            <p:txEl>
                                              <p:pRg st="0" end="0"/>
                                            </p:txEl>
                                          </p:spTgt>
                                        </p:tgtEl>
                                        <p:attrNameLst>
                                          <p:attrName>style.visibility</p:attrName>
                                        </p:attrNameLst>
                                      </p:cBhvr>
                                      <p:to>
                                        <p:strVal val="visible"/>
                                      </p:to>
                                    </p:set>
                                    <p:animEffect transition="in" filter="checkerboard(across)">
                                      <p:cBhvr>
                                        <p:cTn id="7" dur="500"/>
                                        <p:tgtEl>
                                          <p:spTgt spid="2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17">
                                            <p:txEl>
                                              <p:pRg st="1" end="1"/>
                                            </p:txEl>
                                          </p:spTgt>
                                        </p:tgtEl>
                                        <p:attrNameLst>
                                          <p:attrName>style.visibility</p:attrName>
                                        </p:attrNameLst>
                                      </p:cBhvr>
                                      <p:to>
                                        <p:strVal val="visible"/>
                                      </p:to>
                                    </p:set>
                                    <p:animEffect transition="in" filter="checkerboard(across)">
                                      <p:cBhvr>
                                        <p:cTn id="12" dur="500"/>
                                        <p:tgtEl>
                                          <p:spTgt spid="2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17">
                                            <p:txEl>
                                              <p:pRg st="2" end="2"/>
                                            </p:txEl>
                                          </p:spTgt>
                                        </p:tgtEl>
                                        <p:attrNameLst>
                                          <p:attrName>style.visibility</p:attrName>
                                        </p:attrNameLst>
                                      </p:cBhvr>
                                      <p:to>
                                        <p:strVal val="visible"/>
                                      </p:to>
                                    </p:set>
                                    <p:animEffect transition="in" filter="checkerboard(across)">
                                      <p:cBhvr>
                                        <p:cTn id="17" dur="500"/>
                                        <p:tgtEl>
                                          <p:spTgt spid="2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ctrTitle"/>
          </p:nvPr>
        </p:nvSpPr>
        <p:spPr>
          <a:xfrm>
            <a:off x="685800" y="2266575"/>
            <a:ext cx="6400799" cy="1333799"/>
          </a:xfrm>
          <a:prstGeom prst="rect">
            <a:avLst/>
          </a:prstGeom>
        </p:spPr>
        <p:txBody>
          <a:bodyPr lIns="91425" tIns="91425" rIns="91425" bIns="91425" anchor="b" anchorCtr="0">
            <a:normAutofit/>
          </a:bodyPr>
          <a:lstStyle/>
          <a:p>
            <a:pPr lvl="0" rtl="0">
              <a:spcBef>
                <a:spcPts val="0"/>
              </a:spcBef>
              <a:buNone/>
            </a:pPr>
            <a:r>
              <a:rPr lang="en" dirty="0">
                <a:solidFill>
                  <a:srgbClr val="CCFFCC"/>
                </a:solidFill>
              </a:rPr>
              <a:t>Teacher Perspective</a:t>
            </a:r>
          </a:p>
        </p:txBody>
      </p:sp>
      <p:sp>
        <p:nvSpPr>
          <p:cNvPr id="223" name="Shape 223"/>
          <p:cNvSpPr txBox="1">
            <a:spLocks noGrp="1"/>
          </p:cNvSpPr>
          <p:nvPr>
            <p:ph type="subTitle" idx="1"/>
          </p:nvPr>
        </p:nvSpPr>
        <p:spPr>
          <a:xfrm>
            <a:off x="685800" y="3600451"/>
            <a:ext cx="6400799" cy="900599"/>
          </a:xfrm>
          <a:prstGeom prst="rect">
            <a:avLst/>
          </a:prstGeom>
        </p:spPr>
        <p:txBody>
          <a:bodyPr lIns="91425" tIns="91425" rIns="91425" bIns="91425" anchor="t" anchorCtr="0">
            <a:normAutofit fontScale="77500" lnSpcReduction="20000"/>
          </a:bodyPr>
          <a:lstStyle/>
          <a:p>
            <a:pPr marL="457200" lvl="0" indent="-381000" rtl="0">
              <a:spcBef>
                <a:spcPts val="0"/>
              </a:spcBef>
              <a:buClr>
                <a:schemeClr val="lt1"/>
              </a:buClr>
              <a:buSzPct val="100000"/>
              <a:buFont typeface="Arial"/>
              <a:buChar char="●"/>
            </a:pPr>
            <a:r>
              <a:rPr lang="en" dirty="0">
                <a:solidFill>
                  <a:schemeClr val="tx2"/>
                </a:solidFill>
              </a:rPr>
              <a:t>Strengths</a:t>
            </a:r>
          </a:p>
          <a:p>
            <a:pPr marL="457200" lvl="0" indent="-381000" rtl="0">
              <a:spcBef>
                <a:spcPts val="0"/>
              </a:spcBef>
              <a:buClr>
                <a:schemeClr val="lt1"/>
              </a:buClr>
              <a:buSzPct val="100000"/>
              <a:buFont typeface="Arial"/>
              <a:buChar char="●"/>
            </a:pPr>
            <a:r>
              <a:rPr lang="en" dirty="0">
                <a:solidFill>
                  <a:schemeClr val="tx2"/>
                </a:solidFill>
              </a:rPr>
              <a:t>Process</a:t>
            </a:r>
          </a:p>
          <a:p>
            <a:pPr marL="457200" lvl="0" indent="-381000" rtl="0">
              <a:spcBef>
                <a:spcPts val="0"/>
              </a:spcBef>
              <a:buClr>
                <a:schemeClr val="lt1"/>
              </a:buClr>
              <a:buSzPct val="100000"/>
              <a:buFont typeface="Arial"/>
              <a:buChar char="●"/>
            </a:pPr>
            <a:r>
              <a:rPr lang="en" dirty="0">
                <a:solidFill>
                  <a:schemeClr val="tx2"/>
                </a:solidFill>
              </a:rPr>
              <a:t>Other considerations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lvl="0" rtl="0">
              <a:spcBef>
                <a:spcPts val="0"/>
              </a:spcBef>
              <a:buNone/>
            </a:pPr>
            <a:r>
              <a:rPr lang="en"/>
              <a:t>Strengths </a:t>
            </a:r>
          </a:p>
        </p:txBody>
      </p:sp>
      <p:sp>
        <p:nvSpPr>
          <p:cNvPr id="229" name="Shape 229"/>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lvl="0" rtl="0">
              <a:spcBef>
                <a:spcPts val="0"/>
              </a:spcBef>
              <a:buNone/>
            </a:pPr>
            <a:r>
              <a:rPr lang="en" sz="3200" i="1" dirty="0">
                <a:solidFill>
                  <a:schemeClr val="tx1"/>
                </a:solidFill>
              </a:rPr>
              <a:t>Teachers said that Restorative Justice…</a:t>
            </a:r>
          </a:p>
          <a:p>
            <a:pPr lvl="0" rtl="0">
              <a:spcBef>
                <a:spcPts val="0"/>
              </a:spcBef>
              <a:buClr>
                <a:schemeClr val="dk1"/>
              </a:buClr>
              <a:buFont typeface="Arial"/>
              <a:buNone/>
            </a:pPr>
            <a:endParaRPr sz="3200" dirty="0">
              <a:solidFill>
                <a:schemeClr val="tx1"/>
              </a:solidFill>
            </a:endParaRPr>
          </a:p>
          <a:p>
            <a:pPr marL="457200" lvl="0" indent="-381000" rtl="0">
              <a:spcBef>
                <a:spcPts val="0"/>
              </a:spcBef>
              <a:buClr>
                <a:schemeClr val="dk2"/>
              </a:buClr>
              <a:buSzPct val="100000"/>
              <a:buFont typeface="Arial"/>
              <a:buChar char="❖"/>
            </a:pPr>
            <a:r>
              <a:rPr lang="en" sz="2400" dirty="0">
                <a:solidFill>
                  <a:schemeClr val="tx1"/>
                </a:solidFill>
              </a:rPr>
              <a:t>created a </a:t>
            </a:r>
            <a:r>
              <a:rPr lang="en" sz="2400" b="1" dirty="0">
                <a:solidFill>
                  <a:srgbClr val="800000"/>
                </a:solidFill>
              </a:rPr>
              <a:t>better school culture</a:t>
            </a:r>
            <a:r>
              <a:rPr lang="en" sz="2400" dirty="0">
                <a:solidFill>
                  <a:schemeClr val="tx1"/>
                </a:solidFill>
              </a:rPr>
              <a:t>, where teachers feel safer, more supported, and better prepared.</a:t>
            </a:r>
          </a:p>
          <a:p>
            <a:pPr marL="457200" lvl="0" indent="-381000" rtl="0">
              <a:spcBef>
                <a:spcPts val="0"/>
              </a:spcBef>
              <a:buClr>
                <a:schemeClr val="dk2"/>
              </a:buClr>
              <a:buSzPct val="100000"/>
              <a:buFont typeface="Arial"/>
              <a:buChar char="❖"/>
            </a:pPr>
            <a:r>
              <a:rPr lang="en" sz="2400" dirty="0">
                <a:solidFill>
                  <a:schemeClr val="tx1"/>
                </a:solidFill>
              </a:rPr>
              <a:t>promotes </a:t>
            </a:r>
            <a:r>
              <a:rPr lang="en" sz="2400" b="1" dirty="0">
                <a:solidFill>
                  <a:srgbClr val="800000"/>
                </a:solidFill>
              </a:rPr>
              <a:t>happier teachers</a:t>
            </a:r>
            <a:r>
              <a:rPr lang="en" sz="2400" dirty="0">
                <a:solidFill>
                  <a:schemeClr val="tx1"/>
                </a:solidFill>
              </a:rPr>
              <a:t>, who are able to build </a:t>
            </a:r>
            <a:r>
              <a:rPr lang="en" sz="2400" b="1" dirty="0">
                <a:solidFill>
                  <a:srgbClr val="800000"/>
                </a:solidFill>
              </a:rPr>
              <a:t>relationships</a:t>
            </a:r>
            <a:r>
              <a:rPr lang="en" sz="2400" dirty="0">
                <a:solidFill>
                  <a:srgbClr val="800000"/>
                </a:solidFill>
              </a:rPr>
              <a:t> </a:t>
            </a:r>
            <a:r>
              <a:rPr lang="en" sz="2400" dirty="0">
                <a:solidFill>
                  <a:schemeClr val="tx1"/>
                </a:solidFill>
              </a:rPr>
              <a:t>with students.</a:t>
            </a:r>
          </a:p>
          <a:p>
            <a:pPr marL="457200" lvl="0" indent="-381000" rtl="0">
              <a:spcBef>
                <a:spcPts val="0"/>
              </a:spcBef>
              <a:buClr>
                <a:schemeClr val="dk2"/>
              </a:buClr>
              <a:buSzPct val="100000"/>
              <a:buFont typeface="Arial"/>
              <a:buChar char="❖"/>
            </a:pPr>
            <a:r>
              <a:rPr lang="en" sz="2400" b="1" dirty="0">
                <a:solidFill>
                  <a:srgbClr val="800000"/>
                </a:solidFill>
              </a:rPr>
              <a:t>improves discipline and behavior management </a:t>
            </a:r>
            <a:r>
              <a:rPr lang="en" sz="2400" dirty="0">
                <a:solidFill>
                  <a:schemeClr val="tx1"/>
                </a:solidFill>
              </a:rPr>
              <a:t>in classes.</a:t>
            </a:r>
          </a:p>
          <a:p>
            <a:pPr marL="457200" lvl="0" indent="-381000" rtl="0">
              <a:spcBef>
                <a:spcPts val="0"/>
              </a:spcBef>
              <a:buClr>
                <a:schemeClr val="dk2"/>
              </a:buClr>
              <a:buSzPct val="100000"/>
              <a:buFont typeface="Arial"/>
              <a:buChar char="❖"/>
            </a:pPr>
            <a:r>
              <a:rPr lang="en" sz="2400" dirty="0">
                <a:solidFill>
                  <a:schemeClr val="tx1"/>
                </a:solidFill>
              </a:rPr>
              <a:t>teachers students a </a:t>
            </a:r>
            <a:r>
              <a:rPr lang="en" sz="2400" b="1" dirty="0">
                <a:solidFill>
                  <a:srgbClr val="800000"/>
                </a:solidFill>
              </a:rPr>
              <a:t>sense of self</a:t>
            </a:r>
            <a:r>
              <a:rPr lang="en" sz="2400" dirty="0">
                <a:solidFill>
                  <a:schemeClr val="tx1"/>
                </a:solidFill>
              </a:rPr>
              <a:t>, where they are able to connect with teachers and </a:t>
            </a:r>
            <a:r>
              <a:rPr lang="en" sz="2400" b="1" dirty="0">
                <a:solidFill>
                  <a:srgbClr val="800000"/>
                </a:solidFill>
              </a:rPr>
              <a:t>self-advocate</a:t>
            </a:r>
            <a:r>
              <a:rPr lang="en" sz="2400" dirty="0">
                <a:solidFill>
                  <a:schemeClr val="tx1"/>
                </a:solidFill>
              </a:rPr>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29">
                                            <p:txEl>
                                              <p:pRg st="0" end="0"/>
                                            </p:txEl>
                                          </p:spTgt>
                                        </p:tgtEl>
                                        <p:attrNameLst>
                                          <p:attrName>style.visibility</p:attrName>
                                        </p:attrNameLst>
                                      </p:cBhvr>
                                      <p:to>
                                        <p:strVal val="visible"/>
                                      </p:to>
                                    </p:set>
                                    <p:animEffect transition="in" filter="checkerboard(across)">
                                      <p:cBhvr>
                                        <p:cTn id="7" dur="500"/>
                                        <p:tgtEl>
                                          <p:spTgt spid="2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29">
                                            <p:txEl>
                                              <p:pRg st="2" end="2"/>
                                            </p:txEl>
                                          </p:spTgt>
                                        </p:tgtEl>
                                        <p:attrNameLst>
                                          <p:attrName>style.visibility</p:attrName>
                                        </p:attrNameLst>
                                      </p:cBhvr>
                                      <p:to>
                                        <p:strVal val="visible"/>
                                      </p:to>
                                    </p:set>
                                    <p:animEffect transition="in" filter="checkerboard(across)">
                                      <p:cBhvr>
                                        <p:cTn id="12" dur="500"/>
                                        <p:tgtEl>
                                          <p:spTgt spid="2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29">
                                            <p:txEl>
                                              <p:pRg st="3" end="3"/>
                                            </p:txEl>
                                          </p:spTgt>
                                        </p:tgtEl>
                                        <p:attrNameLst>
                                          <p:attrName>style.visibility</p:attrName>
                                        </p:attrNameLst>
                                      </p:cBhvr>
                                      <p:to>
                                        <p:strVal val="visible"/>
                                      </p:to>
                                    </p:set>
                                    <p:animEffect transition="in" filter="checkerboard(across)">
                                      <p:cBhvr>
                                        <p:cTn id="17" dur="500"/>
                                        <p:tgtEl>
                                          <p:spTgt spid="22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29">
                                            <p:txEl>
                                              <p:pRg st="4" end="4"/>
                                            </p:txEl>
                                          </p:spTgt>
                                        </p:tgtEl>
                                        <p:attrNameLst>
                                          <p:attrName>style.visibility</p:attrName>
                                        </p:attrNameLst>
                                      </p:cBhvr>
                                      <p:to>
                                        <p:strVal val="visible"/>
                                      </p:to>
                                    </p:set>
                                    <p:animEffect transition="in" filter="checkerboard(across)">
                                      <p:cBhvr>
                                        <p:cTn id="22" dur="500"/>
                                        <p:tgtEl>
                                          <p:spTgt spid="22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29">
                                            <p:txEl>
                                              <p:pRg st="5" end="5"/>
                                            </p:txEl>
                                          </p:spTgt>
                                        </p:tgtEl>
                                        <p:attrNameLst>
                                          <p:attrName>style.visibility</p:attrName>
                                        </p:attrNameLst>
                                      </p:cBhvr>
                                      <p:to>
                                        <p:strVal val="visible"/>
                                      </p:to>
                                    </p:set>
                                    <p:animEffect transition="in" filter="checkerboard(across)">
                                      <p:cBhvr>
                                        <p:cTn id="27" dur="500"/>
                                        <p:tgtEl>
                                          <p:spTgt spid="22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lvl="0" rtl="0">
              <a:spcBef>
                <a:spcPts val="0"/>
              </a:spcBef>
              <a:buNone/>
            </a:pPr>
            <a:r>
              <a:rPr lang="en"/>
              <a:t>Process</a:t>
            </a:r>
          </a:p>
        </p:txBody>
      </p:sp>
      <p:sp>
        <p:nvSpPr>
          <p:cNvPr id="235" name="Shape 235"/>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rtl="0">
              <a:spcBef>
                <a:spcPts val="0"/>
              </a:spcBef>
              <a:buNone/>
            </a:pPr>
            <a:r>
              <a:rPr lang="en" sz="3200" i="1" dirty="0">
                <a:solidFill>
                  <a:schemeClr val="tx1"/>
                </a:solidFill>
              </a:rPr>
              <a:t>Teachers explained the following as essential to the process: </a:t>
            </a:r>
          </a:p>
          <a:p>
            <a:pPr rtl="0">
              <a:spcBef>
                <a:spcPts val="0"/>
              </a:spcBef>
              <a:buNone/>
            </a:pPr>
            <a:endParaRPr sz="3200" dirty="0">
              <a:solidFill>
                <a:schemeClr val="tx1"/>
              </a:solidFill>
            </a:endParaRPr>
          </a:p>
          <a:p>
            <a:pPr marL="457200" lvl="0" indent="-431800" rtl="0">
              <a:spcBef>
                <a:spcPts val="0"/>
              </a:spcBef>
              <a:buClr>
                <a:schemeClr val="dk2"/>
              </a:buClr>
              <a:buSzPct val="100000"/>
              <a:buFont typeface="Arial"/>
              <a:buChar char="❖"/>
            </a:pPr>
            <a:r>
              <a:rPr lang="en" sz="3200" dirty="0">
                <a:solidFill>
                  <a:srgbClr val="800000"/>
                </a:solidFill>
              </a:rPr>
              <a:t>RJ training </a:t>
            </a:r>
            <a:r>
              <a:rPr lang="en" sz="3200" dirty="0">
                <a:solidFill>
                  <a:schemeClr val="tx1"/>
                </a:solidFill>
              </a:rPr>
              <a:t>for teachers in the summer</a:t>
            </a:r>
          </a:p>
          <a:p>
            <a:pPr marL="457200" lvl="0" indent="-431800" rtl="0">
              <a:spcBef>
                <a:spcPts val="0"/>
              </a:spcBef>
              <a:buClr>
                <a:schemeClr val="dk2"/>
              </a:buClr>
              <a:buSzPct val="100000"/>
              <a:buFont typeface="Arial"/>
              <a:buChar char="❖"/>
            </a:pPr>
            <a:r>
              <a:rPr lang="en" sz="3200" dirty="0">
                <a:solidFill>
                  <a:schemeClr val="tx1"/>
                </a:solidFill>
              </a:rPr>
              <a:t>Circles done </a:t>
            </a:r>
            <a:r>
              <a:rPr lang="en" sz="3200" dirty="0">
                <a:solidFill>
                  <a:srgbClr val="800000"/>
                </a:solidFill>
              </a:rPr>
              <a:t>routinely</a:t>
            </a:r>
            <a:r>
              <a:rPr lang="en" sz="3200" dirty="0">
                <a:solidFill>
                  <a:schemeClr val="tx1"/>
                </a:solidFill>
              </a:rPr>
              <a:t> in advisory across the entire school (once or twice a week)</a:t>
            </a:r>
          </a:p>
          <a:p>
            <a:pPr marL="457200" lvl="0" indent="-431800" rtl="0">
              <a:spcBef>
                <a:spcPts val="0"/>
              </a:spcBef>
              <a:buClr>
                <a:schemeClr val="dk2"/>
              </a:buClr>
              <a:buSzPct val="100000"/>
              <a:buFont typeface="Arial"/>
              <a:buChar char="❖"/>
            </a:pPr>
            <a:r>
              <a:rPr lang="en" sz="3200" dirty="0">
                <a:solidFill>
                  <a:schemeClr val="tx1"/>
                </a:solidFill>
              </a:rPr>
              <a:t>H</a:t>
            </a:r>
            <a:r>
              <a:rPr lang="en" sz="3200" dirty="0">
                <a:solidFill>
                  <a:srgbClr val="800000"/>
                </a:solidFill>
              </a:rPr>
              <a:t>arm circles by RJ coordinator</a:t>
            </a:r>
            <a:r>
              <a:rPr lang="en" sz="3200" dirty="0">
                <a:solidFill>
                  <a:schemeClr val="tx1"/>
                </a:solidFill>
              </a:rPr>
              <a:t>, admin, or some teachers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35">
                                            <p:txEl>
                                              <p:pRg st="0" end="0"/>
                                            </p:txEl>
                                          </p:spTgt>
                                        </p:tgtEl>
                                        <p:attrNameLst>
                                          <p:attrName>style.visibility</p:attrName>
                                        </p:attrNameLst>
                                      </p:cBhvr>
                                      <p:to>
                                        <p:strVal val="visible"/>
                                      </p:to>
                                    </p:set>
                                    <p:animEffect transition="in" filter="checkerboard(across)">
                                      <p:cBhvr>
                                        <p:cTn id="7" dur="500"/>
                                        <p:tgtEl>
                                          <p:spTgt spid="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35">
                                            <p:txEl>
                                              <p:pRg st="2" end="2"/>
                                            </p:txEl>
                                          </p:spTgt>
                                        </p:tgtEl>
                                        <p:attrNameLst>
                                          <p:attrName>style.visibility</p:attrName>
                                        </p:attrNameLst>
                                      </p:cBhvr>
                                      <p:to>
                                        <p:strVal val="visible"/>
                                      </p:to>
                                    </p:set>
                                    <p:animEffect transition="in" filter="checkerboard(across)">
                                      <p:cBhvr>
                                        <p:cTn id="12" dur="500"/>
                                        <p:tgtEl>
                                          <p:spTgt spid="2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35">
                                            <p:txEl>
                                              <p:pRg st="3" end="3"/>
                                            </p:txEl>
                                          </p:spTgt>
                                        </p:tgtEl>
                                        <p:attrNameLst>
                                          <p:attrName>style.visibility</p:attrName>
                                        </p:attrNameLst>
                                      </p:cBhvr>
                                      <p:to>
                                        <p:strVal val="visible"/>
                                      </p:to>
                                    </p:set>
                                    <p:animEffect transition="in" filter="checkerboard(across)">
                                      <p:cBhvr>
                                        <p:cTn id="17" dur="500"/>
                                        <p:tgtEl>
                                          <p:spTgt spid="23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35">
                                            <p:txEl>
                                              <p:pRg st="4" end="4"/>
                                            </p:txEl>
                                          </p:spTgt>
                                        </p:tgtEl>
                                        <p:attrNameLst>
                                          <p:attrName>style.visibility</p:attrName>
                                        </p:attrNameLst>
                                      </p:cBhvr>
                                      <p:to>
                                        <p:strVal val="visible"/>
                                      </p:to>
                                    </p:set>
                                    <p:animEffect transition="in" filter="checkerboard(across)">
                                      <p:cBhvr>
                                        <p:cTn id="22" dur="500"/>
                                        <p:tgtEl>
                                          <p:spTgt spid="2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lvl="0" rtl="0">
              <a:spcBef>
                <a:spcPts val="0"/>
              </a:spcBef>
              <a:buNone/>
            </a:pPr>
            <a:r>
              <a:rPr lang="en"/>
              <a:t>Other Considerations</a:t>
            </a:r>
          </a:p>
        </p:txBody>
      </p:sp>
      <p:sp>
        <p:nvSpPr>
          <p:cNvPr id="241" name="Shape 241"/>
          <p:cNvSpPr txBox="1">
            <a:spLocks noGrp="1"/>
          </p:cNvSpPr>
          <p:nvPr>
            <p:ph type="body" idx="1"/>
          </p:nvPr>
        </p:nvSpPr>
        <p:spPr>
          <a:xfrm>
            <a:off x="457200" y="1704688"/>
            <a:ext cx="8229600" cy="4840199"/>
          </a:xfrm>
          <a:prstGeom prst="rect">
            <a:avLst/>
          </a:prstGeom>
        </p:spPr>
        <p:txBody>
          <a:bodyPr lIns="91425" tIns="91425" rIns="91425" bIns="91425" anchor="t" anchorCtr="0">
            <a:normAutofit lnSpcReduction="10000"/>
          </a:bodyPr>
          <a:lstStyle/>
          <a:p>
            <a:pPr lvl="0" rtl="0">
              <a:spcBef>
                <a:spcPts val="0"/>
              </a:spcBef>
              <a:buClr>
                <a:schemeClr val="dk1"/>
              </a:buClr>
              <a:buSzPct val="34375"/>
              <a:buFont typeface="Arial"/>
              <a:buNone/>
            </a:pPr>
            <a:r>
              <a:rPr lang="en" sz="3200" i="1" dirty="0">
                <a:solidFill>
                  <a:schemeClr val="tx1"/>
                </a:solidFill>
              </a:rPr>
              <a:t>Teacher recommended &amp; take-away’s from our team: </a:t>
            </a:r>
          </a:p>
          <a:p>
            <a:pPr lvl="0" rtl="0">
              <a:spcBef>
                <a:spcPts val="0"/>
              </a:spcBef>
              <a:buClr>
                <a:schemeClr val="dk1"/>
              </a:buClr>
              <a:buFont typeface="Arial"/>
              <a:buNone/>
            </a:pPr>
            <a:endParaRPr sz="3200" dirty="0">
              <a:solidFill>
                <a:schemeClr val="tx1"/>
              </a:solidFill>
            </a:endParaRPr>
          </a:p>
          <a:p>
            <a:pPr marL="457200" lvl="0" indent="-431800" rtl="0">
              <a:spcBef>
                <a:spcPts val="0"/>
              </a:spcBef>
              <a:buClr>
                <a:schemeClr val="dk2"/>
              </a:buClr>
              <a:buSzPct val="100000"/>
              <a:buFont typeface="Arial"/>
              <a:buChar char="❖"/>
            </a:pPr>
            <a:r>
              <a:rPr lang="en" sz="3200" dirty="0">
                <a:solidFill>
                  <a:schemeClr val="tx1"/>
                </a:solidFill>
              </a:rPr>
              <a:t>Weekly or bi-monthly </a:t>
            </a:r>
            <a:r>
              <a:rPr lang="en" sz="3200" b="1" dirty="0">
                <a:solidFill>
                  <a:srgbClr val="800000"/>
                </a:solidFill>
              </a:rPr>
              <a:t>circles amongst staff </a:t>
            </a:r>
            <a:r>
              <a:rPr lang="en" sz="3200" dirty="0">
                <a:solidFill>
                  <a:schemeClr val="tx1"/>
                </a:solidFill>
              </a:rPr>
              <a:t>are critical.</a:t>
            </a:r>
          </a:p>
          <a:p>
            <a:pPr marL="457200" lvl="0" indent="-431800" rtl="0">
              <a:spcBef>
                <a:spcPts val="0"/>
              </a:spcBef>
              <a:buClr>
                <a:schemeClr val="dk2"/>
              </a:buClr>
              <a:buSzPct val="100000"/>
              <a:buFont typeface="Arial"/>
              <a:buChar char="❖"/>
            </a:pPr>
            <a:r>
              <a:rPr lang="en" sz="3200" dirty="0">
                <a:solidFill>
                  <a:schemeClr val="tx1"/>
                </a:solidFill>
              </a:rPr>
              <a:t>An </a:t>
            </a:r>
            <a:r>
              <a:rPr lang="en" sz="3200" b="1" dirty="0">
                <a:solidFill>
                  <a:srgbClr val="800000"/>
                </a:solidFill>
              </a:rPr>
              <a:t>RJ coordinator </a:t>
            </a:r>
            <a:r>
              <a:rPr lang="en" sz="3200" dirty="0">
                <a:solidFill>
                  <a:schemeClr val="tx1"/>
                </a:solidFill>
              </a:rPr>
              <a:t>or point-person is necessary for harm circles.</a:t>
            </a:r>
          </a:p>
          <a:p>
            <a:pPr marL="457200" lvl="0" indent="-431800" rtl="0">
              <a:spcBef>
                <a:spcPts val="0"/>
              </a:spcBef>
              <a:buClr>
                <a:schemeClr val="dk2"/>
              </a:buClr>
              <a:buSzPct val="100000"/>
              <a:buFont typeface="Arial"/>
              <a:buChar char="❖"/>
            </a:pPr>
            <a:r>
              <a:rPr lang="en" sz="3200" dirty="0">
                <a:solidFill>
                  <a:schemeClr val="tx1"/>
                </a:solidFill>
              </a:rPr>
              <a:t>Student leaders and student participation in </a:t>
            </a:r>
            <a:r>
              <a:rPr lang="en" sz="3200" b="1" dirty="0">
                <a:solidFill>
                  <a:srgbClr val="800000"/>
                </a:solidFill>
              </a:rPr>
              <a:t>CCEJ Camps</a:t>
            </a:r>
            <a:r>
              <a:rPr lang="en" sz="3200" dirty="0">
                <a:solidFill>
                  <a:schemeClr val="tx1"/>
                </a:solidFill>
              </a:rPr>
              <a:t>.</a:t>
            </a:r>
          </a:p>
          <a:p>
            <a:pPr marL="457200" lvl="0" indent="-431800" rtl="0">
              <a:spcBef>
                <a:spcPts val="0"/>
              </a:spcBef>
              <a:buClr>
                <a:schemeClr val="dk2"/>
              </a:buClr>
              <a:buSzPct val="100000"/>
              <a:buFont typeface="Arial"/>
              <a:buChar char="❖"/>
            </a:pPr>
            <a:r>
              <a:rPr lang="en" sz="3200" dirty="0">
                <a:solidFill>
                  <a:schemeClr val="tx1"/>
                </a:solidFill>
              </a:rPr>
              <a:t>Providing </a:t>
            </a:r>
            <a:r>
              <a:rPr lang="en" sz="3200" b="1" dirty="0">
                <a:solidFill>
                  <a:srgbClr val="800000"/>
                </a:solidFill>
              </a:rPr>
              <a:t>RJ training </a:t>
            </a:r>
            <a:r>
              <a:rPr lang="en" sz="3200" dirty="0">
                <a:solidFill>
                  <a:schemeClr val="tx1"/>
                </a:solidFill>
              </a:rPr>
              <a:t>for the entire staff.</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41">
                                            <p:txEl>
                                              <p:pRg st="0" end="0"/>
                                            </p:txEl>
                                          </p:spTgt>
                                        </p:tgtEl>
                                        <p:attrNameLst>
                                          <p:attrName>style.visibility</p:attrName>
                                        </p:attrNameLst>
                                      </p:cBhvr>
                                      <p:to>
                                        <p:strVal val="visible"/>
                                      </p:to>
                                    </p:set>
                                    <p:animEffect transition="in" filter="checkerboard(across)">
                                      <p:cBhvr>
                                        <p:cTn id="7" dur="500"/>
                                        <p:tgtEl>
                                          <p:spTgt spid="2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41">
                                            <p:txEl>
                                              <p:pRg st="2" end="2"/>
                                            </p:txEl>
                                          </p:spTgt>
                                        </p:tgtEl>
                                        <p:attrNameLst>
                                          <p:attrName>style.visibility</p:attrName>
                                        </p:attrNameLst>
                                      </p:cBhvr>
                                      <p:to>
                                        <p:strVal val="visible"/>
                                      </p:to>
                                    </p:set>
                                    <p:animEffect transition="in" filter="checkerboard(across)">
                                      <p:cBhvr>
                                        <p:cTn id="12" dur="500"/>
                                        <p:tgtEl>
                                          <p:spTgt spid="24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41">
                                            <p:txEl>
                                              <p:pRg st="3" end="3"/>
                                            </p:txEl>
                                          </p:spTgt>
                                        </p:tgtEl>
                                        <p:attrNameLst>
                                          <p:attrName>style.visibility</p:attrName>
                                        </p:attrNameLst>
                                      </p:cBhvr>
                                      <p:to>
                                        <p:strVal val="visible"/>
                                      </p:to>
                                    </p:set>
                                    <p:animEffect transition="in" filter="checkerboard(across)">
                                      <p:cBhvr>
                                        <p:cTn id="17" dur="500"/>
                                        <p:tgtEl>
                                          <p:spTgt spid="24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41">
                                            <p:txEl>
                                              <p:pRg st="4" end="4"/>
                                            </p:txEl>
                                          </p:spTgt>
                                        </p:tgtEl>
                                        <p:attrNameLst>
                                          <p:attrName>style.visibility</p:attrName>
                                        </p:attrNameLst>
                                      </p:cBhvr>
                                      <p:to>
                                        <p:strVal val="visible"/>
                                      </p:to>
                                    </p:set>
                                    <p:animEffect transition="in" filter="checkerboard(across)">
                                      <p:cBhvr>
                                        <p:cTn id="22" dur="500"/>
                                        <p:tgtEl>
                                          <p:spTgt spid="24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41">
                                            <p:txEl>
                                              <p:pRg st="5" end="5"/>
                                            </p:txEl>
                                          </p:spTgt>
                                        </p:tgtEl>
                                        <p:attrNameLst>
                                          <p:attrName>style.visibility</p:attrName>
                                        </p:attrNameLst>
                                      </p:cBhvr>
                                      <p:to>
                                        <p:strVal val="visible"/>
                                      </p:to>
                                    </p:set>
                                    <p:animEffect transition="in" filter="checkerboard(across)">
                                      <p:cBhvr>
                                        <p:cTn id="27" dur="500"/>
                                        <p:tgtEl>
                                          <p:spTgt spid="2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ctrTitle"/>
          </p:nvPr>
        </p:nvSpPr>
        <p:spPr>
          <a:xfrm>
            <a:off x="685800" y="2266575"/>
            <a:ext cx="6400799" cy="1333799"/>
          </a:xfrm>
          <a:prstGeom prst="rect">
            <a:avLst/>
          </a:prstGeom>
        </p:spPr>
        <p:txBody>
          <a:bodyPr lIns="91425" tIns="91425" rIns="91425" bIns="91425" anchor="b" anchorCtr="0">
            <a:normAutofit fontScale="90000"/>
          </a:bodyPr>
          <a:lstStyle/>
          <a:p>
            <a:pPr lvl="0" rtl="0">
              <a:spcBef>
                <a:spcPts val="0"/>
              </a:spcBef>
              <a:buNone/>
            </a:pPr>
            <a:r>
              <a:rPr lang="en" dirty="0">
                <a:solidFill>
                  <a:schemeClr val="accent4">
                    <a:lumMod val="40000"/>
                    <a:lumOff val="60000"/>
                  </a:schemeClr>
                </a:solidFill>
              </a:rPr>
              <a:t>Administrator Perspective</a:t>
            </a:r>
          </a:p>
        </p:txBody>
      </p:sp>
      <p:sp>
        <p:nvSpPr>
          <p:cNvPr id="247" name="Shape 247"/>
          <p:cNvSpPr txBox="1">
            <a:spLocks noGrp="1"/>
          </p:cNvSpPr>
          <p:nvPr>
            <p:ph type="subTitle" idx="1"/>
          </p:nvPr>
        </p:nvSpPr>
        <p:spPr>
          <a:xfrm>
            <a:off x="685800" y="3600451"/>
            <a:ext cx="6400799" cy="900599"/>
          </a:xfrm>
          <a:prstGeom prst="rect">
            <a:avLst/>
          </a:prstGeom>
        </p:spPr>
        <p:txBody>
          <a:bodyPr lIns="91425" tIns="91425" rIns="91425" bIns="91425" anchor="t" anchorCtr="0">
            <a:normAutofit fontScale="77500" lnSpcReduction="20000"/>
          </a:bodyPr>
          <a:lstStyle/>
          <a:p>
            <a:pPr marL="457200" lvl="0" indent="-381000" rtl="0">
              <a:spcBef>
                <a:spcPts val="0"/>
              </a:spcBef>
              <a:buClr>
                <a:schemeClr val="lt1"/>
              </a:buClr>
              <a:buSzPct val="100000"/>
              <a:buFont typeface="Arial"/>
              <a:buChar char="●"/>
            </a:pPr>
            <a:r>
              <a:rPr lang="en"/>
              <a:t>Strengths</a:t>
            </a:r>
          </a:p>
          <a:p>
            <a:pPr marL="457200" lvl="0" indent="-381000" rtl="0">
              <a:spcBef>
                <a:spcPts val="0"/>
              </a:spcBef>
              <a:buClr>
                <a:schemeClr val="lt1"/>
              </a:buClr>
              <a:buSzPct val="100000"/>
              <a:buFont typeface="Arial"/>
              <a:buChar char="●"/>
            </a:pPr>
            <a:r>
              <a:rPr lang="en"/>
              <a:t>Process</a:t>
            </a:r>
          </a:p>
          <a:p>
            <a:pPr marL="457200" lvl="0" indent="-381000" rtl="0">
              <a:spcBef>
                <a:spcPts val="0"/>
              </a:spcBef>
              <a:buClr>
                <a:schemeClr val="lt1"/>
              </a:buClr>
              <a:buSzPct val="100000"/>
              <a:buFont typeface="Arial"/>
              <a:buChar char="●"/>
            </a:pPr>
            <a:r>
              <a:rPr lang="en"/>
              <a:t>Other considerations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134801"/>
            <a:ext cx="7315499" cy="1351799"/>
          </a:xfrm>
          <a:prstGeom prst="rect">
            <a:avLst/>
          </a:prstGeom>
        </p:spPr>
        <p:txBody>
          <a:bodyPr lIns="91425" tIns="91425" rIns="91425" bIns="91425" anchor="b" anchorCtr="0">
            <a:normAutofit fontScale="90000"/>
          </a:bodyPr>
          <a:lstStyle/>
          <a:p>
            <a:pPr lvl="0"/>
            <a:r>
              <a:rPr lang="en-US" dirty="0" smtClean="0"/>
              <a:t>Short History of </a:t>
            </a:r>
            <a:r>
              <a:rPr lang="en" dirty="0" smtClean="0"/>
              <a:t>Augustus </a:t>
            </a:r>
            <a:r>
              <a:rPr lang="en" dirty="0"/>
              <a:t>F. Hawkins </a:t>
            </a:r>
            <a:r>
              <a:rPr lang="en-US" dirty="0" smtClean="0"/>
              <a:t>and RJ</a:t>
            </a:r>
            <a:endParaRPr lang="en" dirty="0"/>
          </a:p>
        </p:txBody>
      </p:sp>
      <p:sp>
        <p:nvSpPr>
          <p:cNvPr id="103" name="Shape 103"/>
          <p:cNvSpPr txBox="1">
            <a:spLocks noGrp="1"/>
          </p:cNvSpPr>
          <p:nvPr>
            <p:ph type="body" idx="1"/>
          </p:nvPr>
        </p:nvSpPr>
        <p:spPr>
          <a:xfrm>
            <a:off x="457200" y="1704688"/>
            <a:ext cx="8229600" cy="4840199"/>
          </a:xfrm>
          <a:prstGeom prst="rect">
            <a:avLst/>
          </a:prstGeom>
        </p:spPr>
        <p:txBody>
          <a:bodyPr lIns="91425" tIns="91425" rIns="91425" bIns="91425" anchor="t" anchorCtr="0">
            <a:normAutofit fontScale="92500"/>
          </a:bodyPr>
          <a:lstStyle/>
          <a:p>
            <a:pPr marL="457200" lvl="0" indent="-342900" rtl="0">
              <a:spcBef>
                <a:spcPts val="0"/>
              </a:spcBef>
              <a:buClr>
                <a:schemeClr val="dk2"/>
              </a:buClr>
              <a:buSzPct val="100000"/>
              <a:buFont typeface="Arial"/>
              <a:buChar char="●"/>
            </a:pPr>
            <a:r>
              <a:rPr lang="en" sz="2400" dirty="0">
                <a:solidFill>
                  <a:schemeClr val="tx1"/>
                </a:solidFill>
              </a:rPr>
              <a:t>Augustus </a:t>
            </a:r>
            <a:r>
              <a:rPr lang="en" sz="2400" dirty="0" smtClean="0">
                <a:solidFill>
                  <a:schemeClr val="tx1"/>
                </a:solidFill>
              </a:rPr>
              <a:t>Hawkins </a:t>
            </a:r>
            <a:r>
              <a:rPr lang="en" sz="2400" dirty="0">
                <a:solidFill>
                  <a:schemeClr val="tx1"/>
                </a:solidFill>
              </a:rPr>
              <a:t>High School </a:t>
            </a:r>
            <a:r>
              <a:rPr lang="en" sz="2400" b="1" dirty="0">
                <a:solidFill>
                  <a:srgbClr val="800000"/>
                </a:solidFill>
              </a:rPr>
              <a:t>opened in </a:t>
            </a:r>
            <a:r>
              <a:rPr lang="en" sz="2400" b="1" dirty="0" smtClean="0">
                <a:solidFill>
                  <a:srgbClr val="800000"/>
                </a:solidFill>
              </a:rPr>
              <a:t>2012</a:t>
            </a:r>
            <a:r>
              <a:rPr lang="en" sz="2400" dirty="0" smtClean="0">
                <a:solidFill>
                  <a:schemeClr val="tx1"/>
                </a:solidFill>
              </a:rPr>
              <a:t> </a:t>
            </a:r>
            <a:r>
              <a:rPr lang="en" sz="2400" dirty="0">
                <a:solidFill>
                  <a:schemeClr val="tx1"/>
                </a:solidFill>
              </a:rPr>
              <a:t>with the first graduating class in 2014.</a:t>
            </a:r>
          </a:p>
          <a:p>
            <a:pPr marL="457200" lvl="0" indent="-342900">
              <a:buFont typeface="Arial"/>
              <a:buChar char="●"/>
            </a:pPr>
            <a:r>
              <a:rPr lang="en" sz="2400" dirty="0">
                <a:solidFill>
                  <a:schemeClr val="tx1"/>
                </a:solidFill>
              </a:rPr>
              <a:t>The school was named after Augustus Freeman (Gus) Hawkins, a </a:t>
            </a:r>
            <a:r>
              <a:rPr lang="en" sz="2400" b="1" dirty="0">
                <a:solidFill>
                  <a:srgbClr val="800000"/>
                </a:solidFill>
              </a:rPr>
              <a:t>Watts political </a:t>
            </a:r>
            <a:r>
              <a:rPr lang="en" sz="2400" b="1" dirty="0" smtClean="0">
                <a:solidFill>
                  <a:srgbClr val="800000"/>
                </a:solidFill>
              </a:rPr>
              <a:t>leader</a:t>
            </a:r>
            <a:r>
              <a:rPr lang="en-US" sz="2400" b="1" dirty="0">
                <a:solidFill>
                  <a:srgbClr val="800000"/>
                </a:solidFill>
              </a:rPr>
              <a:t> </a:t>
            </a:r>
            <a:r>
              <a:rPr lang="en-US" sz="2400" dirty="0" smtClean="0">
                <a:solidFill>
                  <a:schemeClr val="tx1"/>
                </a:solidFill>
              </a:rPr>
              <a:t>and </a:t>
            </a:r>
            <a:r>
              <a:rPr lang="en" sz="2400" dirty="0" smtClean="0">
                <a:solidFill>
                  <a:schemeClr val="tx1"/>
                </a:solidFill>
              </a:rPr>
              <a:t>consists </a:t>
            </a:r>
            <a:r>
              <a:rPr lang="en" sz="2400" dirty="0">
                <a:solidFill>
                  <a:schemeClr val="tx1"/>
                </a:solidFill>
              </a:rPr>
              <a:t>of three </a:t>
            </a:r>
            <a:r>
              <a:rPr lang="en" sz="2400" b="1" dirty="0">
                <a:solidFill>
                  <a:srgbClr val="800000"/>
                </a:solidFill>
              </a:rPr>
              <a:t>Small Learning Communities</a:t>
            </a:r>
            <a:r>
              <a:rPr lang="en" sz="2400" dirty="0">
                <a:solidFill>
                  <a:schemeClr val="tx1"/>
                </a:solidFill>
              </a:rPr>
              <a:t> (CHAS, RISE, and CDAGS</a:t>
            </a:r>
            <a:r>
              <a:rPr lang="en" sz="2400" dirty="0" smtClean="0">
                <a:solidFill>
                  <a:schemeClr val="tx1"/>
                </a:solidFill>
              </a:rPr>
              <a:t>)</a:t>
            </a:r>
            <a:r>
              <a:rPr lang="en-US" sz="2400" dirty="0" smtClean="0">
                <a:solidFill>
                  <a:schemeClr val="tx1"/>
                </a:solidFill>
              </a:rPr>
              <a:t>.</a:t>
            </a:r>
            <a:endParaRPr lang="en" sz="2400" dirty="0">
              <a:solidFill>
                <a:schemeClr val="tx1"/>
              </a:solidFill>
            </a:endParaRPr>
          </a:p>
          <a:p>
            <a:pPr marL="457200" lvl="0" indent="-342900" rtl="0">
              <a:spcBef>
                <a:spcPts val="0"/>
              </a:spcBef>
              <a:buClr>
                <a:schemeClr val="dk2"/>
              </a:buClr>
              <a:buSzPct val="100000"/>
              <a:buFont typeface="Arial"/>
              <a:buChar char="●"/>
            </a:pPr>
            <a:r>
              <a:rPr lang="en" sz="2400" dirty="0">
                <a:solidFill>
                  <a:schemeClr val="tx1"/>
                </a:solidFill>
              </a:rPr>
              <a:t>Each Small Learning Community includes around </a:t>
            </a:r>
            <a:r>
              <a:rPr lang="en" sz="2400" b="1" dirty="0">
                <a:solidFill>
                  <a:srgbClr val="800000"/>
                </a:solidFill>
              </a:rPr>
              <a:t>300-500 students</a:t>
            </a:r>
            <a:r>
              <a:rPr lang="en" sz="2400" dirty="0">
                <a:solidFill>
                  <a:schemeClr val="tx1"/>
                </a:solidFill>
              </a:rPr>
              <a:t> and is overseen by a principal. Though SLC’s operate independently of each other, they work collaboratively</a:t>
            </a:r>
            <a:r>
              <a:rPr lang="en" sz="2400" dirty="0" smtClean="0">
                <a:solidFill>
                  <a:schemeClr val="tx1"/>
                </a:solidFill>
              </a:rPr>
              <a:t>.</a:t>
            </a:r>
            <a:endParaRPr lang="en-US" sz="2400" dirty="0" smtClean="0">
              <a:solidFill>
                <a:schemeClr val="tx1"/>
              </a:solidFill>
            </a:endParaRPr>
          </a:p>
          <a:p>
            <a:pPr marL="457200" indent="-342900">
              <a:buFont typeface="Arial"/>
              <a:buChar char="●"/>
            </a:pPr>
            <a:r>
              <a:rPr lang="en" sz="2400" dirty="0">
                <a:solidFill>
                  <a:schemeClr val="tx1"/>
                </a:solidFill>
              </a:rPr>
              <a:t>The Augustus Hawkins Pilot Plan included </a:t>
            </a:r>
            <a:r>
              <a:rPr lang="en" sz="2400" b="1" dirty="0">
                <a:solidFill>
                  <a:srgbClr val="800000"/>
                </a:solidFill>
              </a:rPr>
              <a:t>Restorative Justice</a:t>
            </a:r>
            <a:r>
              <a:rPr lang="en" sz="2400" dirty="0">
                <a:solidFill>
                  <a:schemeClr val="tx1"/>
                </a:solidFill>
              </a:rPr>
              <a:t> as a foundation for the opening of the school. </a:t>
            </a:r>
          </a:p>
          <a:p>
            <a:pPr marL="457200" lvl="0" indent="-342900" rtl="0">
              <a:spcBef>
                <a:spcPts val="0"/>
              </a:spcBef>
              <a:buClr>
                <a:schemeClr val="dk2"/>
              </a:buClr>
              <a:buSzPct val="100000"/>
              <a:buFont typeface="Arial"/>
              <a:buChar char="●"/>
            </a:pPr>
            <a:r>
              <a:rPr lang="en" sz="2400" dirty="0">
                <a:solidFill>
                  <a:schemeClr val="tx1"/>
                </a:solidFill>
              </a:rPr>
              <a:t>Augustus Hawkins High School is also known as the </a:t>
            </a:r>
            <a:r>
              <a:rPr lang="en" sz="2400" b="1" dirty="0">
                <a:solidFill>
                  <a:srgbClr val="800000"/>
                </a:solidFill>
              </a:rPr>
              <a:t>first school</a:t>
            </a:r>
            <a:r>
              <a:rPr lang="en" sz="2400" dirty="0">
                <a:solidFill>
                  <a:schemeClr val="tx1"/>
                </a:solidFill>
              </a:rPr>
              <a:t> in </a:t>
            </a:r>
            <a:r>
              <a:rPr lang="en" sz="2400" b="1" dirty="0">
                <a:solidFill>
                  <a:srgbClr val="800000"/>
                </a:solidFill>
              </a:rPr>
              <a:t>South Los Angeles </a:t>
            </a:r>
            <a:r>
              <a:rPr lang="en" sz="2400" dirty="0">
                <a:solidFill>
                  <a:schemeClr val="tx1"/>
                </a:solidFill>
              </a:rPr>
              <a:t>to use </a:t>
            </a:r>
            <a:r>
              <a:rPr lang="en" sz="2400" b="1" dirty="0">
                <a:solidFill>
                  <a:srgbClr val="800000"/>
                </a:solidFill>
              </a:rPr>
              <a:t>Restorative Justice</a:t>
            </a:r>
            <a:r>
              <a:rPr lang="en" sz="2400" dirty="0">
                <a:solidFill>
                  <a:schemeClr val="tx1"/>
                </a:solidFill>
              </a:rPr>
              <a:t>.</a:t>
            </a:r>
          </a:p>
          <a:p>
            <a:pPr lvl="0" rtl="0">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checkerboard(across)">
                                      <p:cBhvr>
                                        <p:cTn id="7" dur="500"/>
                                        <p:tgtEl>
                                          <p:spTgt spid="1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checkerboard(across)">
                                      <p:cBhvr>
                                        <p:cTn id="12" dur="500"/>
                                        <p:tgtEl>
                                          <p:spTgt spid="1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checkerboard(across)">
                                      <p:cBhvr>
                                        <p:cTn id="17" dur="500"/>
                                        <p:tgtEl>
                                          <p:spTgt spid="1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03">
                                            <p:txEl>
                                              <p:pRg st="3" end="3"/>
                                            </p:txEl>
                                          </p:spTgt>
                                        </p:tgtEl>
                                        <p:attrNameLst>
                                          <p:attrName>style.visibility</p:attrName>
                                        </p:attrNameLst>
                                      </p:cBhvr>
                                      <p:to>
                                        <p:strVal val="visible"/>
                                      </p:to>
                                    </p:set>
                                    <p:animEffect transition="in" filter="checkerboard(across)">
                                      <p:cBhvr>
                                        <p:cTn id="22" dur="500"/>
                                        <p:tgtEl>
                                          <p:spTgt spid="1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03">
                                            <p:txEl>
                                              <p:pRg st="4" end="4"/>
                                            </p:txEl>
                                          </p:spTgt>
                                        </p:tgtEl>
                                        <p:attrNameLst>
                                          <p:attrName>style.visibility</p:attrName>
                                        </p:attrNameLst>
                                      </p:cBhvr>
                                      <p:to>
                                        <p:strVal val="visible"/>
                                      </p:to>
                                    </p:set>
                                    <p:animEffect transition="in" filter="checkerboard(across)">
                                      <p:cBhvr>
                                        <p:cTn id="27" dur="500"/>
                                        <p:tgtEl>
                                          <p:spTgt spid="1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lvl="0" rtl="0">
              <a:spcBef>
                <a:spcPts val="0"/>
              </a:spcBef>
              <a:buNone/>
            </a:pPr>
            <a:r>
              <a:rPr lang="en"/>
              <a:t>Strengths </a:t>
            </a:r>
          </a:p>
        </p:txBody>
      </p:sp>
      <p:sp>
        <p:nvSpPr>
          <p:cNvPr id="253" name="Shape 253"/>
          <p:cNvSpPr txBox="1">
            <a:spLocks noGrp="1"/>
          </p:cNvSpPr>
          <p:nvPr>
            <p:ph type="body" idx="1"/>
          </p:nvPr>
        </p:nvSpPr>
        <p:spPr>
          <a:xfrm>
            <a:off x="457200" y="1704688"/>
            <a:ext cx="8229600" cy="4840199"/>
          </a:xfrm>
          <a:prstGeom prst="rect">
            <a:avLst/>
          </a:prstGeom>
        </p:spPr>
        <p:txBody>
          <a:bodyPr lIns="91425" tIns="91425" rIns="91425" bIns="91425" anchor="t" anchorCtr="0">
            <a:normAutofit fontScale="70000" lnSpcReduction="20000"/>
          </a:bodyPr>
          <a:lstStyle/>
          <a:p>
            <a:pPr marL="457200" lvl="0" indent="-342900" rtl="0">
              <a:spcBef>
                <a:spcPts val="0"/>
              </a:spcBef>
              <a:buClr>
                <a:schemeClr val="dk1"/>
              </a:buClr>
              <a:buSzPct val="100000"/>
              <a:buFont typeface="Arial"/>
              <a:buChar char="●"/>
            </a:pPr>
            <a:r>
              <a:rPr lang="en" sz="3200" dirty="0">
                <a:solidFill>
                  <a:schemeClr val="dk1"/>
                </a:solidFill>
              </a:rPr>
              <a:t>School site leadership, in the form of the small school principal, firmly believe in </a:t>
            </a:r>
            <a:r>
              <a:rPr lang="en" sz="3200" b="1" dirty="0">
                <a:solidFill>
                  <a:srgbClr val="800000"/>
                </a:solidFill>
              </a:rPr>
              <a:t>Restorative Justice as an approach</a:t>
            </a:r>
            <a:r>
              <a:rPr lang="en" sz="3200" dirty="0">
                <a:solidFill>
                  <a:schemeClr val="dk1"/>
                </a:solidFill>
              </a:rPr>
              <a:t>, not a program, that aids in establishing culture within the school, while providing structures for preventative and Response systems that help maintain a safe and civil community. </a:t>
            </a:r>
          </a:p>
          <a:p>
            <a:pPr lvl="0" rtl="0">
              <a:spcBef>
                <a:spcPts val="0"/>
              </a:spcBef>
              <a:buNone/>
            </a:pPr>
            <a:endParaRPr sz="3200" dirty="0">
              <a:solidFill>
                <a:schemeClr val="dk1"/>
              </a:solidFill>
            </a:endParaRPr>
          </a:p>
          <a:p>
            <a:pPr marL="457200" lvl="0" indent="-342900" rtl="0">
              <a:spcBef>
                <a:spcPts val="0"/>
              </a:spcBef>
              <a:buClr>
                <a:schemeClr val="dk1"/>
              </a:buClr>
              <a:buSzPct val="100000"/>
              <a:buFont typeface="Arial"/>
              <a:buChar char="●"/>
            </a:pPr>
            <a:r>
              <a:rPr lang="en" sz="3200" dirty="0">
                <a:solidFill>
                  <a:schemeClr val="dk1"/>
                </a:solidFill>
              </a:rPr>
              <a:t>The Principal points to examples of teachers that have taken the Restorative Justice approach and </a:t>
            </a:r>
            <a:r>
              <a:rPr lang="en" sz="3200" b="1" dirty="0">
                <a:solidFill>
                  <a:srgbClr val="800000"/>
                </a:solidFill>
              </a:rPr>
              <a:t>taken it to new levels </a:t>
            </a:r>
            <a:r>
              <a:rPr lang="en" sz="3200" dirty="0">
                <a:solidFill>
                  <a:schemeClr val="dk1"/>
                </a:solidFill>
              </a:rPr>
              <a:t>as an instructional tool used to facilitate group structures within the classroom setting.</a:t>
            </a:r>
          </a:p>
          <a:p>
            <a:pPr lvl="0" rtl="0">
              <a:spcBef>
                <a:spcPts val="0"/>
              </a:spcBef>
              <a:buNone/>
            </a:pPr>
            <a:endParaRPr sz="3200" dirty="0">
              <a:solidFill>
                <a:schemeClr val="dk1"/>
              </a:solidFill>
            </a:endParaRPr>
          </a:p>
          <a:p>
            <a:pPr marL="457200" lvl="0" indent="-342900" rtl="0">
              <a:spcBef>
                <a:spcPts val="0"/>
              </a:spcBef>
              <a:buClr>
                <a:schemeClr val="dk1"/>
              </a:buClr>
              <a:buSzPct val="100000"/>
              <a:buFont typeface="Arial"/>
              <a:buChar char="●"/>
            </a:pPr>
            <a:r>
              <a:rPr lang="en" sz="3200" dirty="0">
                <a:solidFill>
                  <a:schemeClr val="dk1"/>
                </a:solidFill>
              </a:rPr>
              <a:t>Circles are also utilized to respond to </a:t>
            </a:r>
            <a:r>
              <a:rPr lang="en" sz="3200" b="1" dirty="0">
                <a:solidFill>
                  <a:srgbClr val="800000"/>
                </a:solidFill>
              </a:rPr>
              <a:t>school-wide trauma/harm</a:t>
            </a:r>
            <a:r>
              <a:rPr lang="en" sz="3200" dirty="0">
                <a:solidFill>
                  <a:schemeClr val="dk1"/>
                </a:solidFill>
              </a:rPr>
              <a:t>.</a:t>
            </a:r>
          </a:p>
          <a:p>
            <a:pPr lvl="0" rtl="0">
              <a:spcBef>
                <a:spcPts val="0"/>
              </a:spcBef>
              <a:buNone/>
            </a:pPr>
            <a:endParaRPr sz="3200" dirty="0">
              <a:solidFill>
                <a:schemeClr val="dk1"/>
              </a:solidFill>
            </a:endParaRPr>
          </a:p>
          <a:p>
            <a:pPr marL="457200" lvl="0" indent="-342900" rtl="0">
              <a:spcBef>
                <a:spcPts val="0"/>
              </a:spcBef>
              <a:buClr>
                <a:schemeClr val="dk1"/>
              </a:buClr>
              <a:buSzPct val="100000"/>
              <a:buFont typeface="Arial"/>
              <a:buChar char="●"/>
            </a:pPr>
            <a:r>
              <a:rPr lang="en" sz="3200" dirty="0">
                <a:solidFill>
                  <a:schemeClr val="dk1"/>
                </a:solidFill>
              </a:rPr>
              <a:t>School leadership looks at the correlation between Restorative Justice and </a:t>
            </a:r>
            <a:r>
              <a:rPr lang="en" sz="3200" b="1" dirty="0">
                <a:solidFill>
                  <a:srgbClr val="800000"/>
                </a:solidFill>
              </a:rPr>
              <a:t>lower suspension numbers </a:t>
            </a:r>
          </a:p>
          <a:p>
            <a:pPr lvl="0" rtl="0">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3">
                                            <p:txEl>
                                              <p:pRg st="0" end="0"/>
                                            </p:txEl>
                                          </p:spTgt>
                                        </p:tgtEl>
                                        <p:attrNameLst>
                                          <p:attrName>style.visibility</p:attrName>
                                        </p:attrNameLst>
                                      </p:cBhvr>
                                      <p:to>
                                        <p:strVal val="visible"/>
                                      </p:to>
                                    </p:set>
                                    <p:animEffect transition="in" filter="checkerboard(across)">
                                      <p:cBhvr>
                                        <p:cTn id="7" dur="500"/>
                                        <p:tgtEl>
                                          <p:spTgt spid="2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53">
                                            <p:txEl>
                                              <p:pRg st="2" end="2"/>
                                            </p:txEl>
                                          </p:spTgt>
                                        </p:tgtEl>
                                        <p:attrNameLst>
                                          <p:attrName>style.visibility</p:attrName>
                                        </p:attrNameLst>
                                      </p:cBhvr>
                                      <p:to>
                                        <p:strVal val="visible"/>
                                      </p:to>
                                    </p:set>
                                    <p:animEffect transition="in" filter="checkerboard(across)">
                                      <p:cBhvr>
                                        <p:cTn id="12" dur="500"/>
                                        <p:tgtEl>
                                          <p:spTgt spid="25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53">
                                            <p:txEl>
                                              <p:pRg st="4" end="4"/>
                                            </p:txEl>
                                          </p:spTgt>
                                        </p:tgtEl>
                                        <p:attrNameLst>
                                          <p:attrName>style.visibility</p:attrName>
                                        </p:attrNameLst>
                                      </p:cBhvr>
                                      <p:to>
                                        <p:strVal val="visible"/>
                                      </p:to>
                                    </p:set>
                                    <p:animEffect transition="in" filter="checkerboard(across)">
                                      <p:cBhvr>
                                        <p:cTn id="17" dur="500"/>
                                        <p:tgtEl>
                                          <p:spTgt spid="25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53">
                                            <p:txEl>
                                              <p:pRg st="6" end="6"/>
                                            </p:txEl>
                                          </p:spTgt>
                                        </p:tgtEl>
                                        <p:attrNameLst>
                                          <p:attrName>style.visibility</p:attrName>
                                        </p:attrNameLst>
                                      </p:cBhvr>
                                      <p:to>
                                        <p:strVal val="visible"/>
                                      </p:to>
                                    </p:set>
                                    <p:animEffect transition="in" filter="checkerboard(across)">
                                      <p:cBhvr>
                                        <p:cTn id="22" dur="500"/>
                                        <p:tgtEl>
                                          <p:spTgt spid="25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lvl="0" rtl="0">
              <a:spcBef>
                <a:spcPts val="0"/>
              </a:spcBef>
              <a:buNone/>
            </a:pPr>
            <a:r>
              <a:rPr lang="en"/>
              <a:t>Process</a:t>
            </a:r>
          </a:p>
        </p:txBody>
      </p:sp>
      <p:sp>
        <p:nvSpPr>
          <p:cNvPr id="259" name="Shape 259"/>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marL="457200" lvl="0" indent="-381000" rtl="0">
              <a:spcBef>
                <a:spcPts val="0"/>
              </a:spcBef>
              <a:buClr>
                <a:schemeClr val="dk1"/>
              </a:buClr>
              <a:buSzPct val="100000"/>
              <a:buFont typeface="Arial"/>
              <a:buChar char="●"/>
            </a:pPr>
            <a:r>
              <a:rPr lang="en" sz="2400" dirty="0">
                <a:solidFill>
                  <a:srgbClr val="800000"/>
                </a:solidFill>
                <a:latin typeface="Times New Roman"/>
                <a:ea typeface="Times New Roman"/>
                <a:cs typeface="Times New Roman"/>
                <a:sym typeface="Times New Roman"/>
              </a:rPr>
              <a:t>2012-2013</a:t>
            </a:r>
            <a:r>
              <a:rPr lang="en" sz="2400" dirty="0">
                <a:solidFill>
                  <a:schemeClr val="dk1"/>
                </a:solidFill>
                <a:latin typeface="Times New Roman"/>
                <a:ea typeface="Times New Roman"/>
                <a:cs typeface="Times New Roman"/>
                <a:sym typeface="Times New Roman"/>
              </a:rPr>
              <a:t> - School founded with a </a:t>
            </a:r>
            <a:r>
              <a:rPr lang="en" sz="2400" b="1" dirty="0">
                <a:solidFill>
                  <a:srgbClr val="800000"/>
                </a:solidFill>
                <a:latin typeface="Times New Roman"/>
                <a:ea typeface="Times New Roman"/>
                <a:cs typeface="Times New Roman"/>
                <a:sym typeface="Times New Roman"/>
              </a:rPr>
              <a:t>Restorative Justice Approach</a:t>
            </a:r>
            <a:r>
              <a:rPr lang="en" sz="2400" dirty="0">
                <a:solidFill>
                  <a:schemeClr val="dk1"/>
                </a:solidFill>
                <a:latin typeface="Times New Roman"/>
                <a:ea typeface="Times New Roman"/>
                <a:cs typeface="Times New Roman"/>
                <a:sym typeface="Times New Roman"/>
              </a:rPr>
              <a:t>.Teachers implemented community circles with varying levels of fidelity and effectiveness.</a:t>
            </a:r>
          </a:p>
          <a:p>
            <a:pPr marL="457200" lvl="0" indent="-381000" rtl="0">
              <a:spcBef>
                <a:spcPts val="0"/>
              </a:spcBef>
              <a:buClr>
                <a:schemeClr val="dk1"/>
              </a:buClr>
              <a:buSzPct val="100000"/>
              <a:buFont typeface="Arial"/>
              <a:buChar char="●"/>
            </a:pPr>
            <a:r>
              <a:rPr lang="en" sz="2400" b="1" dirty="0">
                <a:solidFill>
                  <a:srgbClr val="800000"/>
                </a:solidFill>
                <a:latin typeface="Times New Roman"/>
                <a:ea typeface="Times New Roman"/>
                <a:cs typeface="Times New Roman"/>
                <a:sym typeface="Times New Roman"/>
              </a:rPr>
              <a:t>2013-2014</a:t>
            </a:r>
            <a:r>
              <a:rPr lang="en" sz="2400" b="1" dirty="0">
                <a:solidFill>
                  <a:schemeClr val="dk1"/>
                </a:solidFill>
                <a:latin typeface="Times New Roman"/>
                <a:ea typeface="Times New Roman"/>
                <a:cs typeface="Times New Roman"/>
                <a:sym typeface="Times New Roman"/>
              </a:rPr>
              <a:t>  - School </a:t>
            </a:r>
            <a:r>
              <a:rPr lang="en" sz="2400" b="1" dirty="0">
                <a:solidFill>
                  <a:srgbClr val="800000"/>
                </a:solidFill>
                <a:latin typeface="Times New Roman"/>
                <a:ea typeface="Times New Roman"/>
                <a:cs typeface="Times New Roman"/>
                <a:sym typeface="Times New Roman"/>
              </a:rPr>
              <a:t>revisited their commitment and implementation</a:t>
            </a:r>
            <a:r>
              <a:rPr lang="en" sz="2400" b="1" dirty="0">
                <a:solidFill>
                  <a:schemeClr val="dk1"/>
                </a:solidFill>
                <a:latin typeface="Times New Roman"/>
                <a:ea typeface="Times New Roman"/>
                <a:cs typeface="Times New Roman"/>
                <a:sym typeface="Times New Roman"/>
              </a:rPr>
              <a:t> of Restorative Justice.</a:t>
            </a:r>
          </a:p>
          <a:p>
            <a:pPr marL="457200" lvl="0" indent="-381000" rtl="0">
              <a:spcBef>
                <a:spcPts val="0"/>
              </a:spcBef>
              <a:buClr>
                <a:schemeClr val="dk1"/>
              </a:buClr>
              <a:buSzPct val="100000"/>
              <a:buFont typeface="Arial"/>
              <a:buChar char="●"/>
            </a:pPr>
            <a:r>
              <a:rPr lang="en" sz="2400" dirty="0">
                <a:solidFill>
                  <a:srgbClr val="800000"/>
                </a:solidFill>
              </a:rPr>
              <a:t> </a:t>
            </a:r>
            <a:r>
              <a:rPr lang="en" sz="2400" dirty="0">
                <a:solidFill>
                  <a:srgbClr val="800000"/>
                </a:solidFill>
                <a:latin typeface="Times New Roman"/>
                <a:ea typeface="Times New Roman"/>
                <a:cs typeface="Times New Roman"/>
                <a:sym typeface="Times New Roman"/>
              </a:rPr>
              <a:t>2014-2015 </a:t>
            </a:r>
            <a:r>
              <a:rPr lang="en" sz="2400" dirty="0">
                <a:solidFill>
                  <a:schemeClr val="dk1"/>
                </a:solidFill>
                <a:latin typeface="Times New Roman"/>
                <a:ea typeface="Times New Roman"/>
                <a:cs typeface="Times New Roman"/>
                <a:sym typeface="Times New Roman"/>
              </a:rPr>
              <a:t>- Administration focusing on </a:t>
            </a:r>
            <a:r>
              <a:rPr lang="en" sz="2400" dirty="0">
                <a:solidFill>
                  <a:srgbClr val="800000"/>
                </a:solidFill>
                <a:latin typeface="Times New Roman"/>
                <a:ea typeface="Times New Roman"/>
                <a:cs typeface="Times New Roman"/>
                <a:sym typeface="Times New Roman"/>
              </a:rPr>
              <a:t>solidifying their practices</a:t>
            </a:r>
            <a:r>
              <a:rPr lang="en" sz="2400" dirty="0">
                <a:solidFill>
                  <a:schemeClr val="dk1"/>
                </a:solidFill>
                <a:latin typeface="Times New Roman"/>
                <a:ea typeface="Times New Roman"/>
                <a:cs typeface="Times New Roman"/>
                <a:sym typeface="Times New Roman"/>
              </a:rPr>
              <a:t>, to better leverage Restorative Justice as a behavior intervention.</a:t>
            </a:r>
          </a:p>
          <a:p>
            <a:pPr rtl="0">
              <a:spcBef>
                <a:spcPts val="0"/>
              </a:spcBef>
              <a:buNone/>
            </a:pPr>
            <a:endParaRPr sz="2400" dirty="0">
              <a:solidFill>
                <a:schemeClr val="dk1"/>
              </a:solidFill>
              <a:latin typeface="Times New Roman"/>
              <a:ea typeface="Times New Roman"/>
              <a:cs typeface="Times New Roman"/>
              <a:sym typeface="Times New Roman"/>
            </a:endParaRPr>
          </a:p>
          <a:p>
            <a:pPr rtl="0">
              <a:spcBef>
                <a:spcPts val="0"/>
              </a:spcBef>
              <a:buNone/>
            </a:pPr>
            <a:endParaRPr sz="2400" dirty="0">
              <a:solidFill>
                <a:schemeClr val="dk1"/>
              </a:solidFill>
              <a:latin typeface="Times New Roman"/>
              <a:ea typeface="Times New Roman"/>
              <a:cs typeface="Times New Roman"/>
              <a:sym typeface="Times New Roman"/>
            </a:endParaRPr>
          </a:p>
          <a:p>
            <a:pPr rtl="0">
              <a:spcBef>
                <a:spcPts val="0"/>
              </a:spcBef>
              <a:buNone/>
            </a:pPr>
            <a:endParaRPr sz="2400" dirty="0">
              <a:solidFill>
                <a:schemeClr val="dk1"/>
              </a:solidFill>
              <a:latin typeface="Times New Roman"/>
              <a:ea typeface="Times New Roman"/>
              <a:cs typeface="Times New Roman"/>
              <a:sym typeface="Times New Roman"/>
            </a:endParaRPr>
          </a:p>
          <a:p>
            <a:pPr lvl="0" algn="ctr" rtl="0">
              <a:spcBef>
                <a:spcPts val="0"/>
              </a:spcBef>
              <a:buNone/>
            </a:pPr>
            <a:r>
              <a:rPr lang="en" sz="2400" dirty="0">
                <a:solidFill>
                  <a:schemeClr val="dk1"/>
                </a:solidFill>
                <a:latin typeface="Times New Roman"/>
                <a:ea typeface="Times New Roman"/>
                <a:cs typeface="Times New Roman"/>
                <a:sym typeface="Times New Roman"/>
              </a:rPr>
              <a:t>Our focus is on the 2013-2014 School Year</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59">
                                            <p:txEl>
                                              <p:pRg st="0" end="0"/>
                                            </p:txEl>
                                          </p:spTgt>
                                        </p:tgtEl>
                                        <p:attrNameLst>
                                          <p:attrName>style.visibility</p:attrName>
                                        </p:attrNameLst>
                                      </p:cBhvr>
                                      <p:to>
                                        <p:strVal val="visible"/>
                                      </p:to>
                                    </p:set>
                                    <p:animEffect transition="in" filter="checkerboard(across)">
                                      <p:cBhvr>
                                        <p:cTn id="7" dur="500"/>
                                        <p:tgtEl>
                                          <p:spTgt spid="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59">
                                            <p:txEl>
                                              <p:pRg st="1" end="1"/>
                                            </p:txEl>
                                          </p:spTgt>
                                        </p:tgtEl>
                                        <p:attrNameLst>
                                          <p:attrName>style.visibility</p:attrName>
                                        </p:attrNameLst>
                                      </p:cBhvr>
                                      <p:to>
                                        <p:strVal val="visible"/>
                                      </p:to>
                                    </p:set>
                                    <p:animEffect transition="in" filter="checkerboard(across)">
                                      <p:cBhvr>
                                        <p:cTn id="12" dur="500"/>
                                        <p:tgtEl>
                                          <p:spTgt spid="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59">
                                            <p:txEl>
                                              <p:pRg st="2" end="2"/>
                                            </p:txEl>
                                          </p:spTgt>
                                        </p:tgtEl>
                                        <p:attrNameLst>
                                          <p:attrName>style.visibility</p:attrName>
                                        </p:attrNameLst>
                                      </p:cBhvr>
                                      <p:to>
                                        <p:strVal val="visible"/>
                                      </p:to>
                                    </p:set>
                                    <p:animEffect transition="in" filter="checkerboard(across)">
                                      <p:cBhvr>
                                        <p:cTn id="17" dur="500"/>
                                        <p:tgtEl>
                                          <p:spTgt spid="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59">
                                            <p:txEl>
                                              <p:pRg st="6" end="6"/>
                                            </p:txEl>
                                          </p:spTgt>
                                        </p:tgtEl>
                                        <p:attrNameLst>
                                          <p:attrName>style.visibility</p:attrName>
                                        </p:attrNameLst>
                                      </p:cBhvr>
                                      <p:to>
                                        <p:strVal val="visible"/>
                                      </p:to>
                                    </p:set>
                                    <p:animEffect transition="in" filter="checkerboard(across)">
                                      <p:cBhvr>
                                        <p:cTn id="22" dur="500"/>
                                        <p:tgtEl>
                                          <p:spTgt spid="2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457200" y="134801"/>
            <a:ext cx="7315499" cy="1351799"/>
          </a:xfrm>
          <a:prstGeom prst="rect">
            <a:avLst/>
          </a:prstGeom>
        </p:spPr>
        <p:txBody>
          <a:bodyPr lIns="91425" tIns="91425" rIns="91425" bIns="91425" anchor="b" anchorCtr="0">
            <a:normAutofit fontScale="90000"/>
          </a:bodyPr>
          <a:lstStyle/>
          <a:p>
            <a:pPr rtl="0">
              <a:spcBef>
                <a:spcPts val="0"/>
              </a:spcBef>
              <a:buNone/>
            </a:pPr>
            <a:r>
              <a:rPr lang="en" dirty="0"/>
              <a:t>Process:</a:t>
            </a:r>
          </a:p>
          <a:p>
            <a:pPr>
              <a:spcBef>
                <a:spcPts val="0"/>
              </a:spcBef>
              <a:buNone/>
            </a:pPr>
            <a:r>
              <a:rPr lang="en" dirty="0"/>
              <a:t>2013-2014 School Year</a:t>
            </a:r>
          </a:p>
        </p:txBody>
      </p:sp>
      <p:sp>
        <p:nvSpPr>
          <p:cNvPr id="265" name="Shape 265"/>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3200" dirty="0">
                <a:solidFill>
                  <a:schemeClr val="dk1"/>
                </a:solidFill>
                <a:latin typeface="Times New Roman"/>
                <a:ea typeface="Times New Roman"/>
                <a:cs typeface="Times New Roman"/>
                <a:sym typeface="Times New Roman"/>
              </a:rPr>
              <a:t>Hawkins wrote a grant for the California Endowment to better implement RJ. This led to the funding of a </a:t>
            </a:r>
            <a:r>
              <a:rPr lang="en" sz="3200" b="1" dirty="0">
                <a:solidFill>
                  <a:srgbClr val="800000"/>
                </a:solidFill>
                <a:latin typeface="Times New Roman"/>
                <a:ea typeface="Times New Roman"/>
                <a:cs typeface="Times New Roman"/>
                <a:sym typeface="Times New Roman"/>
              </a:rPr>
              <a:t>full time Restorative Justice Coordinator</a:t>
            </a:r>
          </a:p>
          <a:p>
            <a:pPr marL="457200" lvl="0" indent="-381000" rtl="0">
              <a:spcBef>
                <a:spcPts val="0"/>
              </a:spcBef>
              <a:buClr>
                <a:schemeClr val="dk1"/>
              </a:buClr>
              <a:buSzPct val="100000"/>
              <a:buFont typeface="Arial"/>
              <a:buChar char="●"/>
            </a:pPr>
            <a:r>
              <a:rPr lang="en" sz="3200" dirty="0">
                <a:solidFill>
                  <a:schemeClr val="dk1"/>
                </a:solidFill>
                <a:latin typeface="Times New Roman"/>
                <a:ea typeface="Times New Roman"/>
                <a:cs typeface="Times New Roman"/>
                <a:sym typeface="Times New Roman"/>
              </a:rPr>
              <a:t>In the Summer of 2013, teachers attended a 3 day professional development around Restorative Justice, where they experienced and learned to run Community Circles. By the end of the 2013-2014 school year, </a:t>
            </a:r>
            <a:r>
              <a:rPr lang="en" sz="3200" b="1" dirty="0">
                <a:solidFill>
                  <a:srgbClr val="800000"/>
                </a:solidFill>
                <a:latin typeface="Times New Roman"/>
                <a:ea typeface="Times New Roman"/>
                <a:cs typeface="Times New Roman"/>
                <a:sym typeface="Times New Roman"/>
              </a:rPr>
              <a:t>90% of staff members had attended</a:t>
            </a:r>
            <a:r>
              <a:rPr lang="en" sz="3200" dirty="0">
                <a:solidFill>
                  <a:schemeClr val="dk1"/>
                </a:solidFill>
                <a:latin typeface="Times New Roman"/>
                <a:ea typeface="Times New Roman"/>
                <a:cs typeface="Times New Roman"/>
                <a:sym typeface="Times New Roman"/>
              </a:rPr>
              <a:t> the training.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65">
                                            <p:txEl>
                                              <p:pRg st="0" end="0"/>
                                            </p:txEl>
                                          </p:spTgt>
                                        </p:tgtEl>
                                        <p:attrNameLst>
                                          <p:attrName>style.visibility</p:attrName>
                                        </p:attrNameLst>
                                      </p:cBhvr>
                                      <p:to>
                                        <p:strVal val="visible"/>
                                      </p:to>
                                    </p:set>
                                    <p:animEffect transition="in" filter="checkerboard(across)">
                                      <p:cBhvr>
                                        <p:cTn id="7" dur="500"/>
                                        <p:tgtEl>
                                          <p:spTgt spid="2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65">
                                            <p:txEl>
                                              <p:pRg st="1" end="1"/>
                                            </p:txEl>
                                          </p:spTgt>
                                        </p:tgtEl>
                                        <p:attrNameLst>
                                          <p:attrName>style.visibility</p:attrName>
                                        </p:attrNameLst>
                                      </p:cBhvr>
                                      <p:to>
                                        <p:strVal val="visible"/>
                                      </p:to>
                                    </p:set>
                                    <p:animEffect transition="in" filter="checkerboard(across)">
                                      <p:cBhvr>
                                        <p:cTn id="12" dur="500"/>
                                        <p:tgtEl>
                                          <p:spTgt spid="2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457200" y="134801"/>
            <a:ext cx="7315499" cy="1351799"/>
          </a:xfrm>
          <a:prstGeom prst="rect">
            <a:avLst/>
          </a:prstGeom>
        </p:spPr>
        <p:txBody>
          <a:bodyPr lIns="91425" tIns="91425" rIns="91425" bIns="91425" anchor="b" anchorCtr="0">
            <a:normAutofit fontScale="90000"/>
          </a:bodyPr>
          <a:lstStyle/>
          <a:p>
            <a:pPr lvl="0" rtl="0">
              <a:spcBef>
                <a:spcPts val="0"/>
              </a:spcBef>
              <a:buNone/>
            </a:pPr>
            <a:r>
              <a:rPr lang="en"/>
              <a:t>Process:</a:t>
            </a:r>
          </a:p>
          <a:p>
            <a:pPr lvl="0" rtl="0">
              <a:spcBef>
                <a:spcPts val="0"/>
              </a:spcBef>
              <a:buNone/>
            </a:pPr>
            <a:r>
              <a:rPr lang="en"/>
              <a:t>2013-2014 School Year</a:t>
            </a:r>
          </a:p>
        </p:txBody>
      </p:sp>
      <p:sp>
        <p:nvSpPr>
          <p:cNvPr id="271" name="Shape 271"/>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dirty="0">
                <a:solidFill>
                  <a:schemeClr val="dk1"/>
                </a:solidFill>
                <a:latin typeface="Times New Roman"/>
                <a:ea typeface="Times New Roman"/>
                <a:cs typeface="Times New Roman"/>
                <a:sym typeface="Times New Roman"/>
              </a:rPr>
              <a:t>As the school year began, teachers were expected to implement community building circles in their advisory classes at least </a:t>
            </a:r>
            <a:r>
              <a:rPr lang="en" sz="2400" b="1" dirty="0">
                <a:solidFill>
                  <a:srgbClr val="800000"/>
                </a:solidFill>
                <a:latin typeface="Times New Roman"/>
                <a:ea typeface="Times New Roman"/>
                <a:cs typeface="Times New Roman"/>
                <a:sym typeface="Times New Roman"/>
              </a:rPr>
              <a:t>once per week</a:t>
            </a:r>
            <a:r>
              <a:rPr lang="en" sz="2400" dirty="0">
                <a:solidFill>
                  <a:schemeClr val="dk1"/>
                </a:solidFill>
                <a:latin typeface="Times New Roman"/>
                <a:ea typeface="Times New Roman"/>
                <a:cs typeface="Times New Roman"/>
                <a:sym typeface="Times New Roman"/>
              </a:rPr>
              <a:t>. </a:t>
            </a:r>
          </a:p>
          <a:p>
            <a:pPr marL="457200" lvl="0" indent="-381000" rtl="0">
              <a:spcBef>
                <a:spcPts val="0"/>
              </a:spcBef>
              <a:buClr>
                <a:schemeClr val="dk1"/>
              </a:buClr>
              <a:buSzPct val="100000"/>
              <a:buFont typeface="Arial"/>
              <a:buChar char="●"/>
            </a:pPr>
            <a:r>
              <a:rPr lang="en" sz="2400" dirty="0">
                <a:solidFill>
                  <a:schemeClr val="dk1"/>
                </a:solidFill>
                <a:latin typeface="Times New Roman"/>
                <a:ea typeface="Times New Roman"/>
                <a:cs typeface="Times New Roman"/>
                <a:sym typeface="Times New Roman"/>
              </a:rPr>
              <a:t>Bell schedule was modified to include a </a:t>
            </a:r>
            <a:r>
              <a:rPr lang="en" sz="2400" b="1" dirty="0">
                <a:solidFill>
                  <a:srgbClr val="800000"/>
                </a:solidFill>
                <a:latin typeface="Times New Roman"/>
                <a:ea typeface="Times New Roman"/>
                <a:cs typeface="Times New Roman"/>
                <a:sym typeface="Times New Roman"/>
              </a:rPr>
              <a:t>longer advisory period on Fridays </a:t>
            </a:r>
            <a:r>
              <a:rPr lang="en" sz="2400" dirty="0">
                <a:solidFill>
                  <a:schemeClr val="dk1"/>
                </a:solidFill>
                <a:latin typeface="Times New Roman"/>
                <a:ea typeface="Times New Roman"/>
                <a:cs typeface="Times New Roman"/>
                <a:sym typeface="Times New Roman"/>
              </a:rPr>
              <a:t>(60 minutes), for </a:t>
            </a:r>
            <a:r>
              <a:rPr lang="en" sz="2400" b="1" dirty="0">
                <a:solidFill>
                  <a:srgbClr val="800000"/>
                </a:solidFill>
                <a:latin typeface="Times New Roman"/>
                <a:ea typeface="Times New Roman"/>
                <a:cs typeface="Times New Roman"/>
                <a:sym typeface="Times New Roman"/>
              </a:rPr>
              <a:t>community circles</a:t>
            </a:r>
          </a:p>
          <a:p>
            <a:pPr marL="457200" lvl="0" indent="-381000" rtl="0">
              <a:spcBef>
                <a:spcPts val="0"/>
              </a:spcBef>
              <a:buClr>
                <a:schemeClr val="dk1"/>
              </a:buClr>
              <a:buSzPct val="100000"/>
              <a:buFont typeface="Arial"/>
              <a:buChar char="●"/>
            </a:pPr>
            <a:r>
              <a:rPr lang="en" sz="2400" dirty="0">
                <a:solidFill>
                  <a:schemeClr val="dk1"/>
                </a:solidFill>
                <a:latin typeface="Times New Roman"/>
                <a:ea typeface="Times New Roman"/>
                <a:cs typeface="Times New Roman"/>
                <a:sym typeface="Times New Roman"/>
              </a:rPr>
              <a:t>During these circles, teachers pose </a:t>
            </a:r>
            <a:r>
              <a:rPr lang="en" sz="2400" b="1" dirty="0">
                <a:solidFill>
                  <a:srgbClr val="800000"/>
                </a:solidFill>
                <a:latin typeface="Times New Roman"/>
                <a:ea typeface="Times New Roman"/>
                <a:cs typeface="Times New Roman"/>
                <a:sym typeface="Times New Roman"/>
              </a:rPr>
              <a:t>2-4 discussion questions </a:t>
            </a:r>
            <a:r>
              <a:rPr lang="en" sz="2400" dirty="0">
                <a:solidFill>
                  <a:schemeClr val="dk1"/>
                </a:solidFill>
                <a:latin typeface="Times New Roman"/>
                <a:ea typeface="Times New Roman"/>
                <a:cs typeface="Times New Roman"/>
                <a:sym typeface="Times New Roman"/>
              </a:rPr>
              <a:t>which every student has the opportunity to respond to</a:t>
            </a:r>
          </a:p>
          <a:p>
            <a:pPr marL="457200" lvl="0" indent="-381000" rtl="0">
              <a:spcBef>
                <a:spcPts val="0"/>
              </a:spcBef>
              <a:buClr>
                <a:schemeClr val="dk1"/>
              </a:buClr>
              <a:buSzPct val="100000"/>
              <a:buFont typeface="Arial"/>
              <a:buChar char="●"/>
            </a:pPr>
            <a:r>
              <a:rPr lang="en" sz="2400" dirty="0">
                <a:solidFill>
                  <a:schemeClr val="dk1"/>
                </a:solidFill>
                <a:latin typeface="Times New Roman"/>
                <a:ea typeface="Times New Roman"/>
                <a:cs typeface="Times New Roman"/>
                <a:sym typeface="Times New Roman"/>
              </a:rPr>
              <a:t>Staff would often collaborate to </a:t>
            </a:r>
            <a:r>
              <a:rPr lang="en" sz="2400" b="1" dirty="0">
                <a:solidFill>
                  <a:srgbClr val="800000"/>
                </a:solidFill>
                <a:latin typeface="Times New Roman"/>
                <a:ea typeface="Times New Roman"/>
                <a:cs typeface="Times New Roman"/>
                <a:sym typeface="Times New Roman"/>
              </a:rPr>
              <a:t>generate discussion questions </a:t>
            </a:r>
            <a:r>
              <a:rPr lang="en" sz="2400" dirty="0">
                <a:solidFill>
                  <a:schemeClr val="dk1"/>
                </a:solidFill>
                <a:latin typeface="Times New Roman"/>
                <a:ea typeface="Times New Roman"/>
                <a:cs typeface="Times New Roman"/>
                <a:sym typeface="Times New Roman"/>
              </a:rPr>
              <a:t>based on events at their school, events in the world, and other topics of high-need and/or high-interest. </a:t>
            </a:r>
          </a:p>
          <a:p>
            <a:pPr marL="457200" lvl="0" indent="-381000" rtl="0">
              <a:spcBef>
                <a:spcPts val="0"/>
              </a:spcBef>
              <a:buClr>
                <a:schemeClr val="dk1"/>
              </a:buClr>
              <a:buSzPct val="100000"/>
              <a:buFont typeface="Arial"/>
              <a:buChar char="●"/>
            </a:pPr>
            <a:r>
              <a:rPr lang="en" sz="2400" dirty="0">
                <a:solidFill>
                  <a:schemeClr val="dk1"/>
                </a:solidFill>
                <a:latin typeface="Times New Roman"/>
                <a:ea typeface="Times New Roman"/>
                <a:cs typeface="Times New Roman"/>
                <a:sym typeface="Times New Roman"/>
              </a:rPr>
              <a:t>The </a:t>
            </a:r>
            <a:r>
              <a:rPr lang="en" sz="2400" b="1" dirty="0">
                <a:solidFill>
                  <a:srgbClr val="800000"/>
                </a:solidFill>
                <a:latin typeface="Times New Roman"/>
                <a:ea typeface="Times New Roman"/>
                <a:cs typeface="Times New Roman"/>
                <a:sym typeface="Times New Roman"/>
              </a:rPr>
              <a:t>RJ coordinator </a:t>
            </a:r>
            <a:r>
              <a:rPr lang="en" sz="2400" dirty="0">
                <a:solidFill>
                  <a:schemeClr val="dk1"/>
                </a:solidFill>
                <a:latin typeface="Times New Roman"/>
                <a:ea typeface="Times New Roman"/>
                <a:cs typeface="Times New Roman"/>
                <a:sym typeface="Times New Roman"/>
              </a:rPr>
              <a:t>was also available as a </a:t>
            </a:r>
            <a:r>
              <a:rPr lang="en" sz="2400" b="1" dirty="0">
                <a:solidFill>
                  <a:srgbClr val="800000"/>
                </a:solidFill>
                <a:latin typeface="Times New Roman"/>
                <a:ea typeface="Times New Roman"/>
                <a:cs typeface="Times New Roman"/>
                <a:sym typeface="Times New Roman"/>
              </a:rPr>
              <a:t>teacher support </a:t>
            </a:r>
            <a:r>
              <a:rPr lang="en" sz="2400" dirty="0">
                <a:solidFill>
                  <a:schemeClr val="dk1"/>
                </a:solidFill>
                <a:latin typeface="Times New Roman"/>
                <a:ea typeface="Times New Roman"/>
                <a:cs typeface="Times New Roman"/>
                <a:sym typeface="Times New Roman"/>
              </a:rPr>
              <a:t>to help plan, participate, co-facilitate, or facilitate community cirlces.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1">
                                            <p:txEl>
                                              <p:pRg st="0" end="0"/>
                                            </p:txEl>
                                          </p:spTgt>
                                        </p:tgtEl>
                                        <p:attrNameLst>
                                          <p:attrName>style.visibility</p:attrName>
                                        </p:attrNameLst>
                                      </p:cBhvr>
                                      <p:to>
                                        <p:strVal val="visible"/>
                                      </p:to>
                                    </p:set>
                                    <p:animEffect transition="in" filter="checkerboard(across)">
                                      <p:cBhvr>
                                        <p:cTn id="7" dur="500"/>
                                        <p:tgtEl>
                                          <p:spTgt spid="2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71">
                                            <p:txEl>
                                              <p:pRg st="1" end="1"/>
                                            </p:txEl>
                                          </p:spTgt>
                                        </p:tgtEl>
                                        <p:attrNameLst>
                                          <p:attrName>style.visibility</p:attrName>
                                        </p:attrNameLst>
                                      </p:cBhvr>
                                      <p:to>
                                        <p:strVal val="visible"/>
                                      </p:to>
                                    </p:set>
                                    <p:animEffect transition="in" filter="checkerboard(across)">
                                      <p:cBhvr>
                                        <p:cTn id="12" dur="500"/>
                                        <p:tgtEl>
                                          <p:spTgt spid="2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71">
                                            <p:txEl>
                                              <p:pRg st="2" end="2"/>
                                            </p:txEl>
                                          </p:spTgt>
                                        </p:tgtEl>
                                        <p:attrNameLst>
                                          <p:attrName>style.visibility</p:attrName>
                                        </p:attrNameLst>
                                      </p:cBhvr>
                                      <p:to>
                                        <p:strVal val="visible"/>
                                      </p:to>
                                    </p:set>
                                    <p:animEffect transition="in" filter="checkerboard(across)">
                                      <p:cBhvr>
                                        <p:cTn id="17" dur="500"/>
                                        <p:tgtEl>
                                          <p:spTgt spid="2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71">
                                            <p:txEl>
                                              <p:pRg st="3" end="3"/>
                                            </p:txEl>
                                          </p:spTgt>
                                        </p:tgtEl>
                                        <p:attrNameLst>
                                          <p:attrName>style.visibility</p:attrName>
                                        </p:attrNameLst>
                                      </p:cBhvr>
                                      <p:to>
                                        <p:strVal val="visible"/>
                                      </p:to>
                                    </p:set>
                                    <p:animEffect transition="in" filter="checkerboard(across)">
                                      <p:cBhvr>
                                        <p:cTn id="22" dur="500"/>
                                        <p:tgtEl>
                                          <p:spTgt spid="2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71">
                                            <p:txEl>
                                              <p:pRg st="4" end="4"/>
                                            </p:txEl>
                                          </p:spTgt>
                                        </p:tgtEl>
                                        <p:attrNameLst>
                                          <p:attrName>style.visibility</p:attrName>
                                        </p:attrNameLst>
                                      </p:cBhvr>
                                      <p:to>
                                        <p:strVal val="visible"/>
                                      </p:to>
                                    </p:set>
                                    <p:animEffect transition="in" filter="checkerboard(across)">
                                      <p:cBhvr>
                                        <p:cTn id="27" dur="500"/>
                                        <p:tgtEl>
                                          <p:spTgt spid="2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457200" y="134801"/>
            <a:ext cx="7315499" cy="1351799"/>
          </a:xfrm>
          <a:prstGeom prst="rect">
            <a:avLst/>
          </a:prstGeom>
        </p:spPr>
        <p:txBody>
          <a:bodyPr lIns="91425" tIns="91425" rIns="91425" bIns="91425" anchor="b" anchorCtr="0">
            <a:normAutofit fontScale="90000"/>
          </a:bodyPr>
          <a:lstStyle/>
          <a:p>
            <a:pPr lvl="0" rtl="0">
              <a:spcBef>
                <a:spcPts val="0"/>
              </a:spcBef>
              <a:buNone/>
            </a:pPr>
            <a:r>
              <a:rPr lang="en"/>
              <a:t>Process:</a:t>
            </a:r>
          </a:p>
          <a:p>
            <a:pPr lvl="0" rtl="0">
              <a:spcBef>
                <a:spcPts val="0"/>
              </a:spcBef>
              <a:buNone/>
            </a:pPr>
            <a:r>
              <a:rPr lang="en"/>
              <a:t>2013-2014 School Year</a:t>
            </a:r>
          </a:p>
        </p:txBody>
      </p:sp>
      <p:sp>
        <p:nvSpPr>
          <p:cNvPr id="277" name="Shape 277"/>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marL="457200" lvl="0" indent="-381000" rtl="0">
              <a:spcBef>
                <a:spcPts val="0"/>
              </a:spcBef>
              <a:buClr>
                <a:schemeClr val="dk1"/>
              </a:buClr>
              <a:buSzPct val="100000"/>
              <a:buFont typeface="Arial"/>
              <a:buChar char="●"/>
            </a:pPr>
            <a:r>
              <a:rPr lang="en" sz="2400" b="1" dirty="0">
                <a:solidFill>
                  <a:srgbClr val="800000"/>
                </a:solidFill>
                <a:latin typeface="Times New Roman"/>
                <a:ea typeface="Times New Roman"/>
                <a:cs typeface="Times New Roman"/>
                <a:sym typeface="Times New Roman"/>
              </a:rPr>
              <a:t>Intervention and Harm Circles </a:t>
            </a:r>
            <a:r>
              <a:rPr lang="en" sz="2400" dirty="0">
                <a:solidFill>
                  <a:schemeClr val="dk1"/>
                </a:solidFill>
                <a:latin typeface="Times New Roman"/>
                <a:ea typeface="Times New Roman"/>
                <a:cs typeface="Times New Roman"/>
                <a:sym typeface="Times New Roman"/>
              </a:rPr>
              <a:t>were also implemented in 2013-2014 year.</a:t>
            </a:r>
          </a:p>
          <a:p>
            <a:pPr marL="457200" lvl="0" indent="-381000" rtl="0">
              <a:spcBef>
                <a:spcPts val="0"/>
              </a:spcBef>
              <a:buClr>
                <a:schemeClr val="dk1"/>
              </a:buClr>
              <a:buSzPct val="100000"/>
              <a:buFont typeface="Arial"/>
              <a:buChar char="●"/>
            </a:pPr>
            <a:r>
              <a:rPr lang="en" sz="2400" dirty="0">
                <a:solidFill>
                  <a:schemeClr val="dk1"/>
                </a:solidFill>
                <a:latin typeface="Times New Roman"/>
                <a:ea typeface="Times New Roman"/>
                <a:cs typeface="Times New Roman"/>
                <a:sym typeface="Times New Roman"/>
              </a:rPr>
              <a:t>Harm circles were used </a:t>
            </a:r>
            <a:r>
              <a:rPr lang="en" sz="2400" b="1" dirty="0">
                <a:solidFill>
                  <a:srgbClr val="800000"/>
                </a:solidFill>
                <a:latin typeface="Times New Roman"/>
                <a:ea typeface="Times New Roman"/>
                <a:cs typeface="Times New Roman"/>
                <a:sym typeface="Times New Roman"/>
              </a:rPr>
              <a:t>after fights </a:t>
            </a:r>
            <a:r>
              <a:rPr lang="en" sz="2400" dirty="0">
                <a:solidFill>
                  <a:schemeClr val="dk1"/>
                </a:solidFill>
                <a:latin typeface="Times New Roman"/>
                <a:ea typeface="Times New Roman"/>
                <a:cs typeface="Times New Roman"/>
                <a:sym typeface="Times New Roman"/>
              </a:rPr>
              <a:t>(suspensions were given at discernment of administrator).</a:t>
            </a:r>
          </a:p>
          <a:p>
            <a:pPr marL="457200" lvl="0" indent="-381000" rtl="0">
              <a:spcBef>
                <a:spcPts val="0"/>
              </a:spcBef>
              <a:buClr>
                <a:schemeClr val="dk1"/>
              </a:buClr>
              <a:buSzPct val="100000"/>
              <a:buFont typeface="Arial"/>
              <a:buChar char="●"/>
            </a:pPr>
            <a:r>
              <a:rPr lang="en" sz="2400" dirty="0">
                <a:solidFill>
                  <a:schemeClr val="dk1"/>
                </a:solidFill>
                <a:latin typeface="Times New Roman"/>
                <a:ea typeface="Times New Roman"/>
                <a:cs typeface="Times New Roman"/>
                <a:sym typeface="Times New Roman"/>
              </a:rPr>
              <a:t>Intervention circles were used </a:t>
            </a:r>
            <a:r>
              <a:rPr lang="en" sz="2400" b="1" dirty="0">
                <a:solidFill>
                  <a:srgbClr val="800000"/>
                </a:solidFill>
                <a:latin typeface="Times New Roman"/>
                <a:ea typeface="Times New Roman"/>
                <a:cs typeface="Times New Roman"/>
                <a:sym typeface="Times New Roman"/>
              </a:rPr>
              <a:t>after verbal altercations</a:t>
            </a:r>
            <a:r>
              <a:rPr lang="en" sz="2400" dirty="0">
                <a:solidFill>
                  <a:schemeClr val="dk1"/>
                </a:solidFill>
                <a:latin typeface="Times New Roman"/>
                <a:ea typeface="Times New Roman"/>
                <a:cs typeface="Times New Roman"/>
                <a:sym typeface="Times New Roman"/>
              </a:rPr>
              <a:t>. Also used few larger-scale incidents (cyber bullying and gang intervention).</a:t>
            </a:r>
          </a:p>
          <a:p>
            <a:pPr lvl="0" rtl="0">
              <a:spcBef>
                <a:spcPts val="0"/>
              </a:spcBef>
              <a:buNone/>
            </a:pPr>
            <a:endParaRPr sz="2400" dirty="0">
              <a:solidFill>
                <a:schemeClr val="dk1"/>
              </a:solidFill>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77">
                                            <p:txEl>
                                              <p:pRg st="0" end="0"/>
                                            </p:txEl>
                                          </p:spTgt>
                                        </p:tgtEl>
                                        <p:attrNameLst>
                                          <p:attrName>style.visibility</p:attrName>
                                        </p:attrNameLst>
                                      </p:cBhvr>
                                      <p:to>
                                        <p:strVal val="visible"/>
                                      </p:to>
                                    </p:set>
                                    <p:animEffect transition="in" filter="checkerboard(across)">
                                      <p:cBhvr>
                                        <p:cTn id="7" dur="500"/>
                                        <p:tgtEl>
                                          <p:spTgt spid="2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77">
                                            <p:txEl>
                                              <p:pRg st="1" end="1"/>
                                            </p:txEl>
                                          </p:spTgt>
                                        </p:tgtEl>
                                        <p:attrNameLst>
                                          <p:attrName>style.visibility</p:attrName>
                                        </p:attrNameLst>
                                      </p:cBhvr>
                                      <p:to>
                                        <p:strVal val="visible"/>
                                      </p:to>
                                    </p:set>
                                    <p:animEffect transition="in" filter="checkerboard(across)">
                                      <p:cBhvr>
                                        <p:cTn id="12" dur="500"/>
                                        <p:tgtEl>
                                          <p:spTgt spid="2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77">
                                            <p:txEl>
                                              <p:pRg st="2" end="2"/>
                                            </p:txEl>
                                          </p:spTgt>
                                        </p:tgtEl>
                                        <p:attrNameLst>
                                          <p:attrName>style.visibility</p:attrName>
                                        </p:attrNameLst>
                                      </p:cBhvr>
                                      <p:to>
                                        <p:strVal val="visible"/>
                                      </p:to>
                                    </p:set>
                                    <p:animEffect transition="in" filter="checkerboard(across)">
                                      <p:cBhvr>
                                        <p:cTn id="17" dur="500"/>
                                        <p:tgtEl>
                                          <p:spTgt spid="2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457200" y="134801"/>
            <a:ext cx="7315499" cy="1351799"/>
          </a:xfrm>
          <a:prstGeom prst="rect">
            <a:avLst/>
          </a:prstGeom>
        </p:spPr>
        <p:txBody>
          <a:bodyPr lIns="91425" tIns="91425" rIns="91425" bIns="91425" anchor="b" anchorCtr="0">
            <a:normAutofit fontScale="90000"/>
          </a:bodyPr>
          <a:lstStyle/>
          <a:p>
            <a:pPr lvl="0" rtl="0">
              <a:spcBef>
                <a:spcPts val="0"/>
              </a:spcBef>
              <a:buNone/>
            </a:pPr>
            <a:r>
              <a:rPr lang="en"/>
              <a:t>Process:</a:t>
            </a:r>
          </a:p>
          <a:p>
            <a:pPr lvl="0" rtl="0">
              <a:spcBef>
                <a:spcPts val="0"/>
              </a:spcBef>
              <a:buNone/>
            </a:pPr>
            <a:r>
              <a:rPr lang="en"/>
              <a:t>2013-2014 School Year</a:t>
            </a:r>
          </a:p>
        </p:txBody>
      </p:sp>
      <p:sp>
        <p:nvSpPr>
          <p:cNvPr id="283" name="Shape 283"/>
          <p:cNvSpPr txBox="1">
            <a:spLocks noGrp="1"/>
          </p:cNvSpPr>
          <p:nvPr>
            <p:ph type="body" idx="1"/>
          </p:nvPr>
        </p:nvSpPr>
        <p:spPr>
          <a:xfrm>
            <a:off x="457200" y="1704688"/>
            <a:ext cx="8229600" cy="4840199"/>
          </a:xfrm>
          <a:prstGeom prst="rect">
            <a:avLst/>
          </a:prstGeom>
        </p:spPr>
        <p:txBody>
          <a:bodyPr lIns="91425" tIns="91425" rIns="91425" bIns="91425" anchor="t" anchorCtr="0">
            <a:normAutofit lnSpcReduction="10000"/>
          </a:bodyPr>
          <a:lstStyle/>
          <a:p>
            <a:pPr marL="457200" lvl="0" indent="-381000" rtl="0">
              <a:spcBef>
                <a:spcPts val="0"/>
              </a:spcBef>
              <a:buClr>
                <a:schemeClr val="dk1"/>
              </a:buClr>
              <a:buSzPct val="100000"/>
              <a:buFont typeface="Arial"/>
              <a:buChar char="●"/>
            </a:pPr>
            <a:r>
              <a:rPr lang="en" sz="2400" dirty="0">
                <a:solidFill>
                  <a:schemeClr val="dk1"/>
                </a:solidFill>
                <a:latin typeface="Times New Roman"/>
                <a:ea typeface="Times New Roman"/>
                <a:cs typeface="Times New Roman"/>
                <a:sym typeface="Times New Roman"/>
              </a:rPr>
              <a:t>In the case of Intervention and harm circles, </a:t>
            </a:r>
            <a:r>
              <a:rPr lang="en" sz="2400" b="1" dirty="0">
                <a:solidFill>
                  <a:srgbClr val="800000"/>
                </a:solidFill>
                <a:latin typeface="Times New Roman"/>
                <a:ea typeface="Times New Roman"/>
                <a:cs typeface="Times New Roman"/>
                <a:sym typeface="Times New Roman"/>
              </a:rPr>
              <a:t>multiple stakeholders</a:t>
            </a:r>
            <a:r>
              <a:rPr lang="en" sz="2400" dirty="0">
                <a:solidFill>
                  <a:schemeClr val="dk1"/>
                </a:solidFill>
                <a:latin typeface="Times New Roman"/>
                <a:ea typeface="Times New Roman"/>
                <a:cs typeface="Times New Roman"/>
                <a:sym typeface="Times New Roman"/>
              </a:rPr>
              <a:t> were invited to participate in the circle.</a:t>
            </a:r>
          </a:p>
          <a:p>
            <a:pPr marL="914400" lvl="1" indent="-381000" rtl="0">
              <a:spcBef>
                <a:spcPts val="0"/>
              </a:spcBef>
              <a:buClr>
                <a:schemeClr val="dk1"/>
              </a:buClr>
              <a:buSzPct val="100000"/>
              <a:buFont typeface="Courier New"/>
              <a:buChar char="o"/>
            </a:pPr>
            <a:r>
              <a:rPr lang="en" sz="2400" dirty="0">
                <a:solidFill>
                  <a:schemeClr val="dk1"/>
                </a:solidFill>
                <a:latin typeface="Times New Roman"/>
                <a:ea typeface="Times New Roman"/>
                <a:cs typeface="Times New Roman"/>
                <a:sym typeface="Times New Roman"/>
              </a:rPr>
              <a:t> At minimum: </a:t>
            </a:r>
            <a:r>
              <a:rPr lang="en" sz="2400" b="1" dirty="0">
                <a:solidFill>
                  <a:srgbClr val="800000"/>
                </a:solidFill>
                <a:latin typeface="Times New Roman"/>
                <a:ea typeface="Times New Roman"/>
                <a:cs typeface="Times New Roman"/>
                <a:sym typeface="Times New Roman"/>
              </a:rPr>
              <a:t>RJ Coordinator, the students involved, the parents, and administrator</a:t>
            </a:r>
            <a:r>
              <a:rPr lang="en" sz="2400" dirty="0">
                <a:solidFill>
                  <a:schemeClr val="dk1"/>
                </a:solidFill>
                <a:latin typeface="Times New Roman"/>
                <a:ea typeface="Times New Roman"/>
                <a:cs typeface="Times New Roman"/>
                <a:sym typeface="Times New Roman"/>
              </a:rPr>
              <a:t>. </a:t>
            </a:r>
          </a:p>
          <a:p>
            <a:pPr marL="914400" lvl="1" indent="-381000" rtl="0">
              <a:spcBef>
                <a:spcPts val="0"/>
              </a:spcBef>
              <a:buClr>
                <a:schemeClr val="dk1"/>
              </a:buClr>
              <a:buSzPct val="100000"/>
              <a:buFont typeface="Courier New"/>
              <a:buChar char="o"/>
            </a:pPr>
            <a:r>
              <a:rPr lang="en" sz="2400" dirty="0">
                <a:solidFill>
                  <a:schemeClr val="dk1"/>
                </a:solidFill>
                <a:latin typeface="Times New Roman"/>
                <a:ea typeface="Times New Roman"/>
                <a:cs typeface="Times New Roman"/>
                <a:sym typeface="Times New Roman"/>
              </a:rPr>
              <a:t>When available: </a:t>
            </a:r>
            <a:r>
              <a:rPr lang="en" sz="2400" b="1" dirty="0">
                <a:solidFill>
                  <a:srgbClr val="800000"/>
                </a:solidFill>
                <a:latin typeface="Times New Roman"/>
                <a:ea typeface="Times New Roman"/>
                <a:cs typeface="Times New Roman"/>
                <a:sym typeface="Times New Roman"/>
              </a:rPr>
              <a:t>Wrap-around teams</a:t>
            </a:r>
            <a:r>
              <a:rPr lang="en" sz="2400" dirty="0">
                <a:solidFill>
                  <a:schemeClr val="dk1"/>
                </a:solidFill>
                <a:latin typeface="Times New Roman"/>
                <a:ea typeface="Times New Roman"/>
                <a:cs typeface="Times New Roman"/>
                <a:sym typeface="Times New Roman"/>
              </a:rPr>
              <a:t>, case managers, probation officers, gang prevention officers, coaches, etc. After a fight, the only response to behavior that is seen 100% of the time is a Harm Circle—based on the outcome of the harm circle, a suspension could be administered based on the discretion of the administrator.</a:t>
            </a:r>
          </a:p>
          <a:p>
            <a:pPr marL="457200" lvl="0" indent="-381000" rtl="0">
              <a:spcBef>
                <a:spcPts val="0"/>
              </a:spcBef>
              <a:buClr>
                <a:schemeClr val="dk1"/>
              </a:buClr>
              <a:buSzPct val="100000"/>
              <a:buFont typeface="Arial"/>
              <a:buChar char="●"/>
            </a:pPr>
            <a:r>
              <a:rPr lang="en" sz="2400" dirty="0">
                <a:solidFill>
                  <a:schemeClr val="dk1"/>
                </a:solidFill>
                <a:latin typeface="Times New Roman"/>
                <a:ea typeface="Times New Roman"/>
                <a:cs typeface="Times New Roman"/>
                <a:sym typeface="Times New Roman"/>
              </a:rPr>
              <a:t>Once the group reaches an </a:t>
            </a:r>
            <a:r>
              <a:rPr lang="en" sz="2400" b="1" dirty="0">
                <a:solidFill>
                  <a:srgbClr val="800000"/>
                </a:solidFill>
                <a:latin typeface="Times New Roman"/>
                <a:ea typeface="Times New Roman"/>
                <a:cs typeface="Times New Roman"/>
                <a:sym typeface="Times New Roman"/>
              </a:rPr>
              <a:t>agreement</a:t>
            </a:r>
            <a:r>
              <a:rPr lang="en" sz="2400" dirty="0">
                <a:solidFill>
                  <a:schemeClr val="dk1"/>
                </a:solidFill>
                <a:latin typeface="Times New Roman"/>
                <a:ea typeface="Times New Roman"/>
                <a:cs typeface="Times New Roman"/>
                <a:sym typeface="Times New Roman"/>
              </a:rPr>
              <a:t>, it is put in writing as an accountability measure for those inside the circle, as well as teachers who were not participating.  </a:t>
            </a:r>
          </a:p>
          <a:p>
            <a:pPr lvl="0" rtl="0">
              <a:spcBef>
                <a:spcPts val="0"/>
              </a:spcBef>
              <a:buNone/>
            </a:pPr>
            <a:endParaRPr sz="2400" dirty="0">
              <a:solidFill>
                <a:schemeClr val="dk1"/>
              </a:solidFill>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83">
                                            <p:txEl>
                                              <p:pRg st="0" end="0"/>
                                            </p:txEl>
                                          </p:spTgt>
                                        </p:tgtEl>
                                        <p:attrNameLst>
                                          <p:attrName>style.visibility</p:attrName>
                                        </p:attrNameLst>
                                      </p:cBhvr>
                                      <p:to>
                                        <p:strVal val="visible"/>
                                      </p:to>
                                    </p:set>
                                    <p:animEffect transition="in" filter="checkerboard(across)">
                                      <p:cBhvr>
                                        <p:cTn id="7" dur="500"/>
                                        <p:tgtEl>
                                          <p:spTgt spid="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83">
                                            <p:txEl>
                                              <p:pRg st="1" end="1"/>
                                            </p:txEl>
                                          </p:spTgt>
                                        </p:tgtEl>
                                        <p:attrNameLst>
                                          <p:attrName>style.visibility</p:attrName>
                                        </p:attrNameLst>
                                      </p:cBhvr>
                                      <p:to>
                                        <p:strVal val="visible"/>
                                      </p:to>
                                    </p:set>
                                    <p:animEffect transition="in" filter="checkerboard(across)">
                                      <p:cBhvr>
                                        <p:cTn id="12" dur="500"/>
                                        <p:tgtEl>
                                          <p:spTgt spid="2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83">
                                            <p:txEl>
                                              <p:pRg st="2" end="2"/>
                                            </p:txEl>
                                          </p:spTgt>
                                        </p:tgtEl>
                                        <p:attrNameLst>
                                          <p:attrName>style.visibility</p:attrName>
                                        </p:attrNameLst>
                                      </p:cBhvr>
                                      <p:to>
                                        <p:strVal val="visible"/>
                                      </p:to>
                                    </p:set>
                                    <p:animEffect transition="in" filter="checkerboard(across)">
                                      <p:cBhvr>
                                        <p:cTn id="17" dur="500"/>
                                        <p:tgtEl>
                                          <p:spTgt spid="2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83">
                                            <p:txEl>
                                              <p:pRg st="3" end="3"/>
                                            </p:txEl>
                                          </p:spTgt>
                                        </p:tgtEl>
                                        <p:attrNameLst>
                                          <p:attrName>style.visibility</p:attrName>
                                        </p:attrNameLst>
                                      </p:cBhvr>
                                      <p:to>
                                        <p:strVal val="visible"/>
                                      </p:to>
                                    </p:set>
                                    <p:animEffect transition="in" filter="checkerboard(across)">
                                      <p:cBhvr>
                                        <p:cTn id="22" dur="500"/>
                                        <p:tgtEl>
                                          <p:spTgt spid="2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lvl="0" rtl="0">
              <a:spcBef>
                <a:spcPts val="0"/>
              </a:spcBef>
              <a:buNone/>
            </a:pPr>
            <a:r>
              <a:rPr lang="en"/>
              <a:t>Other Considerations</a:t>
            </a:r>
          </a:p>
        </p:txBody>
      </p:sp>
      <p:sp>
        <p:nvSpPr>
          <p:cNvPr id="289" name="Shape 289"/>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marL="457200" lvl="0" indent="-342900" rtl="0">
              <a:spcBef>
                <a:spcPts val="0"/>
              </a:spcBef>
              <a:buClr>
                <a:schemeClr val="dk2"/>
              </a:buClr>
              <a:buSzPct val="100000"/>
              <a:buFont typeface="Arial"/>
              <a:buChar char="●"/>
            </a:pPr>
            <a:r>
              <a:rPr lang="en" sz="2400" dirty="0">
                <a:solidFill>
                  <a:schemeClr val="tx1"/>
                </a:solidFill>
              </a:rPr>
              <a:t>School sites implementing the Restorative Justice approach must maintain the </a:t>
            </a:r>
            <a:r>
              <a:rPr lang="en" sz="2400" b="1" dirty="0">
                <a:solidFill>
                  <a:srgbClr val="800000"/>
                </a:solidFill>
              </a:rPr>
              <a:t>fiscal investment for the Coordinator position </a:t>
            </a:r>
            <a:r>
              <a:rPr lang="en" sz="2400" dirty="0">
                <a:solidFill>
                  <a:schemeClr val="tx1"/>
                </a:solidFill>
              </a:rPr>
              <a:t>and subsequent </a:t>
            </a:r>
            <a:r>
              <a:rPr lang="en" sz="2400" b="1" dirty="0">
                <a:solidFill>
                  <a:srgbClr val="800000"/>
                </a:solidFill>
              </a:rPr>
              <a:t>trainings</a:t>
            </a:r>
            <a:r>
              <a:rPr lang="en" sz="2400" dirty="0">
                <a:solidFill>
                  <a:srgbClr val="800000"/>
                </a:solidFill>
              </a:rPr>
              <a:t> </a:t>
            </a:r>
            <a:r>
              <a:rPr lang="en" sz="2400" dirty="0">
                <a:solidFill>
                  <a:schemeClr val="tx1"/>
                </a:solidFill>
              </a:rPr>
              <a:t>for faculty and staff.  </a:t>
            </a:r>
          </a:p>
          <a:p>
            <a:pPr lvl="0" rtl="0">
              <a:spcBef>
                <a:spcPts val="0"/>
              </a:spcBef>
              <a:buNone/>
            </a:pPr>
            <a:endParaRPr sz="2400" dirty="0">
              <a:solidFill>
                <a:schemeClr val="tx1"/>
              </a:solidFill>
            </a:endParaRPr>
          </a:p>
          <a:p>
            <a:pPr marL="457200" lvl="0" indent="-342900" rtl="0">
              <a:spcBef>
                <a:spcPts val="0"/>
              </a:spcBef>
              <a:buClr>
                <a:schemeClr val="dk2"/>
              </a:buClr>
              <a:buSzPct val="100000"/>
              <a:buFont typeface="Arial"/>
              <a:buChar char="●"/>
            </a:pPr>
            <a:r>
              <a:rPr lang="en" sz="2400" dirty="0">
                <a:solidFill>
                  <a:schemeClr val="tx1"/>
                </a:solidFill>
              </a:rPr>
              <a:t>School site leaders must be prepared and willing to </a:t>
            </a:r>
            <a:r>
              <a:rPr lang="en" sz="2400" b="1" dirty="0">
                <a:solidFill>
                  <a:srgbClr val="800000"/>
                </a:solidFill>
              </a:rPr>
              <a:t>support teachers that encounter difficulties </a:t>
            </a:r>
            <a:r>
              <a:rPr lang="en" sz="2400" dirty="0">
                <a:solidFill>
                  <a:schemeClr val="tx1"/>
                </a:solidFill>
              </a:rPr>
              <a:t>with implementation.</a:t>
            </a:r>
          </a:p>
          <a:p>
            <a:pPr lvl="0" rtl="0">
              <a:spcBef>
                <a:spcPts val="0"/>
              </a:spcBef>
              <a:buNone/>
            </a:pPr>
            <a:endParaRPr sz="2400" dirty="0">
              <a:solidFill>
                <a:schemeClr val="tx1"/>
              </a:solidFill>
            </a:endParaRPr>
          </a:p>
          <a:p>
            <a:pPr marL="457200" lvl="0" indent="-342900" rtl="0">
              <a:spcBef>
                <a:spcPts val="0"/>
              </a:spcBef>
              <a:buClr>
                <a:schemeClr val="dk2"/>
              </a:buClr>
              <a:buSzPct val="100000"/>
              <a:buFont typeface="Arial"/>
              <a:buChar char="●"/>
            </a:pPr>
            <a:r>
              <a:rPr lang="en" sz="2400" dirty="0">
                <a:solidFill>
                  <a:schemeClr val="tx1"/>
                </a:solidFill>
              </a:rPr>
              <a:t>Teachers that possess an understanding of the approach must be willing and able to </a:t>
            </a:r>
            <a:r>
              <a:rPr lang="en" sz="2400" b="1" dirty="0">
                <a:solidFill>
                  <a:srgbClr val="800000"/>
                </a:solidFill>
              </a:rPr>
              <a:t>reach out to colleagues to </a:t>
            </a:r>
            <a:r>
              <a:rPr lang="en" sz="2400" b="1" dirty="0" smtClean="0">
                <a:solidFill>
                  <a:srgbClr val="800000"/>
                </a:solidFill>
              </a:rPr>
              <a:t>offer </a:t>
            </a:r>
            <a:r>
              <a:rPr lang="en" sz="2400" b="1" dirty="0">
                <a:solidFill>
                  <a:srgbClr val="800000"/>
                </a:solidFill>
              </a:rPr>
              <a:t>support.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89">
                                            <p:txEl>
                                              <p:pRg st="0" end="0"/>
                                            </p:txEl>
                                          </p:spTgt>
                                        </p:tgtEl>
                                        <p:attrNameLst>
                                          <p:attrName>style.visibility</p:attrName>
                                        </p:attrNameLst>
                                      </p:cBhvr>
                                      <p:to>
                                        <p:strVal val="visible"/>
                                      </p:to>
                                    </p:set>
                                    <p:animEffect transition="in" filter="checkerboard(across)">
                                      <p:cBhvr>
                                        <p:cTn id="7" dur="500"/>
                                        <p:tgtEl>
                                          <p:spTgt spid="2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89">
                                            <p:txEl>
                                              <p:pRg st="2" end="2"/>
                                            </p:txEl>
                                          </p:spTgt>
                                        </p:tgtEl>
                                        <p:attrNameLst>
                                          <p:attrName>style.visibility</p:attrName>
                                        </p:attrNameLst>
                                      </p:cBhvr>
                                      <p:to>
                                        <p:strVal val="visible"/>
                                      </p:to>
                                    </p:set>
                                    <p:animEffect transition="in" filter="checkerboard(across)">
                                      <p:cBhvr>
                                        <p:cTn id="12" dur="500"/>
                                        <p:tgtEl>
                                          <p:spTgt spid="28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89">
                                            <p:txEl>
                                              <p:pRg st="4" end="4"/>
                                            </p:txEl>
                                          </p:spTgt>
                                        </p:tgtEl>
                                        <p:attrNameLst>
                                          <p:attrName>style.visibility</p:attrName>
                                        </p:attrNameLst>
                                      </p:cBhvr>
                                      <p:to>
                                        <p:strVal val="visible"/>
                                      </p:to>
                                    </p:set>
                                    <p:animEffect transition="in" filter="checkerboard(across)">
                                      <p:cBhvr>
                                        <p:cTn id="17" dur="500"/>
                                        <p:tgtEl>
                                          <p:spTgt spid="2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ctrTitle"/>
          </p:nvPr>
        </p:nvSpPr>
        <p:spPr>
          <a:xfrm>
            <a:off x="685800" y="2266575"/>
            <a:ext cx="6400799" cy="1333799"/>
          </a:xfrm>
          <a:prstGeom prst="rect">
            <a:avLst/>
          </a:prstGeom>
        </p:spPr>
        <p:txBody>
          <a:bodyPr lIns="91425" tIns="91425" rIns="91425" bIns="91425" anchor="b" anchorCtr="0">
            <a:normAutofit fontScale="90000"/>
          </a:bodyPr>
          <a:lstStyle/>
          <a:p>
            <a:pPr>
              <a:spcBef>
                <a:spcPts val="0"/>
              </a:spcBef>
              <a:buNone/>
            </a:pPr>
            <a:r>
              <a:rPr lang="en-US" u="sng" dirty="0" smtClean="0">
                <a:solidFill>
                  <a:schemeClr val="tx2"/>
                </a:solidFill>
              </a:rPr>
              <a:t>III. </a:t>
            </a:r>
            <a:r>
              <a:rPr lang="en" u="sng" dirty="0" smtClean="0">
                <a:solidFill>
                  <a:schemeClr val="tx2"/>
                </a:solidFill>
              </a:rPr>
              <a:t>Recommendations </a:t>
            </a:r>
            <a:r>
              <a:rPr lang="en" u="sng" dirty="0">
                <a:solidFill>
                  <a:schemeClr val="tx2"/>
                </a:solidFill>
              </a:rPr>
              <a:t>for Implementation </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a:spcBef>
                <a:spcPts val="0"/>
              </a:spcBef>
              <a:buNone/>
            </a:pPr>
            <a:r>
              <a:rPr lang="en"/>
              <a:t>Needs / Demographics </a:t>
            </a:r>
          </a:p>
        </p:txBody>
      </p:sp>
      <p:sp>
        <p:nvSpPr>
          <p:cNvPr id="301" name="Shape 301"/>
          <p:cNvSpPr txBox="1">
            <a:spLocks noGrp="1"/>
          </p:cNvSpPr>
          <p:nvPr>
            <p:ph type="body" idx="1"/>
          </p:nvPr>
        </p:nvSpPr>
        <p:spPr>
          <a:xfrm>
            <a:off x="457200" y="1704688"/>
            <a:ext cx="8229600" cy="4840199"/>
          </a:xfrm>
          <a:prstGeom prst="rect">
            <a:avLst/>
          </a:prstGeom>
        </p:spPr>
        <p:txBody>
          <a:bodyPr lIns="91425" tIns="91425" rIns="91425" bIns="91425" anchor="t" anchorCtr="0">
            <a:normAutofit lnSpcReduction="10000"/>
          </a:bodyPr>
          <a:lstStyle/>
          <a:p>
            <a:pPr lvl="0" rtl="0">
              <a:spcBef>
                <a:spcPts val="0"/>
              </a:spcBef>
              <a:buClr>
                <a:schemeClr val="dk1"/>
              </a:buClr>
              <a:buSzPct val="61111"/>
              <a:buFont typeface="Arial"/>
              <a:buNone/>
            </a:pPr>
            <a:r>
              <a:rPr lang="en" sz="3200" dirty="0">
                <a:solidFill>
                  <a:schemeClr val="tx1"/>
                </a:solidFill>
              </a:rPr>
              <a:t>The population that Augustus Hawkins serves is </a:t>
            </a:r>
            <a:r>
              <a:rPr lang="en" sz="3200" b="1" dirty="0">
                <a:solidFill>
                  <a:srgbClr val="800000"/>
                </a:solidFill>
              </a:rPr>
              <a:t>similar to that of the Locke </a:t>
            </a:r>
            <a:r>
              <a:rPr lang="en" sz="3200" b="1" dirty="0" smtClean="0">
                <a:solidFill>
                  <a:srgbClr val="800000"/>
                </a:solidFill>
              </a:rPr>
              <a:t>Cluster</a:t>
            </a:r>
            <a:r>
              <a:rPr lang="en-US" sz="3200" b="1" dirty="0" smtClean="0">
                <a:solidFill>
                  <a:srgbClr val="800000"/>
                </a:solidFill>
              </a:rPr>
              <a:t> </a:t>
            </a:r>
            <a:r>
              <a:rPr lang="en" sz="3200" b="1" dirty="0" smtClean="0">
                <a:solidFill>
                  <a:schemeClr val="tx1"/>
                </a:solidFill>
              </a:rPr>
              <a:t>-</a:t>
            </a:r>
            <a:r>
              <a:rPr lang="en" sz="3200" b="1" dirty="0" smtClean="0">
                <a:solidFill>
                  <a:srgbClr val="800000"/>
                </a:solidFill>
              </a:rPr>
              <a:t> </a:t>
            </a:r>
            <a:r>
              <a:rPr lang="en" sz="3200" dirty="0">
                <a:solidFill>
                  <a:schemeClr val="tx1"/>
                </a:solidFill>
              </a:rPr>
              <a:t>72% Latino, 27% African American &amp; 66% Economically Disadvantaged.  The surrounding neighborhood is affected with gangs, so much so that when the school first opened it was known as “Hoover High,” referring to the high number of students enrolled and belonging the to the Hoover gang.  </a:t>
            </a:r>
          </a:p>
          <a:p>
            <a:pPr>
              <a:spcBef>
                <a:spcPts val="0"/>
              </a:spcBef>
              <a:buNone/>
            </a:pPr>
            <a:endParaRPr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1">
                                            <p:txEl>
                                              <p:pRg st="0" end="0"/>
                                            </p:txEl>
                                          </p:spTgt>
                                        </p:tgtEl>
                                        <p:attrNameLst>
                                          <p:attrName>style.visibility</p:attrName>
                                        </p:attrNameLst>
                                      </p:cBhvr>
                                      <p:to>
                                        <p:strVal val="visible"/>
                                      </p:to>
                                    </p:set>
                                    <p:animEffect transition="in" filter="checkerboard(across)">
                                      <p:cBhvr>
                                        <p:cTn id="7" dur="500"/>
                                        <p:tgtEl>
                                          <p:spTgt spid="3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a:spcBef>
                <a:spcPts val="0"/>
              </a:spcBef>
              <a:buNone/>
            </a:pPr>
            <a:r>
              <a:rPr lang="en" dirty="0" smtClean="0"/>
              <a:t>Impact</a:t>
            </a:r>
            <a:endParaRPr lang="en" dirty="0"/>
          </a:p>
        </p:txBody>
      </p:sp>
      <p:sp>
        <p:nvSpPr>
          <p:cNvPr id="307" name="Shape 307"/>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lvl="0" rtl="0">
              <a:spcBef>
                <a:spcPts val="0"/>
              </a:spcBef>
              <a:buClr>
                <a:schemeClr val="dk1"/>
              </a:buClr>
              <a:buSzPct val="61111"/>
              <a:buFont typeface="Arial"/>
              <a:buNone/>
            </a:pPr>
            <a:r>
              <a:rPr lang="en" sz="3200" dirty="0">
                <a:solidFill>
                  <a:srgbClr val="000000"/>
                </a:solidFill>
              </a:rPr>
              <a:t>Augustus Hawkins in undergoing its third year of implementation of Restorative Justice as an approach to establish school climate and a response to student discipline as an alternative to out of school suspension.  School leadership notes </a:t>
            </a:r>
            <a:r>
              <a:rPr lang="en" sz="3200" dirty="0" smtClean="0">
                <a:solidFill>
                  <a:srgbClr val="800000"/>
                </a:solidFill>
              </a:rPr>
              <a:t>significant improvement in student climate </a:t>
            </a:r>
            <a:r>
              <a:rPr lang="en" sz="3200" dirty="0" smtClean="0">
                <a:solidFill>
                  <a:srgbClr val="000000"/>
                </a:solidFill>
              </a:rPr>
              <a:t>and </a:t>
            </a:r>
            <a:r>
              <a:rPr lang="en" sz="3200" dirty="0">
                <a:solidFill>
                  <a:srgbClr val="800000"/>
                </a:solidFill>
              </a:rPr>
              <a:t>staff culture</a:t>
            </a:r>
            <a:r>
              <a:rPr lang="en" sz="3200" dirty="0">
                <a:solidFill>
                  <a:srgbClr val="000000"/>
                </a:solidFill>
              </a:rPr>
              <a:t>, although improvements are needed, they feel they are on the right track.  </a:t>
            </a:r>
          </a:p>
          <a:p>
            <a:pPr>
              <a:spcBef>
                <a:spcPts val="0"/>
              </a:spcBef>
              <a:buNone/>
            </a:pPr>
            <a:endParaRPr sz="3200" dirty="0">
              <a:solidFill>
                <a:srgbClr val="000000"/>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
                                            <p:txEl>
                                              <p:pRg st="0" end="0"/>
                                            </p:txEl>
                                          </p:spTgt>
                                        </p:tgtEl>
                                        <p:attrNameLst>
                                          <p:attrName>style.visibility</p:attrName>
                                        </p:attrNameLst>
                                      </p:cBhvr>
                                      <p:to>
                                        <p:strVal val="visible"/>
                                      </p:to>
                                    </p:set>
                                    <p:animEffect transition="in" filter="checkerboard(across)">
                                      <p:cBhvr>
                                        <p:cTn id="7" dur="500"/>
                                        <p:tgtEl>
                                          <p:spTgt spid="3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685800" y="2266575"/>
            <a:ext cx="6400799" cy="1333799"/>
          </a:xfrm>
          <a:prstGeom prst="rect">
            <a:avLst/>
          </a:prstGeom>
        </p:spPr>
        <p:txBody>
          <a:bodyPr lIns="91425" tIns="91425" rIns="91425" bIns="91425" anchor="b" anchorCtr="0">
            <a:normAutofit fontScale="90000"/>
          </a:bodyPr>
          <a:lstStyle/>
          <a:p>
            <a:pPr>
              <a:spcBef>
                <a:spcPts val="0"/>
              </a:spcBef>
              <a:buNone/>
            </a:pPr>
            <a:r>
              <a:rPr lang="en-US" b="1" u="sng" dirty="0" smtClean="0">
                <a:solidFill>
                  <a:schemeClr val="tx2"/>
                </a:solidFill>
              </a:rPr>
              <a:t>I. </a:t>
            </a:r>
            <a:r>
              <a:rPr lang="en" b="1" u="sng" dirty="0" smtClean="0">
                <a:solidFill>
                  <a:schemeClr val="tx2"/>
                </a:solidFill>
              </a:rPr>
              <a:t>What </a:t>
            </a:r>
            <a:r>
              <a:rPr lang="en-US" b="1" u="sng" dirty="0" smtClean="0">
                <a:solidFill>
                  <a:schemeClr val="tx2"/>
                </a:solidFill>
              </a:rPr>
              <a:t>Stakeholders are saying</a:t>
            </a:r>
            <a:endParaRPr lang="en" b="1" u="sng" dirty="0">
              <a:solidFill>
                <a:schemeClr val="tx2"/>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a:spcBef>
                <a:spcPts val="0"/>
              </a:spcBef>
              <a:buNone/>
            </a:pPr>
            <a:r>
              <a:rPr lang="en"/>
              <a:t>Sustainability </a:t>
            </a:r>
          </a:p>
        </p:txBody>
      </p:sp>
      <p:sp>
        <p:nvSpPr>
          <p:cNvPr id="313" name="Shape 313"/>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2400" dirty="0">
                <a:solidFill>
                  <a:schemeClr val="tx1"/>
                </a:solidFill>
              </a:rPr>
              <a:t>The key component of Restorative Justice at Augustus Hawkins has been the monetary investment in staffing a </a:t>
            </a:r>
            <a:r>
              <a:rPr lang="en" sz="2400" b="1" dirty="0">
                <a:solidFill>
                  <a:srgbClr val="800000"/>
                </a:solidFill>
              </a:rPr>
              <a:t>full time coordinator </a:t>
            </a:r>
            <a:r>
              <a:rPr lang="en" sz="2400" dirty="0">
                <a:solidFill>
                  <a:schemeClr val="tx1"/>
                </a:solidFill>
              </a:rPr>
              <a:t>and providing </a:t>
            </a:r>
            <a:r>
              <a:rPr lang="en" sz="2400" b="1" dirty="0">
                <a:solidFill>
                  <a:srgbClr val="800000"/>
                </a:solidFill>
              </a:rPr>
              <a:t>training</a:t>
            </a:r>
            <a:r>
              <a:rPr lang="en" sz="2400" dirty="0">
                <a:solidFill>
                  <a:srgbClr val="800000"/>
                </a:solidFill>
              </a:rPr>
              <a:t> </a:t>
            </a:r>
            <a:r>
              <a:rPr lang="en" sz="2400" dirty="0">
                <a:solidFill>
                  <a:schemeClr val="tx1"/>
                </a:solidFill>
              </a:rPr>
              <a:t>to all teachers.  School site leadership points to the need of having a full time coordinator in order to be able to truly facilitate the approach with </a:t>
            </a:r>
            <a:r>
              <a:rPr lang="en" sz="2400" b="1" dirty="0">
                <a:solidFill>
                  <a:srgbClr val="800000"/>
                </a:solidFill>
              </a:rPr>
              <a:t>fidelity and success</a:t>
            </a:r>
            <a:r>
              <a:rPr lang="en" sz="2400" dirty="0">
                <a:solidFill>
                  <a:schemeClr val="tx1"/>
                </a:solidFill>
              </a:rPr>
              <a:t>.  Although the site funded their coordinator with the use of a grant for the first year, they decided to budget for the position after the grant concluded.  Leadership also made changes to their bell schedule to guarantee a </a:t>
            </a:r>
            <a:r>
              <a:rPr lang="en" sz="2400" b="1" dirty="0">
                <a:solidFill>
                  <a:srgbClr val="800000"/>
                </a:solidFill>
              </a:rPr>
              <a:t>60 minute advisory </a:t>
            </a:r>
            <a:r>
              <a:rPr lang="en" sz="2400" dirty="0">
                <a:solidFill>
                  <a:schemeClr val="tx1"/>
                </a:solidFill>
              </a:rPr>
              <a:t>period once a week where teachers use community building techniques, which includes Restorative Justice practices, to </a:t>
            </a:r>
            <a:r>
              <a:rPr lang="en" sz="2400" b="1" dirty="0">
                <a:solidFill>
                  <a:srgbClr val="800000"/>
                </a:solidFill>
              </a:rPr>
              <a:t>build culture </a:t>
            </a:r>
            <a:r>
              <a:rPr lang="en" sz="2400" dirty="0">
                <a:solidFill>
                  <a:schemeClr val="tx1"/>
                </a:solidFill>
              </a:rPr>
              <a:t>within the school, and to address </a:t>
            </a:r>
            <a:r>
              <a:rPr lang="en" sz="2400" b="1" dirty="0">
                <a:solidFill>
                  <a:srgbClr val="800000"/>
                </a:solidFill>
              </a:rPr>
              <a:t>school-wide trauma.</a:t>
            </a:r>
            <a:r>
              <a:rPr lang="en" sz="2400" dirty="0">
                <a:solidFill>
                  <a:schemeClr val="tx1"/>
                </a:solidFill>
              </a:rPr>
              <a:t> </a:t>
            </a:r>
          </a:p>
          <a:p>
            <a:pPr>
              <a:spcBef>
                <a:spcPts val="0"/>
              </a:spcBef>
              <a:buNone/>
            </a:pPr>
            <a:endParaRPr sz="2400" dirty="0">
              <a:solidFill>
                <a:schemeClr val="tx1"/>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3">
                                            <p:txEl>
                                              <p:pRg st="0" end="0"/>
                                            </p:txEl>
                                          </p:spTgt>
                                        </p:tgtEl>
                                        <p:attrNameLst>
                                          <p:attrName>style.visibility</p:attrName>
                                        </p:attrNameLst>
                                      </p:cBhvr>
                                      <p:to>
                                        <p:strVal val="visible"/>
                                      </p:to>
                                    </p:set>
                                    <p:animEffect transition="in" filter="checkerboard(across)">
                                      <p:cBhvr>
                                        <p:cTn id="7" dur="500"/>
                                        <p:tgtEl>
                                          <p:spTgt spid="3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lvl="0">
              <a:spcBef>
                <a:spcPts val="0"/>
              </a:spcBef>
              <a:buNone/>
            </a:pPr>
            <a:r>
              <a:rPr lang="en"/>
              <a:t>Challenges</a:t>
            </a:r>
          </a:p>
        </p:txBody>
      </p:sp>
      <p:sp>
        <p:nvSpPr>
          <p:cNvPr id="319" name="Shape 319"/>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3200" dirty="0">
                <a:solidFill>
                  <a:schemeClr val="tx1"/>
                </a:solidFill>
              </a:rPr>
              <a:t>As with any initiative, Augustus Hawkins has faced challenges during the first three years of implementing the Restorative Justice approach.  These challenges include identifying best practices to </a:t>
            </a:r>
            <a:r>
              <a:rPr lang="en" sz="3200" b="1" dirty="0">
                <a:solidFill>
                  <a:srgbClr val="800000"/>
                </a:solidFill>
              </a:rPr>
              <a:t>maintain accountability for agreements </a:t>
            </a:r>
            <a:r>
              <a:rPr lang="en" sz="3200" dirty="0">
                <a:solidFill>
                  <a:schemeClr val="tx1"/>
                </a:solidFill>
              </a:rPr>
              <a:t>that come from circle groups, working with </a:t>
            </a:r>
            <a:r>
              <a:rPr lang="en" sz="3200" b="1" dirty="0">
                <a:solidFill>
                  <a:srgbClr val="800000"/>
                </a:solidFill>
              </a:rPr>
              <a:t>staff members</a:t>
            </a:r>
            <a:r>
              <a:rPr lang="en" sz="3200" dirty="0">
                <a:solidFill>
                  <a:schemeClr val="tx1"/>
                </a:solidFill>
              </a:rPr>
              <a:t> that are </a:t>
            </a:r>
            <a:r>
              <a:rPr lang="en" sz="3200" b="1" dirty="0">
                <a:solidFill>
                  <a:srgbClr val="800000"/>
                </a:solidFill>
              </a:rPr>
              <a:t>not easily </a:t>
            </a:r>
            <a:r>
              <a:rPr lang="en" sz="3200" b="1" dirty="0" smtClean="0">
                <a:solidFill>
                  <a:srgbClr val="800000"/>
                </a:solidFill>
              </a:rPr>
              <a:t>bough</a:t>
            </a:r>
            <a:r>
              <a:rPr lang="en-US" sz="3200" b="1" dirty="0" smtClean="0">
                <a:solidFill>
                  <a:srgbClr val="800000"/>
                </a:solidFill>
              </a:rPr>
              <a:t>t</a:t>
            </a:r>
            <a:r>
              <a:rPr lang="en" sz="3200" b="1" dirty="0" smtClean="0">
                <a:solidFill>
                  <a:srgbClr val="800000"/>
                </a:solidFill>
              </a:rPr>
              <a:t> </a:t>
            </a:r>
            <a:r>
              <a:rPr lang="en" sz="3200" b="1" dirty="0">
                <a:solidFill>
                  <a:srgbClr val="800000"/>
                </a:solidFill>
              </a:rPr>
              <a:t>in </a:t>
            </a:r>
            <a:r>
              <a:rPr lang="en" sz="3200" dirty="0">
                <a:solidFill>
                  <a:schemeClr val="tx1"/>
                </a:solidFill>
              </a:rPr>
              <a:t>to the approach, and maintaining quality control through </a:t>
            </a:r>
            <a:r>
              <a:rPr lang="en" sz="3200" b="1" dirty="0">
                <a:solidFill>
                  <a:srgbClr val="800000"/>
                </a:solidFill>
              </a:rPr>
              <a:t>streamlined preparation </a:t>
            </a:r>
            <a:r>
              <a:rPr lang="en" sz="3200" dirty="0">
                <a:solidFill>
                  <a:schemeClr val="tx1"/>
                </a:solidFill>
              </a:rPr>
              <a:t>for circles. </a:t>
            </a:r>
          </a:p>
          <a:p>
            <a:pPr>
              <a:spcBef>
                <a:spcPts val="0"/>
              </a:spcBef>
              <a:buNone/>
            </a:pPr>
            <a:endParaRPr sz="3200" dirty="0">
              <a:solidFill>
                <a:schemeClr val="tx1"/>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9">
                                            <p:txEl>
                                              <p:pRg st="0" end="0"/>
                                            </p:txEl>
                                          </p:spTgt>
                                        </p:tgtEl>
                                        <p:attrNameLst>
                                          <p:attrName>style.visibility</p:attrName>
                                        </p:attrNameLst>
                                      </p:cBhvr>
                                      <p:to>
                                        <p:strVal val="visible"/>
                                      </p:to>
                                    </p:set>
                                    <p:animEffect transition="in" filter="checkerboard(across)">
                                      <p:cBhvr>
                                        <p:cTn id="7" dur="500"/>
                                        <p:tgtEl>
                                          <p:spTgt spid="3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a:spcBef>
                <a:spcPts val="0"/>
              </a:spcBef>
              <a:buNone/>
            </a:pPr>
            <a:r>
              <a:rPr lang="en"/>
              <a:t>Recommendations </a:t>
            </a:r>
          </a:p>
        </p:txBody>
      </p:sp>
      <p:sp>
        <p:nvSpPr>
          <p:cNvPr id="325" name="Shape 325"/>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marL="342900" indent="-342900">
              <a:buFont typeface="Arial"/>
              <a:buChar char="•"/>
            </a:pPr>
            <a:r>
              <a:rPr lang="en-US" sz="2400" dirty="0">
                <a:solidFill>
                  <a:schemeClr val="tx1"/>
                </a:solidFill>
              </a:rPr>
              <a:t>Participants in the RJ Exploratory Team can participate in a </a:t>
            </a:r>
            <a:r>
              <a:rPr lang="en-US" sz="2400" b="1" dirty="0">
                <a:solidFill>
                  <a:srgbClr val="800000"/>
                </a:solidFill>
              </a:rPr>
              <a:t>3</a:t>
            </a:r>
            <a:r>
              <a:rPr lang="en-US" sz="2400" b="1" baseline="30000" dirty="0">
                <a:solidFill>
                  <a:srgbClr val="800000"/>
                </a:solidFill>
              </a:rPr>
              <a:t>rd</a:t>
            </a:r>
            <a:r>
              <a:rPr lang="en-US" sz="2400" b="1" dirty="0">
                <a:solidFill>
                  <a:srgbClr val="800000"/>
                </a:solidFill>
              </a:rPr>
              <a:t> day of training in the Spring of 2015 </a:t>
            </a:r>
            <a:r>
              <a:rPr lang="en-US" sz="2400" dirty="0">
                <a:solidFill>
                  <a:schemeClr val="tx1"/>
                </a:solidFill>
              </a:rPr>
              <a:t>geared at facilitating community circles. The teachers who participate in this training will commit to facilitating at least 2 community building circles with adults. Teachers also have the option to facilitate a community circle with students, in order to share experiences with </a:t>
            </a:r>
            <a:r>
              <a:rPr lang="en-US" sz="2400" dirty="0" smtClean="0">
                <a:solidFill>
                  <a:schemeClr val="tx1"/>
                </a:solidFill>
              </a:rPr>
              <a:t>staff.</a:t>
            </a:r>
          </a:p>
          <a:p>
            <a:pPr marL="342900" indent="-342900">
              <a:buFont typeface="Arial"/>
              <a:buChar char="•"/>
            </a:pPr>
            <a:r>
              <a:rPr lang="en-US" sz="2400" dirty="0" smtClean="0">
                <a:solidFill>
                  <a:schemeClr val="tx1"/>
                </a:solidFill>
              </a:rPr>
              <a:t>Funding </a:t>
            </a:r>
            <a:r>
              <a:rPr lang="en-US" sz="2400" dirty="0">
                <a:solidFill>
                  <a:schemeClr val="tx1"/>
                </a:solidFill>
              </a:rPr>
              <a:t>should be secured for a </a:t>
            </a:r>
            <a:r>
              <a:rPr lang="en-US" sz="2400" b="1" dirty="0">
                <a:solidFill>
                  <a:srgbClr val="800000"/>
                </a:solidFill>
              </a:rPr>
              <a:t>Restorative Justice coordinator</a:t>
            </a:r>
            <a:r>
              <a:rPr lang="en-US" sz="2400" dirty="0">
                <a:solidFill>
                  <a:schemeClr val="tx1"/>
                </a:solidFill>
              </a:rPr>
              <a:t> to oversee the implementation of Community, Intervention, and Harm circles during the 2015-2016 school </a:t>
            </a:r>
            <a:r>
              <a:rPr lang="en-US" sz="2400" dirty="0" smtClean="0">
                <a:solidFill>
                  <a:schemeClr val="tx1"/>
                </a:solidFill>
              </a:rPr>
              <a:t>year.</a:t>
            </a:r>
          </a:p>
          <a:p>
            <a:pPr marL="342900" indent="-342900">
              <a:buFont typeface="Arial"/>
              <a:buChar char="•"/>
            </a:pPr>
            <a:r>
              <a:rPr lang="en-US" sz="2400" dirty="0" smtClean="0">
                <a:solidFill>
                  <a:schemeClr val="tx1"/>
                </a:solidFill>
              </a:rPr>
              <a:t>Continue </a:t>
            </a:r>
            <a:r>
              <a:rPr lang="en-US" sz="2400" dirty="0">
                <a:solidFill>
                  <a:schemeClr val="tx1"/>
                </a:solidFill>
              </a:rPr>
              <a:t>investing </a:t>
            </a:r>
            <a:r>
              <a:rPr lang="en-US" sz="2400" b="1" dirty="0">
                <a:solidFill>
                  <a:srgbClr val="800000"/>
                </a:solidFill>
              </a:rPr>
              <a:t>in student leadership/mediation </a:t>
            </a:r>
            <a:r>
              <a:rPr lang="en-US" sz="2400" dirty="0">
                <a:solidFill>
                  <a:schemeClr val="tx1"/>
                </a:solidFill>
              </a:rPr>
              <a:t>opportunities such CCEJ, and explore option of </a:t>
            </a:r>
            <a:r>
              <a:rPr lang="en-US" sz="2400" b="1" dirty="0">
                <a:solidFill>
                  <a:srgbClr val="800000"/>
                </a:solidFill>
              </a:rPr>
              <a:t>Building Bridges Human Relations Camp</a:t>
            </a:r>
            <a:r>
              <a:rPr lang="en-US" sz="2400" b="1" dirty="0" smtClean="0">
                <a:solidFill>
                  <a:srgbClr val="800000"/>
                </a:solidFill>
              </a:rPr>
              <a:t>.</a:t>
            </a:r>
            <a:endParaRPr lang="en-US" sz="2400" b="1" dirty="0">
              <a:solidFill>
                <a:srgbClr val="800000"/>
              </a:solidFil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5">
                                            <p:txEl>
                                              <p:pRg st="0" end="0"/>
                                            </p:txEl>
                                          </p:spTgt>
                                        </p:tgtEl>
                                        <p:attrNameLst>
                                          <p:attrName>style.visibility</p:attrName>
                                        </p:attrNameLst>
                                      </p:cBhvr>
                                      <p:to>
                                        <p:strVal val="visible"/>
                                      </p:to>
                                    </p:set>
                                    <p:animEffect transition="in" filter="checkerboard(across)">
                                      <p:cBhvr>
                                        <p:cTn id="7" dur="500"/>
                                        <p:tgtEl>
                                          <p:spTgt spid="3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5">
                                            <p:txEl>
                                              <p:pRg st="1" end="1"/>
                                            </p:txEl>
                                          </p:spTgt>
                                        </p:tgtEl>
                                        <p:attrNameLst>
                                          <p:attrName>style.visibility</p:attrName>
                                        </p:attrNameLst>
                                      </p:cBhvr>
                                      <p:to>
                                        <p:strVal val="visible"/>
                                      </p:to>
                                    </p:set>
                                    <p:animEffect transition="in" filter="checkerboard(across)">
                                      <p:cBhvr>
                                        <p:cTn id="12" dur="500"/>
                                        <p:tgtEl>
                                          <p:spTgt spid="3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25">
                                            <p:txEl>
                                              <p:pRg st="2" end="2"/>
                                            </p:txEl>
                                          </p:spTgt>
                                        </p:tgtEl>
                                        <p:attrNameLst>
                                          <p:attrName>style.visibility</p:attrName>
                                        </p:attrNameLst>
                                      </p:cBhvr>
                                      <p:to>
                                        <p:strVal val="visible"/>
                                      </p:to>
                                    </p:set>
                                    <p:animEffect transition="in" filter="checkerboard(across)">
                                      <p:cBhvr>
                                        <p:cTn id="17" dur="500"/>
                                        <p:tgtEl>
                                          <p:spTgt spid="3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a:spcBef>
                <a:spcPts val="0"/>
              </a:spcBef>
              <a:buNone/>
            </a:pPr>
            <a:r>
              <a:rPr lang="en"/>
              <a:t>Recommendations </a:t>
            </a:r>
          </a:p>
        </p:txBody>
      </p:sp>
      <p:sp>
        <p:nvSpPr>
          <p:cNvPr id="325" name="Shape 325"/>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marL="285750" indent="-285750">
              <a:buFont typeface="Arial"/>
              <a:buChar char="•"/>
            </a:pPr>
            <a:r>
              <a:rPr lang="en-US" sz="2800" dirty="0" smtClean="0">
                <a:solidFill>
                  <a:schemeClr val="tx1"/>
                </a:solidFill>
              </a:rPr>
              <a:t>All </a:t>
            </a:r>
            <a:r>
              <a:rPr lang="en-US" sz="2800" dirty="0">
                <a:solidFill>
                  <a:schemeClr val="tx1"/>
                </a:solidFill>
              </a:rPr>
              <a:t>teachers should participate in a </a:t>
            </a:r>
            <a:r>
              <a:rPr lang="en-US" sz="2800" b="1" dirty="0">
                <a:solidFill>
                  <a:srgbClr val="800000"/>
                </a:solidFill>
              </a:rPr>
              <a:t>Restorative Justice training during two days of school-site PD </a:t>
            </a:r>
            <a:r>
              <a:rPr lang="en-US" sz="2800" dirty="0">
                <a:solidFill>
                  <a:schemeClr val="tx1"/>
                </a:solidFill>
              </a:rPr>
              <a:t>prior to the 2015-2016 school year. An additional half-day of planning can be given to staff members so they can prepare to </a:t>
            </a:r>
            <a:r>
              <a:rPr lang="en-US" sz="2800" dirty="0" smtClean="0">
                <a:solidFill>
                  <a:schemeClr val="tx1"/>
                </a:solidFill>
              </a:rPr>
              <a:t>implement.</a:t>
            </a:r>
          </a:p>
          <a:p>
            <a:pPr marL="285750" indent="-285750">
              <a:buFont typeface="Arial"/>
              <a:buChar char="•"/>
            </a:pPr>
            <a:r>
              <a:rPr lang="en-US" sz="2800" dirty="0" smtClean="0">
                <a:solidFill>
                  <a:schemeClr val="tx1"/>
                </a:solidFill>
              </a:rPr>
              <a:t>All </a:t>
            </a:r>
            <a:r>
              <a:rPr lang="en-US" sz="2800" dirty="0">
                <a:solidFill>
                  <a:schemeClr val="tx1"/>
                </a:solidFill>
              </a:rPr>
              <a:t>teachers will facilitate a minimum of </a:t>
            </a:r>
            <a:r>
              <a:rPr lang="en-US" sz="2800" b="1" dirty="0">
                <a:solidFill>
                  <a:srgbClr val="800000"/>
                </a:solidFill>
              </a:rPr>
              <a:t>one Community Circle per week</a:t>
            </a:r>
            <a:r>
              <a:rPr lang="en-US" sz="2800" dirty="0">
                <a:solidFill>
                  <a:schemeClr val="tx1"/>
                </a:solidFill>
              </a:rPr>
              <a:t> within their Advisory </a:t>
            </a:r>
            <a:r>
              <a:rPr lang="en-US" sz="2800" dirty="0" smtClean="0">
                <a:solidFill>
                  <a:schemeClr val="tx1"/>
                </a:solidFill>
              </a:rPr>
              <a:t>class.</a:t>
            </a:r>
          </a:p>
          <a:p>
            <a:pPr marL="285750" indent="-285750">
              <a:buFont typeface="Arial"/>
              <a:buChar char="•"/>
            </a:pPr>
            <a:r>
              <a:rPr lang="en-US" sz="2800" dirty="0" smtClean="0">
                <a:solidFill>
                  <a:schemeClr val="tx1"/>
                </a:solidFill>
              </a:rPr>
              <a:t>All </a:t>
            </a:r>
            <a:r>
              <a:rPr lang="en-US" sz="2800" b="1" dirty="0">
                <a:solidFill>
                  <a:srgbClr val="800000"/>
                </a:solidFill>
              </a:rPr>
              <a:t>administrators, deans &amp; counselors should receive further training </a:t>
            </a:r>
            <a:r>
              <a:rPr lang="en-US" sz="2800" dirty="0">
                <a:solidFill>
                  <a:schemeClr val="tx1"/>
                </a:solidFill>
              </a:rPr>
              <a:t>for their role in Intervention and Harm </a:t>
            </a:r>
            <a:r>
              <a:rPr lang="en-US" sz="2800" dirty="0" smtClean="0">
                <a:solidFill>
                  <a:schemeClr val="tx1"/>
                </a:solidFill>
              </a:rPr>
              <a:t>circles.</a:t>
            </a:r>
          </a:p>
        </p:txBody>
      </p:sp>
    </p:spTree>
    <p:extLst>
      <p:ext uri="{BB962C8B-B14F-4D97-AF65-F5344CB8AC3E}">
        <p14:creationId xmlns:p14="http://schemas.microsoft.com/office/powerpoint/2010/main" val="421357825"/>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25">
                                            <p:txEl>
                                              <p:pRg st="0" end="0"/>
                                            </p:txEl>
                                          </p:spTgt>
                                        </p:tgtEl>
                                        <p:attrNameLst>
                                          <p:attrName>style.visibility</p:attrName>
                                        </p:attrNameLst>
                                      </p:cBhvr>
                                      <p:to>
                                        <p:strVal val="visible"/>
                                      </p:to>
                                    </p:set>
                                    <p:animEffect transition="in" filter="checkerboard(across)">
                                      <p:cBhvr>
                                        <p:cTn id="7" dur="500"/>
                                        <p:tgtEl>
                                          <p:spTgt spid="3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25">
                                            <p:txEl>
                                              <p:pRg st="1" end="1"/>
                                            </p:txEl>
                                          </p:spTgt>
                                        </p:tgtEl>
                                        <p:attrNameLst>
                                          <p:attrName>style.visibility</p:attrName>
                                        </p:attrNameLst>
                                      </p:cBhvr>
                                      <p:to>
                                        <p:strVal val="visible"/>
                                      </p:to>
                                    </p:set>
                                    <p:animEffect transition="in" filter="checkerboard(across)">
                                      <p:cBhvr>
                                        <p:cTn id="12" dur="500"/>
                                        <p:tgtEl>
                                          <p:spTgt spid="3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25">
                                            <p:txEl>
                                              <p:pRg st="2" end="2"/>
                                            </p:txEl>
                                          </p:spTgt>
                                        </p:tgtEl>
                                        <p:attrNameLst>
                                          <p:attrName>style.visibility</p:attrName>
                                        </p:attrNameLst>
                                      </p:cBhvr>
                                      <p:to>
                                        <p:strVal val="visible"/>
                                      </p:to>
                                    </p:set>
                                    <p:animEffect transition="in" filter="checkerboard(across)">
                                      <p:cBhvr>
                                        <p:cTn id="17" dur="500"/>
                                        <p:tgtEl>
                                          <p:spTgt spid="3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457200" y="134801"/>
            <a:ext cx="7315499" cy="1351799"/>
          </a:xfrm>
          <a:prstGeom prst="rect">
            <a:avLst/>
          </a:prstGeom>
        </p:spPr>
        <p:txBody>
          <a:bodyPr lIns="91425" tIns="91425" rIns="91425" bIns="91425" anchor="b" anchorCtr="0">
            <a:normAutofit/>
          </a:bodyPr>
          <a:lstStyle/>
          <a:p>
            <a:pPr>
              <a:spcBef>
                <a:spcPts val="0"/>
              </a:spcBef>
              <a:buNone/>
            </a:pPr>
            <a:r>
              <a:rPr lang="en"/>
              <a:t>Recommendations </a:t>
            </a:r>
          </a:p>
        </p:txBody>
      </p:sp>
      <p:sp>
        <p:nvSpPr>
          <p:cNvPr id="325" name="Shape 325"/>
          <p:cNvSpPr txBox="1">
            <a:spLocks noGrp="1"/>
          </p:cNvSpPr>
          <p:nvPr>
            <p:ph type="body" idx="1"/>
          </p:nvPr>
        </p:nvSpPr>
        <p:spPr>
          <a:xfrm>
            <a:off x="457200" y="1704688"/>
            <a:ext cx="8229600" cy="4840199"/>
          </a:xfrm>
          <a:prstGeom prst="rect">
            <a:avLst/>
          </a:prstGeom>
        </p:spPr>
        <p:txBody>
          <a:bodyPr lIns="91425" tIns="91425" rIns="91425" bIns="91425" anchor="t" anchorCtr="0">
            <a:noAutofit/>
          </a:bodyPr>
          <a:lstStyle/>
          <a:p>
            <a:pPr marL="285750" indent="-285750">
              <a:buFont typeface="Arial"/>
              <a:buChar char="•"/>
            </a:pPr>
            <a:r>
              <a:rPr lang="en-US" sz="2400" b="1" dirty="0" smtClean="0">
                <a:solidFill>
                  <a:srgbClr val="800000"/>
                </a:solidFill>
              </a:rPr>
              <a:t>Intervention </a:t>
            </a:r>
            <a:r>
              <a:rPr lang="en-US" sz="2400" b="1" dirty="0">
                <a:solidFill>
                  <a:srgbClr val="800000"/>
                </a:solidFill>
              </a:rPr>
              <a:t>circles </a:t>
            </a:r>
            <a:r>
              <a:rPr lang="en-US" sz="2400" dirty="0">
                <a:solidFill>
                  <a:schemeClr val="tx1"/>
                </a:solidFill>
              </a:rPr>
              <a:t>should be scheduled in the event of verbal altercations, bullying, and in situations needing mediation. </a:t>
            </a:r>
            <a:r>
              <a:rPr lang="en-US" sz="2400" b="1" dirty="0">
                <a:solidFill>
                  <a:srgbClr val="800000"/>
                </a:solidFill>
              </a:rPr>
              <a:t>Harm circles </a:t>
            </a:r>
            <a:r>
              <a:rPr lang="en-US" sz="2400" dirty="0">
                <a:solidFill>
                  <a:schemeClr val="tx1"/>
                </a:solidFill>
              </a:rPr>
              <a:t>should be scheduled in the event of verbal altercations, bullying, and in situations needing mediation. These will be facilitated by the </a:t>
            </a:r>
            <a:r>
              <a:rPr lang="en-US" sz="2400" b="1" dirty="0">
                <a:solidFill>
                  <a:srgbClr val="800000"/>
                </a:solidFill>
              </a:rPr>
              <a:t>RJ Coordinator</a:t>
            </a:r>
            <a:r>
              <a:rPr lang="en-US" sz="2400" dirty="0">
                <a:solidFill>
                  <a:schemeClr val="tx1"/>
                </a:solidFill>
              </a:rPr>
              <a:t> and will include the parties involved, their parents, an administrator/dean/counselor, and any additional stakeholders. The agreements the group comes to should be documented and shared with the group members, as well as the  teachers and staff members of the involved </a:t>
            </a:r>
            <a:r>
              <a:rPr lang="en-US" sz="2400" dirty="0" smtClean="0">
                <a:solidFill>
                  <a:schemeClr val="tx1"/>
                </a:solidFill>
              </a:rPr>
              <a:t>parties.</a:t>
            </a:r>
          </a:p>
          <a:p>
            <a:pPr marL="285750" indent="-285750">
              <a:buFont typeface="Arial"/>
              <a:buChar char="•"/>
            </a:pPr>
            <a:r>
              <a:rPr lang="en-US" sz="2400" dirty="0" smtClean="0">
                <a:solidFill>
                  <a:schemeClr val="tx1"/>
                </a:solidFill>
              </a:rPr>
              <a:t>Use </a:t>
            </a:r>
            <a:r>
              <a:rPr lang="en-US" sz="2400" dirty="0">
                <a:solidFill>
                  <a:schemeClr val="tx1"/>
                </a:solidFill>
              </a:rPr>
              <a:t>surveys for participants in Intervention/Harm circles to </a:t>
            </a:r>
            <a:r>
              <a:rPr lang="en-US" sz="2400" b="1" dirty="0">
                <a:solidFill>
                  <a:srgbClr val="800000"/>
                </a:solidFill>
              </a:rPr>
              <a:t>gauge the effectiveness</a:t>
            </a:r>
            <a:r>
              <a:rPr lang="en-US" sz="2400" dirty="0">
                <a:solidFill>
                  <a:schemeClr val="tx1"/>
                </a:solidFill>
              </a:rPr>
              <a:t>. Conduct advisory surveys once a semester to monitor effectiveness.</a:t>
            </a:r>
            <a:endParaRPr sz="2400" dirty="0">
              <a:solidFill>
                <a:schemeClr val="tx1"/>
              </a:solidFill>
            </a:endParaRPr>
          </a:p>
        </p:txBody>
      </p:sp>
    </p:spTree>
    <p:extLst>
      <p:ext uri="{BB962C8B-B14F-4D97-AF65-F5344CB8AC3E}">
        <p14:creationId xmlns:p14="http://schemas.microsoft.com/office/powerpoint/2010/main" val="347549822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5">
                                            <p:txEl>
                                              <p:pRg st="0" end="0"/>
                                            </p:txEl>
                                          </p:spTgt>
                                        </p:tgtEl>
                                        <p:attrNameLst>
                                          <p:attrName>style.visibility</p:attrName>
                                        </p:attrNameLst>
                                      </p:cBhvr>
                                      <p:to>
                                        <p:strVal val="visible"/>
                                      </p:to>
                                    </p:set>
                                    <p:animEffect transition="in" filter="checkerboard(across)">
                                      <p:cBhvr>
                                        <p:cTn id="7" dur="500"/>
                                        <p:tgtEl>
                                          <p:spTgt spid="3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25">
                                            <p:txEl>
                                              <p:pRg st="1" end="1"/>
                                            </p:txEl>
                                          </p:spTgt>
                                        </p:tgtEl>
                                        <p:attrNameLst>
                                          <p:attrName>style.visibility</p:attrName>
                                        </p:attrNameLst>
                                      </p:cBhvr>
                                      <p:to>
                                        <p:strVal val="visible"/>
                                      </p:to>
                                    </p:set>
                                    <p:animEffect transition="in" filter="checkerboard(across)">
                                      <p:cBhvr>
                                        <p:cTn id="12" dur="500"/>
                                        <p:tgtEl>
                                          <p:spTgt spid="32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685800" y="2266575"/>
            <a:ext cx="6400799" cy="1333799"/>
          </a:xfrm>
          <a:prstGeom prst="rect">
            <a:avLst/>
          </a:prstGeom>
        </p:spPr>
        <p:txBody>
          <a:bodyPr lIns="91425" tIns="91425" rIns="91425" bIns="91425" anchor="b" anchorCtr="0">
            <a:normAutofit fontScale="90000"/>
          </a:bodyPr>
          <a:lstStyle/>
          <a:p>
            <a:pPr>
              <a:spcBef>
                <a:spcPts val="0"/>
              </a:spcBef>
              <a:buNone/>
            </a:pPr>
            <a:r>
              <a:rPr lang="en" dirty="0"/>
              <a:t>What </a:t>
            </a:r>
            <a:r>
              <a:rPr lang="en-US" dirty="0" smtClean="0">
                <a:solidFill>
                  <a:schemeClr val="accent2">
                    <a:lumMod val="20000"/>
                    <a:lumOff val="80000"/>
                  </a:schemeClr>
                </a:solidFill>
              </a:rPr>
              <a:t>Students</a:t>
            </a:r>
            <a:r>
              <a:rPr lang="en-US" dirty="0" smtClean="0"/>
              <a:t> </a:t>
            </a:r>
            <a:r>
              <a:rPr lang="en" dirty="0" smtClean="0"/>
              <a:t>are </a:t>
            </a:r>
            <a:r>
              <a:rPr lang="en" dirty="0"/>
              <a:t>saying...</a:t>
            </a:r>
          </a:p>
        </p:txBody>
      </p:sp>
    </p:spTree>
    <p:extLst>
      <p:ext uri="{BB962C8B-B14F-4D97-AF65-F5344CB8AC3E}">
        <p14:creationId xmlns:p14="http://schemas.microsoft.com/office/powerpoint/2010/main" val="3037155363"/>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274637"/>
            <a:ext cx="8229600" cy="1143299"/>
          </a:xfrm>
          <a:prstGeom prst="rect">
            <a:avLst/>
          </a:prstGeom>
        </p:spPr>
        <p:txBody>
          <a:bodyPr lIns="91425" tIns="91425" rIns="91425" bIns="91425" anchor="b" anchorCtr="0">
            <a:normAutofit/>
          </a:bodyPr>
          <a:lstStyle/>
          <a:p>
            <a:pPr>
              <a:spcBef>
                <a:spcPts val="0"/>
              </a:spcBef>
              <a:buNone/>
            </a:pPr>
            <a:r>
              <a:rPr lang="en" dirty="0" smtClean="0"/>
              <a:t>Student</a:t>
            </a:r>
            <a:r>
              <a:rPr lang="en-US" dirty="0" smtClean="0"/>
              <a:t>s</a:t>
            </a:r>
            <a:r>
              <a:rPr lang="en" dirty="0" smtClean="0"/>
              <a:t> </a:t>
            </a:r>
            <a:r>
              <a:rPr lang="en" dirty="0"/>
              <a:t>say...</a:t>
            </a:r>
          </a:p>
        </p:txBody>
      </p:sp>
      <p:sp>
        <p:nvSpPr>
          <p:cNvPr id="115" name="Shape 115"/>
          <p:cNvSpPr txBox="1">
            <a:spLocks noGrp="1"/>
          </p:cNvSpPr>
          <p:nvPr>
            <p:ph type="body" idx="1"/>
          </p:nvPr>
        </p:nvSpPr>
        <p:spPr>
          <a:xfrm>
            <a:off x="160325" y="1704700"/>
            <a:ext cx="8781899" cy="4840199"/>
          </a:xfrm>
          <a:prstGeom prst="rect">
            <a:avLst/>
          </a:prstGeom>
        </p:spPr>
        <p:txBody>
          <a:bodyPr lIns="91425" tIns="91425" rIns="91425" bIns="91425" anchor="t" anchorCtr="0">
            <a:normAutofit lnSpcReduction="10000"/>
          </a:bodyPr>
          <a:lstStyle/>
          <a:p>
            <a:pPr lvl="0" rtl="0">
              <a:spcBef>
                <a:spcPts val="0"/>
              </a:spcBef>
              <a:buNone/>
            </a:pPr>
            <a:r>
              <a:rPr lang="en" sz="3000" i="1" dirty="0">
                <a:solidFill>
                  <a:schemeClr val="dk1"/>
                </a:solidFill>
                <a:latin typeface="Times New Roman"/>
                <a:ea typeface="Times New Roman"/>
                <a:cs typeface="Times New Roman"/>
                <a:sym typeface="Times New Roman"/>
              </a:rPr>
              <a:t>“Before Joseph (Restorative Justice Coordinator) came </a:t>
            </a:r>
            <a:r>
              <a:rPr lang="en" sz="3000" b="1" i="1" dirty="0">
                <a:solidFill>
                  <a:srgbClr val="980000"/>
                </a:solidFill>
                <a:latin typeface="Times New Roman"/>
                <a:ea typeface="Times New Roman"/>
                <a:cs typeface="Times New Roman"/>
                <a:sym typeface="Times New Roman"/>
              </a:rPr>
              <a:t>it was all bad</a:t>
            </a:r>
            <a:r>
              <a:rPr lang="en" sz="3000" i="1" dirty="0">
                <a:solidFill>
                  <a:schemeClr val="dk1"/>
                </a:solidFill>
                <a:latin typeface="Times New Roman"/>
                <a:ea typeface="Times New Roman"/>
                <a:cs typeface="Times New Roman"/>
                <a:sym typeface="Times New Roman"/>
              </a:rPr>
              <a:t>. There were fights in the classroom, students getting suspended and coming back with the same grudges.  It’s not 100% better, but </a:t>
            </a:r>
            <a:r>
              <a:rPr lang="en" sz="3000" b="1" i="1" dirty="0">
                <a:solidFill>
                  <a:srgbClr val="980000"/>
                </a:solidFill>
                <a:latin typeface="Times New Roman"/>
                <a:ea typeface="Times New Roman"/>
                <a:cs typeface="Times New Roman"/>
                <a:sym typeface="Times New Roman"/>
              </a:rPr>
              <a:t>it’s getting there</a:t>
            </a:r>
            <a:r>
              <a:rPr lang="en" sz="3000" i="1" dirty="0">
                <a:solidFill>
                  <a:schemeClr val="dk1"/>
                </a:solidFill>
                <a:latin typeface="Times New Roman"/>
                <a:ea typeface="Times New Roman"/>
                <a:cs typeface="Times New Roman"/>
                <a:sym typeface="Times New Roman"/>
              </a:rPr>
              <a:t>.”</a:t>
            </a:r>
          </a:p>
          <a:p>
            <a:pPr lvl="0" rtl="0">
              <a:spcBef>
                <a:spcPts val="0"/>
              </a:spcBef>
              <a:buNone/>
            </a:pPr>
            <a:endParaRPr sz="3000" dirty="0">
              <a:solidFill>
                <a:schemeClr val="dk1"/>
              </a:solidFill>
              <a:latin typeface="Times New Roman"/>
              <a:ea typeface="Times New Roman"/>
              <a:cs typeface="Times New Roman"/>
              <a:sym typeface="Times New Roman"/>
            </a:endParaRPr>
          </a:p>
          <a:p>
            <a:pPr lvl="0" rtl="0">
              <a:spcBef>
                <a:spcPts val="0"/>
              </a:spcBef>
              <a:buNone/>
            </a:pPr>
            <a:r>
              <a:rPr lang="en" sz="3200" i="1" dirty="0">
                <a:solidFill>
                  <a:schemeClr val="dk1"/>
                </a:solidFill>
                <a:latin typeface="Times New Roman"/>
                <a:ea typeface="Times New Roman"/>
                <a:cs typeface="Times New Roman"/>
                <a:sym typeface="Times New Roman"/>
              </a:rPr>
              <a:t>“When Ezell Ford died we had a circle about police brutality.  We also have circles about incidents at our school and community.  It feels good to know that </a:t>
            </a:r>
            <a:r>
              <a:rPr lang="en" sz="3200" b="1" i="1" dirty="0">
                <a:solidFill>
                  <a:srgbClr val="980000"/>
                </a:solidFill>
                <a:latin typeface="Times New Roman"/>
                <a:ea typeface="Times New Roman"/>
                <a:cs typeface="Times New Roman"/>
                <a:sym typeface="Times New Roman"/>
              </a:rPr>
              <a:t>our teachers actually care</a:t>
            </a:r>
            <a:r>
              <a:rPr lang="en" sz="3200" i="1" dirty="0">
                <a:solidFill>
                  <a:schemeClr val="dk1"/>
                </a:solidFill>
                <a:latin typeface="Times New Roman"/>
                <a:ea typeface="Times New Roman"/>
                <a:cs typeface="Times New Roman"/>
                <a:sym typeface="Times New Roman"/>
              </a:rPr>
              <a:t> about our lives.”</a:t>
            </a:r>
          </a:p>
          <a:p>
            <a:pPr lvl="0">
              <a:spcBef>
                <a:spcPts val="0"/>
              </a:spcBef>
              <a:buNone/>
            </a:pPr>
            <a:endParaRPr sz="3000" dirty="0">
              <a:solidFill>
                <a:schemeClr val="dk1"/>
              </a:solidFill>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animEffect transition="in" filter="checkerboard(across)">
                                      <p:cBhvr>
                                        <p:cTn id="7" dur="500"/>
                                        <p:tgtEl>
                                          <p:spTgt spid="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15">
                                            <p:txEl>
                                              <p:pRg st="2" end="2"/>
                                            </p:txEl>
                                          </p:spTgt>
                                        </p:tgtEl>
                                        <p:attrNameLst>
                                          <p:attrName>style.visibility</p:attrName>
                                        </p:attrNameLst>
                                      </p:cBhvr>
                                      <p:to>
                                        <p:strVal val="visible"/>
                                      </p:to>
                                    </p:set>
                                    <p:animEffect transition="in" filter="checkerboard(across)">
                                      <p:cBhvr>
                                        <p:cTn id="12" dur="500"/>
                                        <p:tgtEl>
                                          <p:spTgt spid="1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8229600" cy="1143299"/>
          </a:xfrm>
          <a:prstGeom prst="rect">
            <a:avLst/>
          </a:prstGeom>
        </p:spPr>
        <p:txBody>
          <a:bodyPr lIns="91425" tIns="91425" rIns="91425" bIns="91425" anchor="b" anchorCtr="0">
            <a:normAutofit/>
          </a:bodyPr>
          <a:lstStyle/>
          <a:p>
            <a:pPr lvl="0" rtl="0">
              <a:spcBef>
                <a:spcPts val="0"/>
              </a:spcBef>
              <a:buNone/>
            </a:pPr>
            <a:r>
              <a:rPr lang="en"/>
              <a:t>Students say...</a:t>
            </a:r>
          </a:p>
        </p:txBody>
      </p:sp>
      <p:sp>
        <p:nvSpPr>
          <p:cNvPr id="121" name="Shape 121"/>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lvl="0" rtl="0">
              <a:spcBef>
                <a:spcPts val="0"/>
              </a:spcBef>
              <a:buNone/>
            </a:pPr>
            <a:r>
              <a:rPr lang="en" sz="3200" i="1" dirty="0">
                <a:solidFill>
                  <a:schemeClr val="dk1"/>
                </a:solidFill>
                <a:latin typeface="Times New Roman"/>
                <a:ea typeface="Times New Roman"/>
                <a:cs typeface="Times New Roman"/>
                <a:sym typeface="Times New Roman"/>
              </a:rPr>
              <a:t>“We </a:t>
            </a:r>
            <a:r>
              <a:rPr lang="en" sz="3200" b="1" i="1" dirty="0">
                <a:solidFill>
                  <a:srgbClr val="980000"/>
                </a:solidFill>
                <a:latin typeface="Times New Roman"/>
                <a:ea typeface="Times New Roman"/>
                <a:cs typeface="Times New Roman"/>
                <a:sym typeface="Times New Roman"/>
              </a:rPr>
              <a:t>learn about different people, different ethnicities</a:t>
            </a:r>
            <a:r>
              <a:rPr lang="en" sz="3200" i="1" dirty="0">
                <a:solidFill>
                  <a:schemeClr val="dk1"/>
                </a:solidFill>
                <a:latin typeface="Times New Roman"/>
                <a:ea typeface="Times New Roman"/>
                <a:cs typeface="Times New Roman"/>
                <a:sym typeface="Times New Roman"/>
              </a:rPr>
              <a:t>…It was really good.  Before [I felt like] Latinos had something against Black people.  When I went over there, they talked to us about that.  There were white people, Latinos, Black people, Asian people, other races.  You get to meet them.  They make you understand that </a:t>
            </a:r>
            <a:r>
              <a:rPr lang="en" sz="3200" b="1" i="1" dirty="0">
                <a:solidFill>
                  <a:srgbClr val="980000"/>
                </a:solidFill>
                <a:latin typeface="Times New Roman"/>
                <a:ea typeface="Times New Roman"/>
                <a:cs typeface="Times New Roman"/>
                <a:sym typeface="Times New Roman"/>
              </a:rPr>
              <a:t>we’re all the same</a:t>
            </a:r>
            <a:r>
              <a:rPr lang="en" sz="3200" i="1" dirty="0">
                <a:solidFill>
                  <a:schemeClr val="dk1"/>
                </a:solidFill>
                <a:latin typeface="Times New Roman"/>
                <a:ea typeface="Times New Roman"/>
                <a:cs typeface="Times New Roman"/>
                <a:sym typeface="Times New Roman"/>
              </a:rPr>
              <a:t>.  It really helps out a lot.”</a:t>
            </a:r>
          </a:p>
          <a:p>
            <a:pPr lvl="0" rtl="0">
              <a:spcBef>
                <a:spcPts val="0"/>
              </a:spcBef>
              <a:buNone/>
            </a:pPr>
            <a:endParaRPr sz="3000" i="1" dirty="0">
              <a:solidFill>
                <a:schemeClr val="dk1"/>
              </a:solidFill>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Effect transition="in" filter="checkerboard(across)">
                                      <p:cBhvr>
                                        <p:cTn id="7" dur="500"/>
                                        <p:tgtEl>
                                          <p:spTgt spid="1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4637"/>
            <a:ext cx="8229600" cy="1143299"/>
          </a:xfrm>
          <a:prstGeom prst="rect">
            <a:avLst/>
          </a:prstGeom>
        </p:spPr>
        <p:txBody>
          <a:bodyPr lIns="91425" tIns="91425" rIns="91425" bIns="91425" anchor="b" anchorCtr="0">
            <a:normAutofit/>
          </a:bodyPr>
          <a:lstStyle/>
          <a:p>
            <a:pPr lvl="0" rtl="0">
              <a:spcBef>
                <a:spcPts val="0"/>
              </a:spcBef>
              <a:buNone/>
            </a:pPr>
            <a:r>
              <a:rPr lang="en"/>
              <a:t>Students say...</a:t>
            </a:r>
          </a:p>
        </p:txBody>
      </p:sp>
      <p:sp>
        <p:nvSpPr>
          <p:cNvPr id="127" name="Shape 127"/>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lvl="0" rtl="0">
              <a:spcBef>
                <a:spcPts val="0"/>
              </a:spcBef>
              <a:buNone/>
            </a:pPr>
            <a:r>
              <a:rPr lang="en" sz="3000" i="1" u="sng" dirty="0">
                <a:solidFill>
                  <a:schemeClr val="dk1"/>
                </a:solidFill>
                <a:latin typeface="Times New Roman"/>
                <a:ea typeface="Times New Roman"/>
                <a:cs typeface="Times New Roman"/>
                <a:sym typeface="Times New Roman"/>
              </a:rPr>
              <a:t>Has Restorative Justice made you a better student?</a:t>
            </a:r>
          </a:p>
          <a:p>
            <a:pPr lvl="0" rtl="0">
              <a:spcBef>
                <a:spcPts val="0"/>
              </a:spcBef>
              <a:buNone/>
            </a:pPr>
            <a:endParaRPr sz="3000" dirty="0">
              <a:solidFill>
                <a:schemeClr val="dk1"/>
              </a:solidFill>
              <a:latin typeface="Times New Roman"/>
              <a:ea typeface="Times New Roman"/>
              <a:cs typeface="Times New Roman"/>
              <a:sym typeface="Times New Roman"/>
            </a:endParaRPr>
          </a:p>
          <a:p>
            <a:pPr lvl="0" rtl="0">
              <a:spcBef>
                <a:spcPts val="0"/>
              </a:spcBef>
              <a:buNone/>
            </a:pPr>
            <a:r>
              <a:rPr lang="en" sz="3200" i="1" dirty="0">
                <a:solidFill>
                  <a:schemeClr val="dk1"/>
                </a:solidFill>
                <a:latin typeface="Times New Roman"/>
                <a:ea typeface="Times New Roman"/>
                <a:cs typeface="Times New Roman"/>
                <a:sym typeface="Times New Roman"/>
              </a:rPr>
              <a:t>“Yes.  I used to not do what I’m supposed to do.  I used to not do my work.  It </a:t>
            </a:r>
            <a:r>
              <a:rPr lang="en" sz="3200" b="1" i="1" dirty="0">
                <a:solidFill>
                  <a:srgbClr val="980000"/>
                </a:solidFill>
                <a:latin typeface="Times New Roman"/>
                <a:ea typeface="Times New Roman"/>
                <a:cs typeface="Times New Roman"/>
                <a:sym typeface="Times New Roman"/>
              </a:rPr>
              <a:t>really changed me</a:t>
            </a:r>
            <a:r>
              <a:rPr lang="en" sz="3200" i="1" dirty="0">
                <a:solidFill>
                  <a:schemeClr val="dk1"/>
                </a:solidFill>
                <a:latin typeface="Times New Roman"/>
                <a:ea typeface="Times New Roman"/>
                <a:cs typeface="Times New Roman"/>
                <a:sym typeface="Times New Roman"/>
              </a:rPr>
              <a:t> because I realized school is not for friends.”</a:t>
            </a:r>
          </a:p>
          <a:p>
            <a:pPr lvl="0" rtl="0">
              <a:spcBef>
                <a:spcPts val="0"/>
              </a:spcBef>
              <a:buNone/>
            </a:pPr>
            <a:endParaRPr sz="3000" i="1" dirty="0">
              <a:solidFill>
                <a:schemeClr val="dk1"/>
              </a:solidFill>
              <a:latin typeface="Times New Roman"/>
              <a:ea typeface="Times New Roman"/>
              <a:cs typeface="Times New Roman"/>
              <a:sym typeface="Times New Roman"/>
            </a:endParaRPr>
          </a:p>
          <a:p>
            <a:pPr lvl="0" rtl="0">
              <a:spcBef>
                <a:spcPts val="0"/>
              </a:spcBef>
              <a:buNone/>
            </a:pPr>
            <a:r>
              <a:rPr lang="en" sz="3200" i="1" dirty="0">
                <a:solidFill>
                  <a:schemeClr val="dk1"/>
                </a:solidFill>
                <a:latin typeface="Times New Roman"/>
                <a:ea typeface="Times New Roman"/>
                <a:cs typeface="Times New Roman"/>
                <a:sym typeface="Times New Roman"/>
              </a:rPr>
              <a:t>“When I came back from [CCEJ] camp I </a:t>
            </a:r>
            <a:r>
              <a:rPr lang="en" sz="3200" b="1" i="1" dirty="0">
                <a:solidFill>
                  <a:srgbClr val="980000"/>
                </a:solidFill>
                <a:latin typeface="Times New Roman"/>
                <a:ea typeface="Times New Roman"/>
                <a:cs typeface="Times New Roman"/>
                <a:sym typeface="Times New Roman"/>
              </a:rPr>
              <a:t>started doing my work</a:t>
            </a:r>
            <a:r>
              <a:rPr lang="en" sz="3200" i="1" dirty="0">
                <a:solidFill>
                  <a:schemeClr val="dk1"/>
                </a:solidFill>
                <a:latin typeface="Times New Roman"/>
                <a:ea typeface="Times New Roman"/>
                <a:cs typeface="Times New Roman"/>
                <a:sym typeface="Times New Roman"/>
              </a:rPr>
              <a:t> and I ended up with a </a:t>
            </a:r>
            <a:r>
              <a:rPr lang="en" sz="3200" b="1" i="1" dirty="0">
                <a:solidFill>
                  <a:srgbClr val="980000"/>
                </a:solidFill>
                <a:latin typeface="Times New Roman"/>
                <a:ea typeface="Times New Roman"/>
                <a:cs typeface="Times New Roman"/>
                <a:sym typeface="Times New Roman"/>
              </a:rPr>
              <a:t>3.8</a:t>
            </a:r>
            <a:r>
              <a:rPr lang="en" sz="3200" i="1" dirty="0">
                <a:solidFill>
                  <a:schemeClr val="dk1"/>
                </a:solidFill>
                <a:latin typeface="Times New Roman"/>
                <a:ea typeface="Times New Roman"/>
                <a:cs typeface="Times New Roman"/>
                <a:sym typeface="Times New Roman"/>
              </a:rPr>
              <a:t>.”</a:t>
            </a:r>
          </a:p>
          <a:p>
            <a:pPr lvl="0" rtl="0">
              <a:spcBef>
                <a:spcPts val="0"/>
              </a:spcBef>
              <a:buNone/>
            </a:pPr>
            <a:endParaRPr sz="3000" i="1" dirty="0">
              <a:solidFill>
                <a:schemeClr val="dk1"/>
              </a:solidFill>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animEffect transition="in" filter="checkerboard(across)">
                                      <p:cBhvr>
                                        <p:cTn id="7" dur="500"/>
                                        <p:tgtEl>
                                          <p:spTgt spid="1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27">
                                            <p:txEl>
                                              <p:pRg st="2" end="2"/>
                                            </p:txEl>
                                          </p:spTgt>
                                        </p:tgtEl>
                                        <p:attrNameLst>
                                          <p:attrName>style.visibility</p:attrName>
                                        </p:attrNameLst>
                                      </p:cBhvr>
                                      <p:to>
                                        <p:strVal val="visible"/>
                                      </p:to>
                                    </p:set>
                                    <p:animEffect transition="in" filter="checkerboard(across)">
                                      <p:cBhvr>
                                        <p:cTn id="12" dur="500"/>
                                        <p:tgtEl>
                                          <p:spTgt spid="1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27">
                                            <p:txEl>
                                              <p:pRg st="4" end="4"/>
                                            </p:txEl>
                                          </p:spTgt>
                                        </p:tgtEl>
                                        <p:attrNameLst>
                                          <p:attrName>style.visibility</p:attrName>
                                        </p:attrNameLst>
                                      </p:cBhvr>
                                      <p:to>
                                        <p:strVal val="visible"/>
                                      </p:to>
                                    </p:set>
                                    <p:animEffect transition="in" filter="checkerboard(across)">
                                      <p:cBhvr>
                                        <p:cTn id="17" dur="500"/>
                                        <p:tgtEl>
                                          <p:spTgt spid="1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74637"/>
            <a:ext cx="8229600" cy="1143299"/>
          </a:xfrm>
          <a:prstGeom prst="rect">
            <a:avLst/>
          </a:prstGeom>
        </p:spPr>
        <p:txBody>
          <a:bodyPr lIns="91425" tIns="91425" rIns="91425" bIns="91425" anchor="b" anchorCtr="0">
            <a:normAutofit/>
          </a:bodyPr>
          <a:lstStyle/>
          <a:p>
            <a:pPr lvl="0" rtl="0">
              <a:spcBef>
                <a:spcPts val="0"/>
              </a:spcBef>
              <a:buNone/>
            </a:pPr>
            <a:r>
              <a:rPr lang="en"/>
              <a:t>Students say...</a:t>
            </a:r>
          </a:p>
        </p:txBody>
      </p:sp>
      <p:sp>
        <p:nvSpPr>
          <p:cNvPr id="133" name="Shape 133"/>
          <p:cNvSpPr txBox="1">
            <a:spLocks noGrp="1"/>
          </p:cNvSpPr>
          <p:nvPr>
            <p:ph type="body" idx="1"/>
          </p:nvPr>
        </p:nvSpPr>
        <p:spPr>
          <a:xfrm>
            <a:off x="457200" y="1704688"/>
            <a:ext cx="8229600" cy="4840199"/>
          </a:xfrm>
          <a:prstGeom prst="rect">
            <a:avLst/>
          </a:prstGeom>
        </p:spPr>
        <p:txBody>
          <a:bodyPr lIns="91425" tIns="91425" rIns="91425" bIns="91425" anchor="t" anchorCtr="0">
            <a:normAutofit/>
          </a:bodyPr>
          <a:lstStyle/>
          <a:p>
            <a:pPr lvl="0" rtl="0">
              <a:spcBef>
                <a:spcPts val="0"/>
              </a:spcBef>
              <a:buNone/>
            </a:pPr>
            <a:r>
              <a:rPr lang="en" sz="3000" i="1" u="sng" dirty="0">
                <a:solidFill>
                  <a:schemeClr val="dk1"/>
                </a:solidFill>
                <a:latin typeface="Times New Roman"/>
                <a:ea typeface="Times New Roman"/>
                <a:cs typeface="Times New Roman"/>
                <a:sym typeface="Times New Roman"/>
              </a:rPr>
              <a:t>To what degree would you recommend Restorative Justice for our school? How essential is RJ in a healthy school on a scale of 1 to 10?</a:t>
            </a:r>
          </a:p>
          <a:p>
            <a:pPr lvl="0" rtl="0">
              <a:spcBef>
                <a:spcPts val="0"/>
              </a:spcBef>
              <a:buNone/>
            </a:pPr>
            <a:endParaRPr sz="3000" i="1" dirty="0">
              <a:solidFill>
                <a:schemeClr val="dk1"/>
              </a:solidFill>
              <a:latin typeface="Times New Roman"/>
              <a:ea typeface="Times New Roman"/>
              <a:cs typeface="Times New Roman"/>
              <a:sym typeface="Times New Roman"/>
            </a:endParaRPr>
          </a:p>
          <a:p>
            <a:pPr lvl="0" rtl="0">
              <a:spcBef>
                <a:spcPts val="0"/>
              </a:spcBef>
              <a:buNone/>
            </a:pPr>
            <a:r>
              <a:rPr lang="en" sz="3000" i="1" dirty="0">
                <a:solidFill>
                  <a:schemeClr val="dk1"/>
                </a:solidFill>
                <a:latin typeface="Times New Roman"/>
                <a:ea typeface="Times New Roman"/>
                <a:cs typeface="Times New Roman"/>
                <a:sym typeface="Times New Roman"/>
              </a:rPr>
              <a:t>“10”</a:t>
            </a:r>
          </a:p>
          <a:p>
            <a:pPr lvl="0" rtl="0">
              <a:spcBef>
                <a:spcPts val="0"/>
              </a:spcBef>
              <a:buNone/>
            </a:pPr>
            <a:r>
              <a:rPr lang="en" sz="3000" i="1" dirty="0">
                <a:solidFill>
                  <a:schemeClr val="dk1"/>
                </a:solidFill>
                <a:latin typeface="Times New Roman"/>
                <a:ea typeface="Times New Roman"/>
                <a:cs typeface="Times New Roman"/>
                <a:sym typeface="Times New Roman"/>
              </a:rPr>
              <a:t>“10”</a:t>
            </a:r>
          </a:p>
          <a:p>
            <a:pPr lvl="0" rtl="0">
              <a:spcBef>
                <a:spcPts val="0"/>
              </a:spcBef>
              <a:buNone/>
            </a:pPr>
            <a:r>
              <a:rPr lang="en" sz="3000" i="1" dirty="0">
                <a:solidFill>
                  <a:schemeClr val="dk1"/>
                </a:solidFill>
                <a:latin typeface="Times New Roman"/>
                <a:ea typeface="Times New Roman"/>
                <a:cs typeface="Times New Roman"/>
                <a:sym typeface="Times New Roman"/>
              </a:rPr>
              <a:t>“10. </a:t>
            </a:r>
            <a:r>
              <a:rPr lang="en" sz="3000" i="1" dirty="0">
                <a:solidFill>
                  <a:schemeClr val="tx1"/>
                </a:solidFill>
                <a:latin typeface="Times New Roman"/>
                <a:ea typeface="Times New Roman"/>
                <a:cs typeface="Times New Roman"/>
                <a:sym typeface="Times New Roman"/>
              </a:rPr>
              <a:t>It should be in </a:t>
            </a:r>
            <a:r>
              <a:rPr lang="en" sz="3000" b="1" i="1" dirty="0">
                <a:solidFill>
                  <a:srgbClr val="980000"/>
                </a:solidFill>
                <a:latin typeface="Times New Roman"/>
                <a:ea typeface="Times New Roman"/>
                <a:cs typeface="Times New Roman"/>
                <a:sym typeface="Times New Roman"/>
              </a:rPr>
              <a:t>every school</a:t>
            </a:r>
            <a:r>
              <a:rPr lang="en" sz="3000" i="1" dirty="0">
                <a:solidFill>
                  <a:schemeClr val="dk1"/>
                </a:solidFill>
                <a:latin typeface="Times New Roman"/>
                <a:ea typeface="Times New Roman"/>
                <a:cs typeface="Times New Roman"/>
                <a:sym typeface="Times New Roman"/>
              </a:rPr>
              <a:t>”</a:t>
            </a:r>
          </a:p>
          <a:p>
            <a:pPr lvl="0" rtl="0">
              <a:spcBef>
                <a:spcPts val="0"/>
              </a:spcBef>
              <a:buNone/>
            </a:pPr>
            <a:endParaRPr sz="3000" dirty="0">
              <a:solidFill>
                <a:schemeClr val="dk1"/>
              </a:solidFill>
              <a:latin typeface="Times New Roman"/>
              <a:ea typeface="Times New Roman"/>
              <a:cs typeface="Times New Roman"/>
              <a:sym typeface="Times New Roman"/>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animEffect transition="in" filter="checkerboard(across)">
                                      <p:cBhvr>
                                        <p:cTn id="7" dur="500"/>
                                        <p:tgtEl>
                                          <p:spTgt spid="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33">
                                            <p:txEl>
                                              <p:pRg st="2" end="2"/>
                                            </p:txEl>
                                          </p:spTgt>
                                        </p:tgtEl>
                                        <p:attrNameLst>
                                          <p:attrName>style.visibility</p:attrName>
                                        </p:attrNameLst>
                                      </p:cBhvr>
                                      <p:to>
                                        <p:strVal val="visible"/>
                                      </p:to>
                                    </p:set>
                                    <p:animEffect transition="in" filter="checkerboard(across)">
                                      <p:cBhvr>
                                        <p:cTn id="12" dur="500"/>
                                        <p:tgtEl>
                                          <p:spTgt spid="13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33">
                                            <p:txEl>
                                              <p:pRg st="3" end="3"/>
                                            </p:txEl>
                                          </p:spTgt>
                                        </p:tgtEl>
                                        <p:attrNameLst>
                                          <p:attrName>style.visibility</p:attrName>
                                        </p:attrNameLst>
                                      </p:cBhvr>
                                      <p:to>
                                        <p:strVal val="visible"/>
                                      </p:to>
                                    </p:set>
                                    <p:animEffect transition="in" filter="checkerboard(across)">
                                      <p:cBhvr>
                                        <p:cTn id="17" dur="500"/>
                                        <p:tgtEl>
                                          <p:spTgt spid="13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33">
                                            <p:txEl>
                                              <p:pRg st="4" end="4"/>
                                            </p:txEl>
                                          </p:spTgt>
                                        </p:tgtEl>
                                        <p:attrNameLst>
                                          <p:attrName>style.visibility</p:attrName>
                                        </p:attrNameLst>
                                      </p:cBhvr>
                                      <p:to>
                                        <p:strVal val="visible"/>
                                      </p:to>
                                    </p:set>
                                    <p:animEffect transition="in" filter="checkerboard(across)">
                                      <p:cBhvr>
                                        <p:cTn id="22" dur="500"/>
                                        <p:tgtEl>
                                          <p:spTgt spid="1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2911</Words>
  <Application>Microsoft Macintosh PowerPoint</Application>
  <PresentationFormat>On-screen Show (4:3)</PresentationFormat>
  <Paragraphs>186</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lesson-plan</vt:lpstr>
      <vt:lpstr>Restorative Justice Site Visit</vt:lpstr>
      <vt:lpstr>Overview</vt:lpstr>
      <vt:lpstr>Short History of Augustus F. Hawkins and RJ</vt:lpstr>
      <vt:lpstr>I. What Stakeholders are saying</vt:lpstr>
      <vt:lpstr>What Students are saying...</vt:lpstr>
      <vt:lpstr>Students say...</vt:lpstr>
      <vt:lpstr>Students say...</vt:lpstr>
      <vt:lpstr>Students say...</vt:lpstr>
      <vt:lpstr>Students say...</vt:lpstr>
      <vt:lpstr>What Teachers are saying...</vt:lpstr>
      <vt:lpstr>Teachers say...</vt:lpstr>
      <vt:lpstr>Teachers say...</vt:lpstr>
      <vt:lpstr>Teachers say...</vt:lpstr>
      <vt:lpstr>What Administrators are saying...</vt:lpstr>
      <vt:lpstr>Administrators say….</vt:lpstr>
      <vt:lpstr>Administrators say….</vt:lpstr>
      <vt:lpstr>Administrators say….</vt:lpstr>
      <vt:lpstr>Administrators say….</vt:lpstr>
      <vt:lpstr>II. Summary of Perspectives</vt:lpstr>
      <vt:lpstr>Student Perspective</vt:lpstr>
      <vt:lpstr>Strengths</vt:lpstr>
      <vt:lpstr>Process</vt:lpstr>
      <vt:lpstr>Process (continued)</vt:lpstr>
      <vt:lpstr>Other Considerations</vt:lpstr>
      <vt:lpstr>Teacher Perspective</vt:lpstr>
      <vt:lpstr>Strengths </vt:lpstr>
      <vt:lpstr>Process</vt:lpstr>
      <vt:lpstr>Other Considerations</vt:lpstr>
      <vt:lpstr>Administrator Perspective</vt:lpstr>
      <vt:lpstr>Strengths </vt:lpstr>
      <vt:lpstr>Process</vt:lpstr>
      <vt:lpstr>Process: 2013-2014 School Year</vt:lpstr>
      <vt:lpstr>Process: 2013-2014 School Year</vt:lpstr>
      <vt:lpstr>Process: 2013-2014 School Year</vt:lpstr>
      <vt:lpstr>Process: 2013-2014 School Year</vt:lpstr>
      <vt:lpstr>Other Considerations</vt:lpstr>
      <vt:lpstr>III. Recommendations for Implementation </vt:lpstr>
      <vt:lpstr>Needs / Demographics </vt:lpstr>
      <vt:lpstr>Impact</vt:lpstr>
      <vt:lpstr>Sustainability </vt:lpstr>
      <vt:lpstr>Challenges</vt:lpstr>
      <vt:lpstr>Recommendations </vt:lpstr>
      <vt:lpstr>Recommendations </vt:lpstr>
      <vt:lpstr>Recommendations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Restorative Justice Site Visit</dc:title>
  <cp:lastModifiedBy>Rene Quon</cp:lastModifiedBy>
  <cp:revision>12</cp:revision>
  <dcterms:modified xsi:type="dcterms:W3CDTF">2014-09-08T22:25:10Z</dcterms:modified>
</cp:coreProperties>
</file>