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8" r:id="rId5"/>
  </p:sldMasterIdLst>
  <p:notesMasterIdLst>
    <p:notesMasterId r:id="rId17"/>
  </p:notesMasterIdLst>
  <p:handoutMasterIdLst>
    <p:handoutMasterId r:id="rId18"/>
  </p:handoutMasterIdLst>
  <p:sldIdLst>
    <p:sldId id="315" r:id="rId6"/>
    <p:sldId id="351" r:id="rId7"/>
    <p:sldId id="355" r:id="rId8"/>
    <p:sldId id="345" r:id="rId9"/>
    <p:sldId id="346" r:id="rId10"/>
    <p:sldId id="347" r:id="rId11"/>
    <p:sldId id="348" r:id="rId12"/>
    <p:sldId id="349" r:id="rId13"/>
    <p:sldId id="350" r:id="rId14"/>
    <p:sldId id="353" r:id="rId15"/>
    <p:sldId id="354" r:id="rId16"/>
  </p:sldIdLst>
  <p:sldSz cx="9144000" cy="6858000" type="screen4x3"/>
  <p:notesSz cx="7010400" cy="92964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845">
          <p15:clr>
            <a:srgbClr val="A4A3A4"/>
          </p15:clr>
        </p15:guide>
        <p15:guide id="2" pos="556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C41B"/>
    <a:srgbClr val="009999"/>
    <a:srgbClr val="4D4D4D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62" autoAdjust="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656" y="-90"/>
      </p:cViewPr>
      <p:guideLst>
        <p:guide orient="horz" pos="3845"/>
        <p:guide pos="556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2"/>
    </p:cViewPr>
  </p:sorterViewPr>
  <p:notesViewPr>
    <p:cSldViewPr snapToGrid="0" snapToObjects="1">
      <p:cViewPr varScale="1">
        <p:scale>
          <a:sx n="98" d="100"/>
          <a:sy n="98" d="100"/>
        </p:scale>
        <p:origin x="-2604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tags" Target="tags/tag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324B623-D5B1-4C15-839B-4C9DC49C1FCE}" type="datetimeFigureOut">
              <a:rPr lang="en-US" smtClean="0"/>
              <a:pPr/>
              <a:t>5/21/2015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AD7A600-0476-4F90-B467-B0C0B06FC3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122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EBB82BF-AFFF-4DE8-8536-BF5960A967C5}" type="datetimeFigureOut">
              <a:rPr lang="en-US" smtClean="0"/>
              <a:pPr/>
              <a:t>5/21/2015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F882E14-7B1B-4F59-9598-260F910908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0550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tags" Target="../tags/tag14.xml"/><Relationship Id="rId13" Type="http://schemas.openxmlformats.org/officeDocument/2006/relationships/image" Target="../media/image1.emf"/><Relationship Id="rId3" Type="http://schemas.openxmlformats.org/officeDocument/2006/relationships/tags" Target="../tags/tag9.xml"/><Relationship Id="rId7" Type="http://schemas.openxmlformats.org/officeDocument/2006/relationships/tags" Target="../tags/tag13.xml"/><Relationship Id="rId12" Type="http://schemas.openxmlformats.org/officeDocument/2006/relationships/oleObject" Target="../embeddings/oleObject2.bin"/><Relationship Id="rId2" Type="http://schemas.openxmlformats.org/officeDocument/2006/relationships/tags" Target="../tags/tag8.xml"/><Relationship Id="rId1" Type="http://schemas.openxmlformats.org/officeDocument/2006/relationships/vmlDrawing" Target="../drawings/vmlDrawing2.vml"/><Relationship Id="rId6" Type="http://schemas.openxmlformats.org/officeDocument/2006/relationships/tags" Target="../tags/tag12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15" Type="http://schemas.openxmlformats.org/officeDocument/2006/relationships/image" Target="../media/image3.jpeg"/><Relationship Id="rId10" Type="http://schemas.openxmlformats.org/officeDocument/2006/relationships/tags" Target="../tags/tag16.xml"/><Relationship Id="rId4" Type="http://schemas.openxmlformats.org/officeDocument/2006/relationships/tags" Target="../tags/tag10.xml"/><Relationship Id="rId9" Type="http://schemas.openxmlformats.org/officeDocument/2006/relationships/tags" Target="../tags/tag15.xml"/><Relationship Id="rId14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7" Type="http://schemas.openxmlformats.org/officeDocument/2006/relationships/image" Target="../media/image4.jpeg"/><Relationship Id="rId2" Type="http://schemas.openxmlformats.org/officeDocument/2006/relationships/tags" Target="../tags/tag1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7" Type="http://schemas.openxmlformats.org/officeDocument/2006/relationships/image" Target="../media/image4.jpeg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3.xml"/><Relationship Id="rId4" Type="http://schemas.openxmlformats.org/officeDocument/2006/relationships/tags" Target="../tags/tag2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1" name="think-cell Slide" r:id="rId12" imgW="360" imgH="360" progId="TCLayout.ActiveDocument.1">
                  <p:embed/>
                </p:oleObj>
              </mc:Choice>
              <mc:Fallback>
                <p:oleObj name="think-cell Slide" r:id="rId12" imgW="360" imgH="360" progId="TCLayout.ActiveDocument.1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>
            <a:spLocks noChangeArrowheads="1"/>
          </p:cNvSpPr>
          <p:nvPr userDrawn="1">
            <p:custDataLst>
              <p:tags r:id="rId3"/>
            </p:custDataLst>
          </p:nvPr>
        </p:nvSpPr>
        <p:spPr bwMode="auto">
          <a:xfrm>
            <a:off x="0" y="0"/>
            <a:ext cx="9144000" cy="1981200"/>
          </a:xfrm>
          <a:prstGeom prst="rect">
            <a:avLst/>
          </a:prstGeom>
          <a:solidFill>
            <a:srgbClr val="83DA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" name="Rectangle 15"/>
          <p:cNvSpPr>
            <a:spLocks noChangeArrowheads="1"/>
          </p:cNvSpPr>
          <p:nvPr userDrawn="1">
            <p:custDataLst>
              <p:tags r:id="rId4"/>
            </p:custDataLst>
          </p:nvPr>
        </p:nvSpPr>
        <p:spPr bwMode="auto">
          <a:xfrm>
            <a:off x="0" y="609600"/>
            <a:ext cx="9144000" cy="1143000"/>
          </a:xfrm>
          <a:prstGeom prst="rect">
            <a:avLst/>
          </a:prstGeom>
          <a:solidFill>
            <a:srgbClr val="69C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" name="Rectangle 14"/>
          <p:cNvSpPr>
            <a:spLocks noChangeArrowheads="1"/>
          </p:cNvSpPr>
          <p:nvPr userDrawn="1">
            <p:custDataLst>
              <p:tags r:id="rId5"/>
            </p:custDataLst>
          </p:nvPr>
        </p:nvSpPr>
        <p:spPr bwMode="auto">
          <a:xfrm>
            <a:off x="0" y="1219200"/>
            <a:ext cx="9144000" cy="381000"/>
          </a:xfrm>
          <a:prstGeom prst="rect">
            <a:avLst/>
          </a:prstGeom>
          <a:solidFill>
            <a:srgbClr val="48C4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6" name="Picture 13"/>
          <p:cNvPicPr>
            <a:picLocks noChangeAspect="1" noChangeArrowheads="1"/>
          </p:cNvPicPr>
          <p:nvPr userDrawn="1">
            <p:custDataLst>
              <p:tags r:id="rId6"/>
            </p:custDataLst>
          </p:nvPr>
        </p:nvPicPr>
        <p:blipFill>
          <a:blip r:embed="rId14" cstate="screen"/>
          <a:srcRect/>
          <a:stretch>
            <a:fillRect/>
          </a:stretch>
        </p:blipFill>
        <p:spPr bwMode="auto">
          <a:xfrm>
            <a:off x="4800602" y="2547938"/>
            <a:ext cx="3886200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7"/>
          <p:cNvSpPr>
            <a:spLocks noChangeArrowheads="1"/>
          </p:cNvSpPr>
          <p:nvPr userDrawn="1">
            <p:custDataLst>
              <p:tags r:id="rId7"/>
            </p:custDataLst>
          </p:nvPr>
        </p:nvSpPr>
        <p:spPr bwMode="auto">
          <a:xfrm>
            <a:off x="0" y="4876800"/>
            <a:ext cx="9144000" cy="1981200"/>
          </a:xfrm>
          <a:prstGeom prst="rect">
            <a:avLst/>
          </a:prstGeom>
          <a:solidFill>
            <a:srgbClr val="83DA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Rectangle 8"/>
          <p:cNvSpPr>
            <a:spLocks noChangeArrowheads="1"/>
          </p:cNvSpPr>
          <p:nvPr userDrawn="1">
            <p:custDataLst>
              <p:tags r:id="rId8"/>
            </p:custDataLst>
          </p:nvPr>
        </p:nvSpPr>
        <p:spPr bwMode="auto">
          <a:xfrm>
            <a:off x="0" y="4876800"/>
            <a:ext cx="9144000" cy="609600"/>
          </a:xfrm>
          <a:prstGeom prst="rect">
            <a:avLst/>
          </a:prstGeom>
          <a:solidFill>
            <a:srgbClr val="48C4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18"/>
          <p:cNvSpPr>
            <a:spLocks noChangeArrowheads="1"/>
          </p:cNvSpPr>
          <p:nvPr userDrawn="1">
            <p:custDataLst>
              <p:tags r:id="rId9"/>
            </p:custDataLst>
          </p:nvPr>
        </p:nvSpPr>
        <p:spPr bwMode="auto">
          <a:xfrm>
            <a:off x="0" y="5867400"/>
            <a:ext cx="9144000" cy="838200"/>
          </a:xfrm>
          <a:prstGeom prst="rect">
            <a:avLst/>
          </a:prstGeom>
          <a:solidFill>
            <a:srgbClr val="69C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9" name="Title 2"/>
          <p:cNvSpPr>
            <a:spLocks noGrp="1"/>
          </p:cNvSpPr>
          <p:nvPr>
            <p:ph type="title"/>
            <p:custDataLst>
              <p:tags r:id="rId10"/>
            </p:custDataLst>
          </p:nvPr>
        </p:nvSpPr>
        <p:spPr>
          <a:xfrm>
            <a:off x="533400" y="4910253"/>
            <a:ext cx="8382000" cy="553845"/>
          </a:xfrm>
        </p:spPr>
        <p:txBody>
          <a:bodyPr anchor="t" anchorCtr="0"/>
          <a:lstStyle>
            <a:lvl1pPr algn="r">
              <a:defRPr sz="28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533400" y="6211229"/>
            <a:ext cx="8382000" cy="494371"/>
          </a:xfrm>
        </p:spPr>
        <p:txBody>
          <a:bodyPr anchor="b" anchorCtr="0"/>
          <a:lstStyle>
            <a:lvl1pPr marL="0" indent="0" algn="r">
              <a:buNone/>
              <a:defRPr sz="2200">
                <a:solidFill>
                  <a:srgbClr val="FFFFFF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3" name="Text Box 8"/>
          <p:cNvSpPr txBox="1">
            <a:spLocks noChangeArrowheads="1"/>
          </p:cNvSpPr>
          <p:nvPr userDrawn="1"/>
        </p:nvSpPr>
        <p:spPr bwMode="auto">
          <a:xfrm>
            <a:off x="2304713" y="6430963"/>
            <a:ext cx="476636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28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28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28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28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2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8" charset="-128"/>
              </a:defRPr>
            </a:lvl9pPr>
          </a:lstStyle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325 East 111</a:t>
            </a:r>
            <a:r>
              <a:rPr lang="en-US" sz="1200" baseline="30000" dirty="0" smtClean="0">
                <a:solidFill>
                  <a:schemeClr val="bg1"/>
                </a:solidFill>
              </a:rPr>
              <a:t>th</a:t>
            </a:r>
            <a:r>
              <a:rPr lang="en-US" sz="1200" dirty="0" smtClean="0">
                <a:solidFill>
                  <a:schemeClr val="bg1"/>
                </a:solidFill>
              </a:rPr>
              <a:t> Street |  </a:t>
            </a:r>
            <a:r>
              <a:rPr lang="en-US" sz="1200" dirty="0">
                <a:solidFill>
                  <a:schemeClr val="bg1"/>
                </a:solidFill>
              </a:rPr>
              <a:t>Los Angeles, CA </a:t>
            </a:r>
            <a:r>
              <a:rPr lang="en-US" sz="1200" dirty="0" smtClean="0">
                <a:solidFill>
                  <a:schemeClr val="bg1"/>
                </a:solidFill>
              </a:rPr>
              <a:t>90061</a:t>
            </a:r>
            <a:r>
              <a:rPr lang="en-US" sz="1200" baseline="0" dirty="0" smtClean="0">
                <a:solidFill>
                  <a:schemeClr val="bg1"/>
                </a:solidFill>
              </a:rPr>
              <a:t> | </a:t>
            </a:r>
            <a:r>
              <a:rPr lang="en-US" sz="1200" dirty="0" smtClean="0">
                <a:solidFill>
                  <a:schemeClr val="bg1"/>
                </a:solidFill>
              </a:rPr>
              <a:t>greendot.org/</a:t>
            </a:r>
            <a:r>
              <a:rPr lang="en-US" sz="1200" dirty="0" err="1" smtClean="0">
                <a:solidFill>
                  <a:schemeClr val="bg1"/>
                </a:solidFill>
              </a:rPr>
              <a:t>locke</a:t>
            </a:r>
            <a:endParaRPr lang="en-US" sz="1200" dirty="0">
              <a:solidFill>
                <a:schemeClr val="bg1"/>
              </a:solidFill>
            </a:endParaRPr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322395" y="2006221"/>
            <a:ext cx="3266965" cy="2833047"/>
            <a:chOff x="322395" y="2006221"/>
            <a:chExt cx="3266965" cy="2833047"/>
          </a:xfrm>
        </p:grpSpPr>
        <p:pic>
          <p:nvPicPr>
            <p:cNvPr id="15" name="Picture 2" descr="https://photos-4.dropbox.com/t/0/AAD0f7_K0ZtQu7JHwf6jXNcGLvgkkvwEqjGcpdiEWbSTgw/12/103701609/jpeg/32x32/3/1374609600/0/2/Alain%20LeRoy%20Locke%20College%20Prep%20Academy%20-%20Logo.jpg/mZunV7Bd_oUWI8td5IYIr3qTk8MYuI_Mvk4pzyUwRzM?size=1024x768"/>
            <p:cNvPicPr>
              <a:picLocks noChangeAspect="1" noChangeArrowheads="1"/>
            </p:cNvPicPr>
            <p:nvPr/>
          </p:nvPicPr>
          <p:blipFill rotWithShape="1">
            <a:blip r:embed="rId15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561"/>
            <a:stretch/>
          </p:blipFill>
          <p:spPr bwMode="auto">
            <a:xfrm>
              <a:off x="322395" y="2006221"/>
              <a:ext cx="2782469" cy="28114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Rectangle 15"/>
            <p:cNvSpPr/>
            <p:nvPr/>
          </p:nvSpPr>
          <p:spPr bwMode="auto">
            <a:xfrm>
              <a:off x="2060811" y="4582233"/>
              <a:ext cx="1528549" cy="25703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2213211" y="4506033"/>
              <a:ext cx="1376149" cy="20471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8" name="think-cell Slide" r:id="rId5" imgW="360" imgH="360" progId="TCLayout.ActiveDocument.1">
                  <p:embed/>
                </p:oleObj>
              </mc:Choice>
              <mc:Fallback>
                <p:oleObj name="think-cell Slide" r:id="rId5" imgW="360" imgH="360" progId="TCLayout.ActiveDocument.1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83DA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69C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8C4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7772400" cy="4114800"/>
          </a:xfrm>
        </p:spPr>
        <p:txBody>
          <a:bodyPr/>
          <a:lstStyle>
            <a:lvl1pPr marL="0" indent="0">
              <a:buSzPct val="125000"/>
              <a:buFontTx/>
              <a:buNone/>
              <a:defRPr sz="1600" b="1"/>
            </a:lvl1pPr>
            <a:lvl2pPr marL="454025" indent="-220663">
              <a:buFont typeface="Arial" pitchFamily="34" charset="0"/>
              <a:buChar char="•"/>
              <a:defRPr sz="1600"/>
            </a:lvl2pPr>
            <a:lvl3pPr marL="909638" indent="-228600">
              <a:buFont typeface="Arial" pitchFamily="34" charset="0"/>
              <a:buChar char="–"/>
              <a:defRPr sz="1600"/>
            </a:lvl3pPr>
            <a:lvl4pPr marL="1376363" indent="-228600">
              <a:defRPr sz="1600"/>
            </a:lvl4pPr>
            <a:lvl5pPr marL="1824038" indent="-228600"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2" y="152400"/>
            <a:ext cx="8839200" cy="609600"/>
          </a:xfrm>
        </p:spPr>
        <p:txBody>
          <a:bodyPr/>
          <a:lstStyle>
            <a:lvl1pPr algn="l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3" name="Picture 10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85"/>
          <a:stretch>
            <a:fillRect/>
          </a:stretch>
        </p:blipFill>
        <p:spPr bwMode="auto">
          <a:xfrm>
            <a:off x="7523336" y="6098273"/>
            <a:ext cx="1295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6"/>
          <p:cNvSpPr>
            <a:spLocks noGrp="1" noChangeArrowheads="1"/>
          </p:cNvSpPr>
          <p:nvPr>
            <p:ph type="sldNum" sz="quarter" idx="4"/>
            <p:custDataLst>
              <p:tags r:id="rId3"/>
            </p:custDataLst>
          </p:nvPr>
        </p:nvSpPr>
        <p:spPr bwMode="auto">
          <a:xfrm>
            <a:off x="7239000" y="6512257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4B54AEB9-DBA0-4363-84EA-9285A3A7403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 userDrawn="1"/>
        </p:nvGrpSpPr>
        <p:grpSpPr>
          <a:xfrm>
            <a:off x="0" y="3013792"/>
            <a:ext cx="9144000" cy="838200"/>
            <a:chOff x="0" y="2901820"/>
            <a:chExt cx="9144000" cy="838200"/>
          </a:xfrm>
        </p:grpSpPr>
        <p:sp>
          <p:nvSpPr>
            <p:cNvPr id="6" name="Rectangle 4"/>
            <p:cNvSpPr>
              <a:spLocks noChangeArrowheads="1"/>
            </p:cNvSpPr>
            <p:nvPr userDrawn="1">
              <p:custDataLst>
                <p:tags r:id="rId3"/>
              </p:custDataLst>
            </p:nvPr>
          </p:nvSpPr>
          <p:spPr bwMode="auto">
            <a:xfrm>
              <a:off x="0" y="2901820"/>
              <a:ext cx="9144000" cy="838200"/>
            </a:xfrm>
            <a:prstGeom prst="rect">
              <a:avLst/>
            </a:prstGeom>
            <a:solidFill>
              <a:srgbClr val="83DA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" name="Rectangle 11"/>
            <p:cNvSpPr>
              <a:spLocks noChangeArrowheads="1"/>
            </p:cNvSpPr>
            <p:nvPr userDrawn="1">
              <p:custDataLst>
                <p:tags r:id="rId4"/>
              </p:custDataLst>
            </p:nvPr>
          </p:nvSpPr>
          <p:spPr bwMode="auto">
            <a:xfrm>
              <a:off x="0" y="2901820"/>
              <a:ext cx="9144000" cy="685800"/>
            </a:xfrm>
            <a:prstGeom prst="rect">
              <a:avLst/>
            </a:prstGeom>
            <a:solidFill>
              <a:srgbClr val="69CF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" name="Rectangle 7"/>
            <p:cNvSpPr>
              <a:spLocks noChangeArrowheads="1"/>
            </p:cNvSpPr>
            <p:nvPr userDrawn="1">
              <p:custDataLst>
                <p:tags r:id="rId5"/>
              </p:custDataLst>
            </p:nvPr>
          </p:nvSpPr>
          <p:spPr bwMode="auto">
            <a:xfrm>
              <a:off x="0" y="2901820"/>
              <a:ext cx="9144000" cy="228600"/>
            </a:xfrm>
            <a:prstGeom prst="rect">
              <a:avLst/>
            </a:prstGeom>
            <a:solidFill>
              <a:srgbClr val="48C4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9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52402" y="3166192"/>
            <a:ext cx="8839200" cy="609600"/>
          </a:xfrm>
        </p:spPr>
        <p:txBody>
          <a:bodyPr/>
          <a:lstStyle>
            <a:lvl1pPr algn="l">
              <a:defRPr sz="2000" b="1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0" name="Picture 10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85"/>
          <a:stretch>
            <a:fillRect/>
          </a:stretch>
        </p:blipFill>
        <p:spPr bwMode="auto">
          <a:xfrm>
            <a:off x="7517642" y="6098275"/>
            <a:ext cx="1295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6"/>
          <p:cNvSpPr>
            <a:spLocks noGrp="1" noChangeArrowheads="1"/>
          </p:cNvSpPr>
          <p:nvPr>
            <p:ph type="sldNum" sz="quarter" idx="4"/>
            <p:custDataLst>
              <p:tags r:id="rId2"/>
            </p:custDataLst>
          </p:nvPr>
        </p:nvSpPr>
        <p:spPr bwMode="auto">
          <a:xfrm>
            <a:off x="7239000" y="6512257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4B54AEB9-DBA0-4363-84EA-9285A3A7403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4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3.xml"/><Relationship Id="rId12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2.xml"/><Relationship Id="rId11" Type="http://schemas.openxmlformats.org/officeDocument/2006/relationships/tags" Target="../tags/tag7.xml"/><Relationship Id="rId5" Type="http://schemas.openxmlformats.org/officeDocument/2006/relationships/vmlDrawing" Target="../drawings/vmlDrawing1.vml"/><Relationship Id="rId10" Type="http://schemas.openxmlformats.org/officeDocument/2006/relationships/tags" Target="../tags/tag6.xml"/><Relationship Id="rId4" Type="http://schemas.openxmlformats.org/officeDocument/2006/relationships/theme" Target="../theme/theme1.xml"/><Relationship Id="rId9" Type="http://schemas.openxmlformats.org/officeDocument/2006/relationships/tags" Target="../tags/tag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13" hidden="1"/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4" name="think-cell Slide" r:id="rId12" imgW="360" imgH="360" progId="TCLayout.ActiveDocument.1">
                  <p:embed/>
                </p:oleObj>
              </mc:Choice>
              <mc:Fallback>
                <p:oleObj name="think-cell Slide" r:id="rId12" imgW="360" imgH="360" progId="TCLayout.ActiveDocument.1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7"/>
            </p:custDataLst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8"/>
            </p:custDataLst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  <p:custDataLst>
              <p:tags r:id="rId9"/>
            </p:custDataLst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  <p:custDataLst>
              <p:tags r:id="rId10"/>
            </p:custDataLst>
          </p:nvPr>
        </p:nvSpPr>
        <p:spPr bwMode="auto">
          <a:xfrm>
            <a:off x="3124201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  <p:custDataLst>
              <p:tags r:id="rId11"/>
            </p:custDataLst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B54AEB9-DBA0-4363-84EA-9285A3A740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76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74782" y="4962672"/>
            <a:ext cx="8641672" cy="1031540"/>
          </a:xfrm>
        </p:spPr>
        <p:txBody>
          <a:bodyPr>
            <a:normAutofit/>
          </a:bodyPr>
          <a:lstStyle/>
          <a:p>
            <a:pPr algn="r"/>
            <a:r>
              <a:rPr lang="en-US" sz="2700" b="0" dirty="0" smtClean="0"/>
              <a:t>Roles </a:t>
            </a:r>
            <a:r>
              <a:rPr lang="en-US" sz="2700" b="0" dirty="0" smtClean="0"/>
              <a:t>&amp; Responsibilities and Selection Process</a:t>
            </a:r>
            <a:endParaRPr lang="en-US" sz="2700" b="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10387" y="312171"/>
            <a:ext cx="9419979" cy="1031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9pPr>
          </a:lstStyle>
          <a:p>
            <a:pPr algn="ctr"/>
            <a:r>
              <a:rPr lang="en-US" sz="4800" kern="0" dirty="0" smtClean="0">
                <a:solidFill>
                  <a:srgbClr val="C00000"/>
                </a:solidFill>
              </a:rPr>
              <a:t>Teacher-Leadership</a:t>
            </a:r>
          </a:p>
          <a:p>
            <a:pPr algn="ctr"/>
            <a:r>
              <a:rPr lang="en-US" sz="4800" kern="0" dirty="0" smtClean="0">
                <a:solidFill>
                  <a:srgbClr val="C00000"/>
                </a:solidFill>
              </a:rPr>
              <a:t>Positions</a:t>
            </a:r>
            <a:endParaRPr lang="en-US" sz="4800" kern="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41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2" y="1090682"/>
            <a:ext cx="8582164" cy="5624017"/>
          </a:xfrm>
        </p:spPr>
        <p:txBody>
          <a:bodyPr/>
          <a:lstStyle/>
          <a:p>
            <a:r>
              <a:rPr lang="en-US" dirty="0" smtClean="0"/>
              <a:t>Locke School Advisory Committee (LSAC)</a:t>
            </a:r>
          </a:p>
          <a:p>
            <a:pPr marL="739775" lvl="1" indent="-285750"/>
            <a:r>
              <a:rPr lang="en-US" dirty="0" smtClean="0"/>
              <a:t>2 AMU members per Academy </a:t>
            </a:r>
          </a:p>
          <a:p>
            <a:pPr marL="739775" lvl="1" indent="-285750"/>
            <a:r>
              <a:rPr lang="en-US" dirty="0" smtClean="0"/>
              <a:t>1 LSAC per month (2 hours) </a:t>
            </a:r>
          </a:p>
          <a:p>
            <a:pPr lvl="1" indent="0">
              <a:buNone/>
            </a:pPr>
            <a:endParaRPr lang="en-US" dirty="0" smtClean="0"/>
          </a:p>
          <a:p>
            <a:pPr marL="285750" indent="-285750"/>
            <a:r>
              <a:rPr lang="en-US" dirty="0" smtClean="0"/>
              <a:t>Saints Student Government  (SSG) Advisor </a:t>
            </a:r>
          </a:p>
          <a:p>
            <a:pPr marL="739775" lvl="1" indent="-285750"/>
            <a:r>
              <a:rPr lang="en-US" dirty="0" smtClean="0"/>
              <a:t>Attend Bi-weekly Locke School Culture Team meetings </a:t>
            </a:r>
          </a:p>
          <a:p>
            <a:pPr marL="739775" lvl="1" indent="-285750"/>
            <a:r>
              <a:rPr lang="en-US" dirty="0" smtClean="0"/>
              <a:t>Lead weekly Academy-level SSG meetings </a:t>
            </a:r>
          </a:p>
          <a:p>
            <a:pPr marL="739775" lvl="1" indent="-285750"/>
            <a:r>
              <a:rPr lang="en-US" dirty="0" smtClean="0"/>
              <a:t>Plan, implement and lead SSG events and activities </a:t>
            </a:r>
          </a:p>
          <a:p>
            <a:pPr marL="739775" lvl="1" indent="-285750"/>
            <a:r>
              <a:rPr lang="en-US" dirty="0" smtClean="0"/>
              <a:t>Attend monthly Locke SSG planning meetings/events </a:t>
            </a:r>
          </a:p>
          <a:p>
            <a:pPr marL="739775" lvl="1" indent="-285750"/>
            <a:endParaRPr lang="en-US" dirty="0"/>
          </a:p>
          <a:p>
            <a:r>
              <a:rPr lang="en-US" dirty="0" smtClean="0"/>
              <a:t>Senior/Freshman Activities Advisor</a:t>
            </a:r>
          </a:p>
          <a:p>
            <a:pPr marL="739775" lvl="1" indent="-285750"/>
            <a:r>
              <a:rPr lang="en-US" dirty="0" smtClean="0"/>
              <a:t>Attend Bi-weekly Locke School Culture Team Meetings </a:t>
            </a:r>
          </a:p>
          <a:p>
            <a:pPr marL="739775" lvl="1" indent="-285750"/>
            <a:r>
              <a:rPr lang="en-US" dirty="0" smtClean="0"/>
              <a:t>Attend monthly Locke Senior Activities meetings </a:t>
            </a:r>
          </a:p>
          <a:p>
            <a:pPr marL="739775" lvl="1" indent="-285750"/>
            <a:r>
              <a:rPr lang="en-US" b="0" dirty="0" smtClean="0"/>
              <a:t>Plan, organize, implement and lead senior activities, prom, senior breakfast, Grad </a:t>
            </a:r>
            <a:r>
              <a:rPr lang="en-US" b="0" dirty="0" err="1" smtClean="0"/>
              <a:t>Nite</a:t>
            </a:r>
            <a:r>
              <a:rPr lang="en-US" b="0" dirty="0" smtClean="0"/>
              <a:t>…</a:t>
            </a:r>
          </a:p>
          <a:p>
            <a:pPr marL="739775" lvl="1" indent="-285750"/>
            <a:r>
              <a:rPr lang="en-US" b="0" dirty="0" smtClean="0"/>
              <a:t>Hold senior parent </a:t>
            </a:r>
            <a:r>
              <a:rPr lang="en-US" b="0" dirty="0" err="1" smtClean="0"/>
              <a:t>informationals</a:t>
            </a:r>
            <a:r>
              <a:rPr lang="en-US" b="0" dirty="0" smtClean="0"/>
              <a:t>, track senior agreement criteria </a:t>
            </a:r>
          </a:p>
          <a:p>
            <a:pPr marL="285750" indent="-285750"/>
            <a:r>
              <a:rPr lang="en-US" dirty="0" smtClean="0"/>
              <a:t>Stipend Committee </a:t>
            </a:r>
          </a:p>
          <a:p>
            <a:pPr marL="285750" indent="-285750"/>
            <a:r>
              <a:rPr lang="en-US" dirty="0" smtClean="0"/>
              <a:t>Locke Bell Schedule/Calendar Committee </a:t>
            </a:r>
          </a:p>
          <a:p>
            <a:pPr marL="285750" indent="-285750"/>
            <a:endParaRPr lang="en-US" b="0" dirty="0" smtClean="0"/>
          </a:p>
          <a:p>
            <a:pPr marL="739775" lvl="1" indent="-285750"/>
            <a:endParaRPr lang="en-US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Teacher-Leadership Positions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B54AEB9-DBA0-4363-84EA-9285A3A7403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731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Teachers received the power point deck for review (April 11</a:t>
            </a:r>
            <a:r>
              <a:rPr lang="en-US" baseline="30000" dirty="0" smtClean="0"/>
              <a:t>th</a:t>
            </a:r>
            <a:r>
              <a:rPr lang="en-US" dirty="0" smtClean="0"/>
              <a:t>) </a:t>
            </a:r>
          </a:p>
          <a:p>
            <a:endParaRPr lang="en-US" dirty="0"/>
          </a:p>
          <a:p>
            <a:r>
              <a:rPr lang="en-US" dirty="0" smtClean="0"/>
              <a:t>Teachers email their principal to express interest and provide evidence of effectiveness (by Wednesday, April 30</a:t>
            </a:r>
            <a:r>
              <a:rPr lang="en-US" baseline="30000" dirty="0" smtClean="0"/>
              <a:t>th</a:t>
            </a:r>
            <a:r>
              <a:rPr lang="en-US" dirty="0" smtClean="0"/>
              <a:t>) </a:t>
            </a:r>
          </a:p>
          <a:p>
            <a:endParaRPr lang="en-US" dirty="0"/>
          </a:p>
          <a:p>
            <a:r>
              <a:rPr lang="en-US" dirty="0" smtClean="0"/>
              <a:t>Interviews (as needed) and colleague upward feedback (May 5</a:t>
            </a:r>
            <a:r>
              <a:rPr lang="en-US" baseline="30000" dirty="0" smtClean="0"/>
              <a:t>th</a:t>
            </a:r>
            <a:r>
              <a:rPr lang="en-US" dirty="0" smtClean="0"/>
              <a:t> - 16</a:t>
            </a:r>
            <a:r>
              <a:rPr lang="en-US" baseline="30000" dirty="0" smtClean="0"/>
              <a:t>th</a:t>
            </a:r>
            <a:r>
              <a:rPr lang="en-US" dirty="0" smtClean="0"/>
              <a:t>) </a:t>
            </a:r>
          </a:p>
          <a:p>
            <a:endParaRPr lang="en-US" dirty="0"/>
          </a:p>
          <a:p>
            <a:r>
              <a:rPr lang="en-US" dirty="0" smtClean="0"/>
              <a:t>Teacher-Leader selection announcements (May 16</a:t>
            </a:r>
            <a:r>
              <a:rPr lang="en-US" baseline="30000" dirty="0" smtClean="0"/>
              <a:t>th</a:t>
            </a:r>
            <a:r>
              <a:rPr lang="en-US" dirty="0" smtClean="0"/>
              <a:t>) </a:t>
            </a:r>
          </a:p>
          <a:p>
            <a:endParaRPr lang="en-US" dirty="0"/>
          </a:p>
          <a:p>
            <a:r>
              <a:rPr lang="en-US" dirty="0" smtClean="0"/>
              <a:t>New Teacher-Leaders attend the May 21</a:t>
            </a:r>
            <a:r>
              <a:rPr lang="en-US" baseline="30000" dirty="0" smtClean="0"/>
              <a:t>st</a:t>
            </a:r>
            <a:r>
              <a:rPr lang="en-US" dirty="0" smtClean="0"/>
              <a:t> Locke Leaders Planning Meeting (12:15-5:00pm) </a:t>
            </a:r>
          </a:p>
          <a:p>
            <a:endParaRPr lang="en-US" dirty="0"/>
          </a:p>
          <a:p>
            <a:r>
              <a:rPr lang="en-US" dirty="0" smtClean="0"/>
              <a:t>Teacher-Leaders attend summer planning sessions (TBA)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Teacher-Leader Time-Lines and Next Steps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B54AEB9-DBA0-4363-84EA-9285A3A7403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669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295399"/>
            <a:ext cx="7947546" cy="4709615"/>
          </a:xfrm>
        </p:spPr>
        <p:txBody>
          <a:bodyPr/>
          <a:lstStyle/>
          <a:p>
            <a:r>
              <a:rPr lang="en-US" sz="2000" dirty="0" smtClean="0"/>
              <a:t>Teacher-leaders are an integral part of the Locke Transformation process </a:t>
            </a:r>
          </a:p>
          <a:p>
            <a:pPr marL="739775" lvl="1" indent="-285750"/>
            <a:r>
              <a:rPr lang="en-US" sz="2000" dirty="0" smtClean="0"/>
              <a:t>Develop and lead PD </a:t>
            </a:r>
          </a:p>
          <a:p>
            <a:pPr marL="739775" lvl="1" indent="-285750"/>
            <a:r>
              <a:rPr lang="en-US" sz="2000" dirty="0"/>
              <a:t>Coach and support their colleagues </a:t>
            </a:r>
          </a:p>
          <a:p>
            <a:pPr marL="739775" lvl="1" indent="-285750"/>
            <a:r>
              <a:rPr lang="en-US" sz="2000" dirty="0" smtClean="0"/>
              <a:t>Input and voice at Locke-wide teams/committees (ILT, S&amp;C, SAC, School Culture and Advisory) </a:t>
            </a:r>
          </a:p>
          <a:p>
            <a:pPr marL="739775" lvl="1" indent="-285750"/>
            <a:r>
              <a:rPr lang="en-US" sz="2000" dirty="0" smtClean="0"/>
              <a:t>Input and voice at the academy level (ILT, S&amp;C, GLL) </a:t>
            </a:r>
          </a:p>
          <a:p>
            <a:pPr marL="739775" lvl="1" indent="-285750"/>
            <a:r>
              <a:rPr lang="en-US" sz="2000" dirty="0" smtClean="0"/>
              <a:t>Bring their expertise to solve real-time problems at Locke </a:t>
            </a:r>
          </a:p>
          <a:p>
            <a:pPr marL="739775" lvl="1" indent="-285750"/>
            <a:r>
              <a:rPr lang="en-US" sz="2000" dirty="0" smtClean="0"/>
              <a:t>Help develop, monitor and adjust strategic plans </a:t>
            </a:r>
          </a:p>
          <a:p>
            <a:pPr lvl="1" indent="0">
              <a:buNone/>
            </a:pPr>
            <a:endParaRPr lang="en-US" dirty="0"/>
          </a:p>
          <a:p>
            <a:r>
              <a:rPr lang="en-US" sz="2000" dirty="0" smtClean="0">
                <a:solidFill>
                  <a:srgbClr val="0070C0"/>
                </a:solidFill>
              </a:rPr>
              <a:t>We Need You:  Your Expertise, Energy, Enthusiasm and Effort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Teacher-Leadership Positions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B54AEB9-DBA0-4363-84EA-9285A3A7403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86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Teachers received the power point deck for review (April 11</a:t>
            </a:r>
            <a:r>
              <a:rPr lang="en-US" baseline="30000" dirty="0" smtClean="0"/>
              <a:t>th</a:t>
            </a:r>
            <a:r>
              <a:rPr lang="en-US" dirty="0" smtClean="0"/>
              <a:t>) </a:t>
            </a:r>
          </a:p>
          <a:p>
            <a:endParaRPr lang="en-US" dirty="0"/>
          </a:p>
          <a:p>
            <a:r>
              <a:rPr lang="en-US" dirty="0" smtClean="0"/>
              <a:t>Teachers email their principal to express interest and provide evidence of effectiveness (by Wednesday, April 30</a:t>
            </a:r>
            <a:r>
              <a:rPr lang="en-US" baseline="30000" dirty="0" smtClean="0"/>
              <a:t>th</a:t>
            </a:r>
            <a:r>
              <a:rPr lang="en-US" dirty="0" smtClean="0"/>
              <a:t>) </a:t>
            </a:r>
          </a:p>
          <a:p>
            <a:endParaRPr lang="en-US" dirty="0"/>
          </a:p>
          <a:p>
            <a:r>
              <a:rPr lang="en-US" dirty="0" smtClean="0"/>
              <a:t>Interviews (as needed) and colleague upward feedback (May 5</a:t>
            </a:r>
            <a:r>
              <a:rPr lang="en-US" baseline="30000" dirty="0" smtClean="0"/>
              <a:t>th</a:t>
            </a:r>
            <a:r>
              <a:rPr lang="en-US" dirty="0" smtClean="0"/>
              <a:t> - 16</a:t>
            </a:r>
            <a:r>
              <a:rPr lang="en-US" baseline="30000" dirty="0" smtClean="0"/>
              <a:t>th</a:t>
            </a:r>
            <a:r>
              <a:rPr lang="en-US" dirty="0" smtClean="0"/>
              <a:t>) </a:t>
            </a:r>
          </a:p>
          <a:p>
            <a:endParaRPr lang="en-US" dirty="0"/>
          </a:p>
          <a:p>
            <a:r>
              <a:rPr lang="en-US" dirty="0" smtClean="0"/>
              <a:t>Teacher-Leader selection announcements (May 16</a:t>
            </a:r>
            <a:r>
              <a:rPr lang="en-US" baseline="30000" dirty="0" smtClean="0"/>
              <a:t>th</a:t>
            </a:r>
            <a:r>
              <a:rPr lang="en-US" dirty="0" smtClean="0"/>
              <a:t>) </a:t>
            </a:r>
          </a:p>
          <a:p>
            <a:endParaRPr lang="en-US" dirty="0"/>
          </a:p>
          <a:p>
            <a:r>
              <a:rPr lang="en-US" dirty="0" smtClean="0"/>
              <a:t>New Teacher-Leaders attend the May 21</a:t>
            </a:r>
            <a:r>
              <a:rPr lang="en-US" baseline="30000" dirty="0" smtClean="0"/>
              <a:t>st</a:t>
            </a:r>
            <a:r>
              <a:rPr lang="en-US" dirty="0" smtClean="0"/>
              <a:t> Locke Leaders Planning Meeting (12:15-5:00pm) </a:t>
            </a:r>
          </a:p>
          <a:p>
            <a:endParaRPr lang="en-US" dirty="0"/>
          </a:p>
          <a:p>
            <a:r>
              <a:rPr lang="en-US" dirty="0" smtClean="0"/>
              <a:t>Teacher-Leaders attend summer planning sessions (TBA)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Teacher-Leader Time-Lines and Next Steps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B54AEB9-DBA0-4363-84EA-9285A3A7403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669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2" y="952499"/>
            <a:ext cx="8229598" cy="5559757"/>
          </a:xfrm>
        </p:spPr>
        <p:txBody>
          <a:bodyPr/>
          <a:lstStyle/>
          <a:p>
            <a:r>
              <a:rPr lang="en-US" dirty="0" smtClean="0"/>
              <a:t>Requirements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2 years or more of teaching  experience (at least 1 with GDPS)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Evidence of success with student learning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Effective, Highly Effective or Highly Effective 2 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  <a:p>
            <a:endParaRPr lang="en-US" dirty="0"/>
          </a:p>
          <a:p>
            <a:r>
              <a:rPr lang="en-US" dirty="0" smtClean="0"/>
              <a:t>Roles and responsibilities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Lead subject-team DDI collaboration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Develop agendas, keep minutes and follow up on next steps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Facilitate common assessment scanning and analysis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Attend two ILT meetings per month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Attend summer PD planning sessions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Help develop and lead summer and weekly PDs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Observe and coach </a:t>
            </a:r>
            <a:r>
              <a:rPr lang="en-US" dirty="0" err="1" smtClean="0">
                <a:solidFill>
                  <a:schemeClr val="bg2">
                    <a:lumMod val="75000"/>
                  </a:schemeClr>
                </a:solidFill>
              </a:rPr>
              <a:t>dept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 colleagues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Provide curriculum and intervention support to teachers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Manage </a:t>
            </a:r>
            <a:r>
              <a:rPr lang="en-US" dirty="0" err="1" smtClean="0">
                <a:solidFill>
                  <a:schemeClr val="bg2">
                    <a:lumMod val="75000"/>
                  </a:schemeClr>
                </a:solidFill>
              </a:rPr>
              <a:t>dept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 budgets and spending as well as textbooks and materials 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Selection process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Email to your principal with letter of interest and evidence of success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Anonymous ranking from Locke-wide </a:t>
            </a:r>
            <a:r>
              <a:rPr lang="en-US" dirty="0" err="1" smtClean="0">
                <a:solidFill>
                  <a:schemeClr val="bg2">
                    <a:lumMod val="75000"/>
                  </a:schemeClr>
                </a:solidFill>
              </a:rPr>
              <a:t>dept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 colleagues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Interviews when necessary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Locke ILT/Subject-Team Leads (2 Year Term)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B54AEB9-DBA0-4363-84EA-9285A3A7403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79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2" y="952500"/>
            <a:ext cx="8839200" cy="6016958"/>
          </a:xfrm>
        </p:spPr>
        <p:txBody>
          <a:bodyPr/>
          <a:lstStyle/>
          <a:p>
            <a:r>
              <a:rPr lang="en-US" dirty="0" smtClean="0"/>
              <a:t>Requirements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2 years or more of teaching  experience (at least 1with GDPS)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Evidence of success with student learning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Effective, Highly Effective or Highly Effective 2 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n-US" dirty="0"/>
              <a:t>R</a:t>
            </a:r>
            <a:r>
              <a:rPr lang="en-US" dirty="0" smtClean="0"/>
              <a:t>oles and responsibilities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Plan and facilitate Grade Level Team Collaborations (1-2 times per month)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Develop agendas, keep minutes and follow up on next steps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Attend two GLL meetings per month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Attend summer PD planning sessions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Help develop and lead summer and weekly Collaborations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Organize and lead grade level  fieldtrips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Prepare and facilitate grade level SSTs and student intervention meetings (absences, discipline and academic based)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Prepare and facilitate data analysis meetings for special student populations (sped, EL, AA…)  as well as Kid Talk or LASW protocols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Organize and facilitate  grade level assemblies/rallies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Facilitate 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monthly student recognition and end of the semester/year recognition </a:t>
            </a:r>
          </a:p>
          <a:p>
            <a:r>
              <a:rPr lang="en-US" dirty="0"/>
              <a:t>S</a:t>
            </a:r>
            <a:r>
              <a:rPr lang="en-US" dirty="0" smtClean="0"/>
              <a:t>election process?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Email your principal with letter of interest and evidence of success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Grade Level anonymous rankings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Interviews when necessary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Locke Grade Level Leaders (1 Year Term)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B54AEB9-DBA0-4363-84EA-9285A3A7403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81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2" y="952499"/>
            <a:ext cx="8839200" cy="5905501"/>
          </a:xfrm>
        </p:spPr>
        <p:txBody>
          <a:bodyPr/>
          <a:lstStyle/>
          <a:p>
            <a:r>
              <a:rPr lang="en-US" dirty="0" smtClean="0"/>
              <a:t>Requirements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2 years or more of teaching  experience (at least 1with GDPS)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Evidence of success with classroom management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Effective, Highly Effective or Highly Effective 2 </a:t>
            </a:r>
          </a:p>
          <a:p>
            <a:endParaRPr lang="en-US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n-US" dirty="0"/>
              <a:t>R</a:t>
            </a:r>
            <a:r>
              <a:rPr lang="en-US" dirty="0" smtClean="0"/>
              <a:t>oles and responsibilities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Plan and facilitate Safe and Civil summer and weekly PDs  as needed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Attend two S&amp;C meetings per month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Attend summer PD planning sessions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Attend GDPS Safe and Civil Trainings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Participate in DRBs and DRPs as needed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Observe colleagues and provide coaching feedback on Domain 2 indicators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Observe and collect data on discipline systems during prep periods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Provide support before and after school with the Essential Five (as needed)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Hold 1-2 student case loads for daily check-ins and outs </a:t>
            </a:r>
          </a:p>
          <a:p>
            <a:endParaRPr lang="en-US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n-US" dirty="0"/>
              <a:t>S</a:t>
            </a:r>
            <a:r>
              <a:rPr lang="en-US" dirty="0" smtClean="0"/>
              <a:t>election process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Email to your principal with letter of interest and evidence of success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Interviews when necessary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Locke Safe and Civil Team Member (2 Year Term)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B54AEB9-DBA0-4363-84EA-9285A3A7403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18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2" y="952499"/>
            <a:ext cx="7667765" cy="5905501"/>
          </a:xfrm>
        </p:spPr>
        <p:txBody>
          <a:bodyPr/>
          <a:lstStyle/>
          <a:p>
            <a:r>
              <a:rPr lang="en-US" sz="1400" dirty="0" smtClean="0"/>
              <a:t>Requirements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>
                <a:solidFill>
                  <a:schemeClr val="bg2">
                    <a:lumMod val="75000"/>
                  </a:schemeClr>
                </a:solidFill>
              </a:rPr>
              <a:t>1</a:t>
            </a:r>
            <a:r>
              <a:rPr lang="en-US" sz="1400" dirty="0" smtClean="0">
                <a:solidFill>
                  <a:schemeClr val="bg2">
                    <a:lumMod val="75000"/>
                  </a:schemeClr>
                </a:solidFill>
              </a:rPr>
              <a:t> year or more of teaching  experience </a:t>
            </a:r>
            <a:endParaRPr lang="en-US" sz="1400" b="0" dirty="0" smtClean="0">
              <a:solidFill>
                <a:schemeClr val="bg2">
                  <a:lumMod val="75000"/>
                </a:schemeClr>
              </a:solidFill>
            </a:endParaRPr>
          </a:p>
          <a:p>
            <a:endParaRPr lang="en-US" sz="1400" b="0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n-US" sz="1400" dirty="0"/>
              <a:t>R</a:t>
            </a:r>
            <a:r>
              <a:rPr lang="en-US" sz="1400" dirty="0" smtClean="0"/>
              <a:t>oles and responsibilities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2">
                    <a:lumMod val="75000"/>
                  </a:schemeClr>
                </a:solidFill>
              </a:rPr>
              <a:t>Attend two School Culture Team meetings per month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2">
                    <a:lumMod val="75000"/>
                  </a:schemeClr>
                </a:solidFill>
              </a:rPr>
              <a:t>Attend summer PD planning sessions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2">
                    <a:lumMod val="75000"/>
                  </a:schemeClr>
                </a:solidFill>
              </a:rPr>
              <a:t> Plan, organize and lead school culture events for your academy/Locke including</a:t>
            </a:r>
            <a:r>
              <a:rPr lang="en-US" sz="1400" dirty="0">
                <a:solidFill>
                  <a:schemeClr val="bg2">
                    <a:lumMod val="75000"/>
                  </a:schemeClr>
                </a:solidFill>
              </a:rPr>
              <a:t>:</a:t>
            </a:r>
            <a:endParaRPr lang="en-US" sz="1400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739775" lvl="1" indent="-285750"/>
            <a:r>
              <a:rPr lang="en-US" sz="1400" dirty="0" smtClean="0">
                <a:solidFill>
                  <a:schemeClr val="bg2">
                    <a:lumMod val="75000"/>
                  </a:schemeClr>
                </a:solidFill>
              </a:rPr>
              <a:t>Rallies </a:t>
            </a:r>
          </a:p>
          <a:p>
            <a:pPr marL="739775" lvl="1" indent="-285750"/>
            <a:r>
              <a:rPr lang="en-US" sz="1400" dirty="0" smtClean="0">
                <a:solidFill>
                  <a:schemeClr val="bg2">
                    <a:lumMod val="75000"/>
                  </a:schemeClr>
                </a:solidFill>
              </a:rPr>
              <a:t>Monthly and quarterly Merit Events </a:t>
            </a:r>
          </a:p>
          <a:p>
            <a:pPr marL="739775" lvl="1" indent="-285750"/>
            <a:r>
              <a:rPr lang="en-US" sz="1400" dirty="0" smtClean="0">
                <a:solidFill>
                  <a:schemeClr val="bg2">
                    <a:lumMod val="75000"/>
                  </a:schemeClr>
                </a:solidFill>
              </a:rPr>
              <a:t>Homecoming </a:t>
            </a:r>
          </a:p>
          <a:p>
            <a:pPr marL="739775" lvl="1" indent="-285750"/>
            <a:r>
              <a:rPr lang="en-US" sz="1400" dirty="0" smtClean="0">
                <a:solidFill>
                  <a:schemeClr val="bg2">
                    <a:lumMod val="75000"/>
                  </a:schemeClr>
                </a:solidFill>
              </a:rPr>
              <a:t>Senior Activities </a:t>
            </a:r>
          </a:p>
          <a:p>
            <a:pPr marL="739775" lvl="1" indent="-285750"/>
            <a:r>
              <a:rPr lang="en-US" sz="1400" dirty="0" smtClean="0">
                <a:solidFill>
                  <a:schemeClr val="bg2">
                    <a:lumMod val="75000"/>
                  </a:schemeClr>
                </a:solidFill>
              </a:rPr>
              <a:t>Student government </a:t>
            </a:r>
          </a:p>
          <a:p>
            <a:pPr marL="739775" lvl="1" indent="-285750"/>
            <a:r>
              <a:rPr lang="en-US" sz="1400" dirty="0" smtClean="0">
                <a:solidFill>
                  <a:schemeClr val="bg2">
                    <a:lumMod val="75000"/>
                  </a:schemeClr>
                </a:solidFill>
              </a:rPr>
              <a:t>Monthly celebrations (Latin American, Black History, </a:t>
            </a:r>
            <a:r>
              <a:rPr lang="en-US" sz="1400" dirty="0" err="1" smtClean="0">
                <a:solidFill>
                  <a:schemeClr val="bg2">
                    <a:lumMod val="75000"/>
                  </a:schemeClr>
                </a:solidFill>
              </a:rPr>
              <a:t>Womens</a:t>
            </a:r>
            <a:r>
              <a:rPr lang="en-US" sz="1400" dirty="0" smtClean="0">
                <a:solidFill>
                  <a:schemeClr val="bg2">
                    <a:lumMod val="75000"/>
                  </a:schemeClr>
                </a:solidFill>
              </a:rPr>
              <a:t>..) </a:t>
            </a:r>
          </a:p>
          <a:p>
            <a:pPr marL="739775" lvl="1" indent="-285750"/>
            <a:r>
              <a:rPr lang="en-US" sz="1400" dirty="0" smtClean="0">
                <a:solidFill>
                  <a:schemeClr val="bg2">
                    <a:lumMod val="75000"/>
                  </a:schemeClr>
                </a:solidFill>
              </a:rPr>
              <a:t>Facilitate lunch time activities with staff and students</a:t>
            </a:r>
          </a:p>
          <a:p>
            <a:pPr marL="739775" lvl="1" indent="-285750"/>
            <a:r>
              <a:rPr lang="en-US" sz="1400" dirty="0" smtClean="0">
                <a:solidFill>
                  <a:schemeClr val="bg2">
                    <a:lumMod val="75000"/>
                  </a:schemeClr>
                </a:solidFill>
              </a:rPr>
              <a:t>Daily announcements </a:t>
            </a:r>
          </a:p>
          <a:p>
            <a:pPr marL="739775" lvl="1" indent="-285750"/>
            <a:r>
              <a:rPr lang="en-US" sz="1400" dirty="0" smtClean="0">
                <a:solidFill>
                  <a:schemeClr val="bg2">
                    <a:lumMod val="75000"/>
                  </a:schemeClr>
                </a:solidFill>
              </a:rPr>
              <a:t>College knowledge events </a:t>
            </a:r>
          </a:p>
          <a:p>
            <a:pPr marL="739775" lvl="1" indent="-285750"/>
            <a:r>
              <a:rPr lang="en-US" sz="1400" dirty="0" smtClean="0">
                <a:solidFill>
                  <a:schemeClr val="bg2">
                    <a:lumMod val="75000"/>
                  </a:schemeClr>
                </a:solidFill>
              </a:rPr>
              <a:t>Spirit Week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2">
                    <a:lumMod val="75000"/>
                  </a:schemeClr>
                </a:solidFill>
              </a:rPr>
              <a:t>Plan, organize and lead activities that promote staff/faculty morale and team building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2">
                    <a:lumMod val="75000"/>
                  </a:schemeClr>
                </a:solidFill>
              </a:rPr>
              <a:t>Plan, organize and lead activities that promote a One-Locke culture </a:t>
            </a:r>
          </a:p>
          <a:p>
            <a:endParaRPr lang="en-US" sz="1400" dirty="0" smtClean="0"/>
          </a:p>
          <a:p>
            <a:r>
              <a:rPr lang="en-US" sz="1400" dirty="0"/>
              <a:t>S</a:t>
            </a:r>
            <a:r>
              <a:rPr lang="en-US" sz="1400" dirty="0" smtClean="0"/>
              <a:t>election process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2">
                    <a:lumMod val="75000"/>
                  </a:schemeClr>
                </a:solidFill>
              </a:rPr>
              <a:t>Email to your principal  with letter of interest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2">
                    <a:lumMod val="75000"/>
                  </a:schemeClr>
                </a:solidFill>
              </a:rPr>
              <a:t>Interviews when necessary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Locke School Culture Team Member (1 Year Term)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B54AEB9-DBA0-4363-84EA-9285A3A7403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56176" y="952499"/>
            <a:ext cx="37370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SSG Advisor</a:t>
            </a:r>
          </a:p>
          <a:p>
            <a:r>
              <a:rPr lang="en-US" dirty="0" smtClean="0"/>
              <a:t>Senior/Freshman Activities Advisor</a:t>
            </a:r>
          </a:p>
          <a:p>
            <a:r>
              <a:rPr lang="en-US" dirty="0" smtClean="0"/>
              <a:t>School Counselor </a:t>
            </a:r>
          </a:p>
          <a:p>
            <a:r>
              <a:rPr lang="en-US" dirty="0" smtClean="0"/>
              <a:t>One at large teacher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08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2" y="952499"/>
            <a:ext cx="8839200" cy="5905501"/>
          </a:xfrm>
        </p:spPr>
        <p:txBody>
          <a:bodyPr/>
          <a:lstStyle/>
          <a:p>
            <a:r>
              <a:rPr lang="en-US" sz="1400" dirty="0" smtClean="0"/>
              <a:t>Requirements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>
                <a:solidFill>
                  <a:schemeClr val="bg2">
                    <a:lumMod val="75000"/>
                  </a:schemeClr>
                </a:solidFill>
              </a:rPr>
              <a:t>1</a:t>
            </a:r>
            <a:r>
              <a:rPr lang="en-US" sz="1400" dirty="0" smtClean="0">
                <a:solidFill>
                  <a:schemeClr val="bg2">
                    <a:lumMod val="75000"/>
                  </a:schemeClr>
                </a:solidFill>
              </a:rPr>
              <a:t> year or more of teaching  experience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>
                <a:solidFill>
                  <a:schemeClr val="bg2">
                    <a:lumMod val="75000"/>
                  </a:schemeClr>
                </a:solidFill>
              </a:rPr>
              <a:t>Evidence of success with student learning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>
                <a:solidFill>
                  <a:schemeClr val="bg2">
                    <a:lumMod val="75000"/>
                  </a:schemeClr>
                </a:solidFill>
              </a:rPr>
              <a:t>Effective, Highly Effective or Highly Effective 2 </a:t>
            </a:r>
          </a:p>
          <a:p>
            <a:endParaRPr lang="en-US" sz="1400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n-US" sz="1400" dirty="0" smtClean="0"/>
              <a:t> Roles and responsibilities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2">
                    <a:lumMod val="75000"/>
                  </a:schemeClr>
                </a:solidFill>
              </a:rPr>
              <a:t>Attend two Locke Advisory team meetings per month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2">
                    <a:lumMod val="75000"/>
                  </a:schemeClr>
                </a:solidFill>
              </a:rPr>
              <a:t>Attend summer Advisory planning sessions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2">
                    <a:lumMod val="75000"/>
                  </a:schemeClr>
                </a:solidFill>
              </a:rPr>
              <a:t>Prepare and lead summer PD and monthly Advisory collaborations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2">
                    <a:lumMod val="75000"/>
                  </a:schemeClr>
                </a:solidFill>
              </a:rPr>
              <a:t>Prepare and develop monthly Advisory Scope and Sequences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2">
                    <a:lumMod val="75000"/>
                  </a:schemeClr>
                </a:solidFill>
              </a:rPr>
              <a:t>Prepare daily lessons, power point decks and support materials for grade level team members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2">
                    <a:lumMod val="75000"/>
                  </a:schemeClr>
                </a:solidFill>
              </a:rPr>
              <a:t>Complete observations  of colleagues and provide feedback to improve performance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2">
                    <a:lumMod val="75000"/>
                  </a:schemeClr>
                </a:solidFill>
              </a:rPr>
              <a:t>Work with the Locke Safe and Civil Team to integrate SAINTS and Essential Five into Advisory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2">
                    <a:lumMod val="75000"/>
                  </a:schemeClr>
                </a:solidFill>
              </a:rPr>
              <a:t>Support CAHSEE and SAT Prep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2">
                    <a:lumMod val="75000"/>
                  </a:schemeClr>
                </a:solidFill>
              </a:rPr>
              <a:t>Work with the counselors to support College application process for seniors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2">
                    <a:lumMod val="75000"/>
                  </a:schemeClr>
                </a:solidFill>
              </a:rPr>
              <a:t>Develop lessons that promote character </a:t>
            </a:r>
            <a:r>
              <a:rPr lang="en-US" sz="1400" dirty="0" err="1" smtClean="0">
                <a:solidFill>
                  <a:schemeClr val="bg2">
                    <a:lumMod val="75000"/>
                  </a:schemeClr>
                </a:solidFill>
              </a:rPr>
              <a:t>ed</a:t>
            </a:r>
            <a:r>
              <a:rPr lang="en-US" sz="1400" dirty="0" smtClean="0">
                <a:solidFill>
                  <a:schemeClr val="bg2">
                    <a:lumMod val="75000"/>
                  </a:schemeClr>
                </a:solidFill>
              </a:rPr>
              <a:t>, self-regulation skills, empathy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400" dirty="0" smtClean="0">
              <a:solidFill>
                <a:schemeClr val="bg2">
                  <a:lumMod val="75000"/>
                </a:schemeClr>
              </a:solidFill>
            </a:endParaRPr>
          </a:p>
          <a:p>
            <a:endParaRPr lang="en-US" sz="1400" dirty="0" smtClean="0"/>
          </a:p>
          <a:p>
            <a:r>
              <a:rPr lang="en-US" sz="1400" dirty="0" smtClean="0"/>
              <a:t>Selection process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2">
                    <a:lumMod val="75000"/>
                  </a:schemeClr>
                </a:solidFill>
              </a:rPr>
              <a:t>Email to your principal  with letter of interest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2">
                    <a:lumMod val="75000"/>
                  </a:schemeClr>
                </a:solidFill>
              </a:rPr>
              <a:t>Interviews when necessary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Locke Advisory Team Member (1 Year Term)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B54AEB9-DBA0-4363-84EA-9285A3A7403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2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2" y="952499"/>
            <a:ext cx="8839200" cy="5905501"/>
          </a:xfrm>
        </p:spPr>
        <p:txBody>
          <a:bodyPr/>
          <a:lstStyle/>
          <a:p>
            <a:r>
              <a:rPr lang="en-US" sz="1400" dirty="0" smtClean="0"/>
              <a:t>Requirements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2">
                    <a:lumMod val="75000"/>
                  </a:schemeClr>
                </a:solidFill>
              </a:rPr>
              <a:t>3 year or more of teaching  experience and at least 2 years with GDPS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>
                <a:solidFill>
                  <a:schemeClr val="bg2">
                    <a:lumMod val="75000"/>
                  </a:schemeClr>
                </a:solidFill>
              </a:rPr>
              <a:t>Evidence of success with student learning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2">
                    <a:lumMod val="75000"/>
                  </a:schemeClr>
                </a:solidFill>
              </a:rPr>
              <a:t>Highly </a:t>
            </a:r>
            <a:r>
              <a:rPr lang="en-US" sz="1400" dirty="0">
                <a:solidFill>
                  <a:schemeClr val="bg2">
                    <a:lumMod val="75000"/>
                  </a:schemeClr>
                </a:solidFill>
              </a:rPr>
              <a:t>Effective or Highly Effective 2 </a:t>
            </a:r>
          </a:p>
          <a:p>
            <a:endParaRPr lang="en-US" sz="1400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n-US" sz="1400" dirty="0"/>
              <a:t>R</a:t>
            </a:r>
            <a:r>
              <a:rPr lang="en-US" sz="1400" dirty="0" smtClean="0"/>
              <a:t>oles and responsibilities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2">
                    <a:lumMod val="75000"/>
                  </a:schemeClr>
                </a:solidFill>
              </a:rPr>
              <a:t>Attend monthly training with GDPS New Teacher Trainers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2">
                    <a:lumMod val="75000"/>
                  </a:schemeClr>
                </a:solidFill>
              </a:rPr>
              <a:t>Meet weekly with the lead admin to develop coaching and support plans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2">
                    <a:lumMod val="75000"/>
                  </a:schemeClr>
                </a:solidFill>
              </a:rPr>
              <a:t>Carry a case load of 3-4 new teachers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2">
                    <a:lumMod val="75000"/>
                  </a:schemeClr>
                </a:solidFill>
              </a:rPr>
              <a:t>Provide bi-weekly observations and coaching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2">
                    <a:lumMod val="75000"/>
                  </a:schemeClr>
                </a:solidFill>
              </a:rPr>
              <a:t>Develop and lead monthly new teacher PD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2">
                    <a:lumMod val="75000"/>
                  </a:schemeClr>
                </a:solidFill>
              </a:rPr>
              <a:t>Provide curriculum, grading and classroom management support when appropriate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400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n-US" sz="1400" dirty="0"/>
              <a:t>S</a:t>
            </a:r>
            <a:r>
              <a:rPr lang="en-US" sz="1400" dirty="0" smtClean="0"/>
              <a:t>election process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2">
                    <a:lumMod val="75000"/>
                  </a:schemeClr>
                </a:solidFill>
              </a:rPr>
              <a:t>Email to your principal  with letter of interest and evidence of success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2">
                    <a:lumMod val="75000"/>
                  </a:schemeClr>
                </a:solidFill>
              </a:rPr>
              <a:t>Interviews when necessary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Teacher Support Provider (2 Year Term)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B54AEB9-DBA0-4363-84EA-9285A3A7403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19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21047&quot;&gt;&lt;version val=&quot;22221&quot;/&gt;&lt;CPresentation id=&quot;1&quot;&gt;&lt;m_precDefaultNumber/&gt;&lt;m_precDefaultPercent/&gt;&lt;m_precDefaultDate&gt;&lt;m_strFormatTime&gt;%#m/%#d/%Y&lt;/m_strFormatTime&gt;&lt;/m_precDefaultDate&gt;&lt;m_precDefaultYear&gt;&lt;m_strFormatTime&gt;%Y&lt;/m_strFormatTime&gt;&lt;/m_precDefaultYear&gt;&lt;m_precDefaultQuarter&gt;&lt;m_strFormatTime&gt;Q%5&lt;/m_strFormatTime&gt;&lt;/m_precDefaultQuarter&gt;&lt;m_precDefaultMonth&gt;&lt;m_strFormatTime&gt;%B&lt;/m_strFormatTime&gt;&lt;/m_precDefaultMonth&gt;&lt;m_precDefaultWeek&gt;&lt;m_strFormatTime&gt;%#m/%#d&lt;/m_strFormatTime&gt;&lt;/m_precDefaultWeek&gt;&lt;m_precDefaultDay&gt;&lt;m_strFormatTime&gt;%#d&lt;/m_strFormatTime&gt;&lt;/m_precDefaultDay&gt;&lt;m_mruColor&gt;&lt;m_vecMRU length=&quot;0&quot;/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lOieFFktUGkTFxFIYs3p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fRhYWyq2U2HqtQEbjgY_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O8AF1QnJUqVu9vDv7n61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Ir_qpduo0y2SKiddNZuJ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t6Yh2TZnUSRPLIOgaqjzA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nY6.8mdrE.1j4jYYX0Oi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22f5Uc.oUak7fJpiR2tZA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_TyDVhMLk.fVL2FU2wpDQ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reKt457zESuUgbotWlzb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_TyDVhMLk.fVL2FU2wpDQ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jUtuB55WESA01VpEVvkRg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AwdOQp2RUS6LPeBQTSiuw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KWFhchCfU603QtxSiwm3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3xzEhWrRk.N0hkkbgQII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.YZB36TVEyfC__34CXdu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QcXg9PRfUGRhG.rBmPdm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Qpq1wn9UkiC0B8o0lxyQ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_TyDVhMLk.fVL2FU2wpD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cGRXxE9qkGqFheT.rNr3g"/>
</p:tagLst>
</file>

<file path=ppt/theme/theme1.xml><?xml version="1.0" encoding="utf-8"?>
<a:theme xmlns:a="http://schemas.openxmlformats.org/drawingml/2006/main" name="Blank Presentation">
  <a:themeElements>
    <a:clrScheme name="Blank Presentation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862B2F57513A547879471749A2268C3" ma:contentTypeVersion="1" ma:contentTypeDescription="Create a new document." ma:contentTypeScope="" ma:versionID="187b2ccb4db15664d5e0eaca524ea8a3">
  <xsd:schema xmlns:xsd="http://www.w3.org/2001/XMLSchema" xmlns:p="http://schemas.microsoft.com/office/2006/metadata/properties" targetNamespace="http://schemas.microsoft.com/office/2006/metadata/properties" ma:root="true" ma:fieldsID="876b2bb4dfc2b028f5344ecdeae42f3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rca:RCAuthoringProperties xmlns:rca="urn:sharePointPublishingRcaProperties">
  <rca:Converter rca:guid="6dfdc5b4-2a28-4a06-b0c6-ad3901e3a807">
    <rca:property rca:type="InheritParentSettings">False</rca:property>
    <rca:property rca:type="SelectedPageLayout">24</rca:property>
    <rca:property rca:type="SelectedPageField">f55c4d88-1f2e-4ad9-aaa8-819af4ee7ee8</rca:property>
    <rca:property rca:type="SelectedStylesField">a932ec3f-94c1-48b1-b6dc-41aaa6eb7e54</rca:property>
    <rca:property rca:type="CreatePageWithSourceDocument">True</rca:property>
    <rca:property rca:type="AllowChangeLocationConfig">True</rca:property>
    <rca:property rca:type="ConfiguredPageLocation">http://it-network.bcg.com/SiteDirectory/Sharepoint_Platform/TeamSites09/FarmDeploy/iptest</rca:property>
    <rca:property rca:type="CreateSynchronously">False</rca:property>
    <rca:property rca:type="AllowChangeProcessingConfig">True</rca:property>
    <rca:property rca:type="ConverterSpecificSettings"/>
  </rca:Converter>
</rca:RCAuthoring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2998C3F-E627-4301-9917-4A23BE1ADD97}">
  <ds:schemaRefs>
    <ds:schemaRef ds:uri="http://schemas.openxmlformats.org/package/2006/metadata/core-properties"/>
    <ds:schemaRef ds:uri="http://purl.org/dc/dcmitype/"/>
    <ds:schemaRef ds:uri="http://schemas.microsoft.com/office/2006/metadata/properties"/>
    <ds:schemaRef ds:uri="http://purl.org/dc/terms/"/>
    <ds:schemaRef ds:uri="http://www.w3.org/XML/1998/namespace"/>
    <ds:schemaRef ds:uri="http://schemas.microsoft.com/office/2006/documentManagement/typ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47DE7CEC-37F4-475E-A374-8C792D3360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9163F18E-8B5D-42D9-A10B-30BE37804A11}">
  <ds:schemaRefs>
    <ds:schemaRef ds:uri="urn:sharePointPublishingRcaProperties"/>
  </ds:schemaRefs>
</ds:datastoreItem>
</file>

<file path=customXml/itemProps4.xml><?xml version="1.0" encoding="utf-8"?>
<ds:datastoreItem xmlns:ds="http://schemas.openxmlformats.org/officeDocument/2006/customXml" ds:itemID="{787743A5-D78F-462B-9B8F-117003ABDC8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776</TotalTime>
  <Words>1183</Words>
  <Application>Microsoft Office PowerPoint</Application>
  <PresentationFormat>On-screen Show (4:3)</PresentationFormat>
  <Paragraphs>199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Blank Presentation</vt:lpstr>
      <vt:lpstr>think-cell Slide</vt:lpstr>
      <vt:lpstr>Roles &amp; Responsibilities and Selection Process</vt:lpstr>
      <vt:lpstr>Teacher-Leadership Positions </vt:lpstr>
      <vt:lpstr>Teacher-Leader Time-Lines and Next Steps </vt:lpstr>
      <vt:lpstr>Locke ILT/Subject-Team Leads (2 Year Term)  </vt:lpstr>
      <vt:lpstr>Locke Grade Level Leaders (1 Year Term) </vt:lpstr>
      <vt:lpstr>Locke Safe and Civil Team Member (2 Year Term) </vt:lpstr>
      <vt:lpstr>Locke School Culture Team Member (1 Year Term) </vt:lpstr>
      <vt:lpstr>Locke Advisory Team Member (1 Year Term) </vt:lpstr>
      <vt:lpstr>New Teacher Support Provider (2 Year Term) </vt:lpstr>
      <vt:lpstr>Additional Teacher-Leadership Positions </vt:lpstr>
      <vt:lpstr>Teacher-Leader Time-Lines and Next Steps </vt:lpstr>
    </vt:vector>
  </TitlesOfParts>
  <Company>The Boston Consulting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Tugman</dc:creator>
  <cp:lastModifiedBy>Rene Quon</cp:lastModifiedBy>
  <cp:revision>797</cp:revision>
  <cp:lastPrinted>2013-05-10T00:48:03Z</cp:lastPrinted>
  <dcterms:created xsi:type="dcterms:W3CDTF">2012-03-05T20:27:09Z</dcterms:created>
  <dcterms:modified xsi:type="dcterms:W3CDTF">2015-05-21T18:24:59Z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lpwstr>20100310</vt:lpwstr>
  </property>
  <property fmtid="{D5CDD505-2E9C-101B-9397-08002B2CF9AE}" pid="3" name="Format Name">
    <vt:lpwstr>BCG Format</vt:lpwstr>
  </property>
  <property fmtid="{D5CDD505-2E9C-101B-9397-08002B2CF9AE}" pid="4" name="Template Name">
    <vt:lpwstr>Letter</vt:lpwstr>
  </property>
  <property fmtid="{D5CDD505-2E9C-101B-9397-08002B2CF9AE}" pid="5" name="_NewReviewCycle">
    <vt:lpwstr/>
  </property>
</Properties>
</file>